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omments/comment1.xml" ContentType="application/vnd.openxmlformats-officedocument.presentationml.comment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49"/>
  </p:notesMasterIdLst>
  <p:sldIdLst>
    <p:sldId id="256" r:id="rId4"/>
    <p:sldId id="268" r:id="rId5"/>
    <p:sldId id="376" r:id="rId6"/>
    <p:sldId id="258" r:id="rId7"/>
    <p:sldId id="259" r:id="rId8"/>
    <p:sldId id="263" r:id="rId9"/>
    <p:sldId id="313" r:id="rId10"/>
    <p:sldId id="374" r:id="rId11"/>
    <p:sldId id="357" r:id="rId12"/>
    <p:sldId id="360" r:id="rId13"/>
    <p:sldId id="352" r:id="rId14"/>
    <p:sldId id="381" r:id="rId15"/>
    <p:sldId id="257" r:id="rId16"/>
    <p:sldId id="264" r:id="rId17"/>
    <p:sldId id="279" r:id="rId18"/>
    <p:sldId id="289" r:id="rId19"/>
    <p:sldId id="280" r:id="rId20"/>
    <p:sldId id="290" r:id="rId21"/>
    <p:sldId id="285" r:id="rId22"/>
    <p:sldId id="287" r:id="rId23"/>
    <p:sldId id="286" r:id="rId24"/>
    <p:sldId id="288" r:id="rId25"/>
    <p:sldId id="378" r:id="rId26"/>
    <p:sldId id="281" r:id="rId27"/>
    <p:sldId id="291" r:id="rId28"/>
    <p:sldId id="282" r:id="rId29"/>
    <p:sldId id="283" r:id="rId30"/>
    <p:sldId id="292" r:id="rId31"/>
    <p:sldId id="293" r:id="rId32"/>
    <p:sldId id="377" r:id="rId33"/>
    <p:sldId id="296" r:id="rId34"/>
    <p:sldId id="265" r:id="rId35"/>
    <p:sldId id="294" r:id="rId36"/>
    <p:sldId id="295" r:id="rId37"/>
    <p:sldId id="297" r:id="rId38"/>
    <p:sldId id="298" r:id="rId39"/>
    <p:sldId id="299" r:id="rId40"/>
    <p:sldId id="300" r:id="rId41"/>
    <p:sldId id="301" r:id="rId42"/>
    <p:sldId id="302" r:id="rId43"/>
    <p:sldId id="303" r:id="rId44"/>
    <p:sldId id="274" r:id="rId45"/>
    <p:sldId id="277" r:id="rId46"/>
    <p:sldId id="278" r:id="rId47"/>
    <p:sldId id="267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urya Fitri" initials="SF" lastIdx="1" clrIdx="0">
    <p:extLst>
      <p:ext uri="{19B8F6BF-5375-455C-9EA6-DF929625EA0E}">
        <p15:presenceInfo xmlns:p15="http://schemas.microsoft.com/office/powerpoint/2012/main" userId="8f1d73a5003ba66f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43" autoAdjust="0"/>
    <p:restoredTop sz="94660"/>
  </p:normalViewPr>
  <p:slideViewPr>
    <p:cSldViewPr snapToGrid="0">
      <p:cViewPr varScale="1">
        <p:scale>
          <a:sx n="66" d="100"/>
          <a:sy n="66" d="100"/>
        </p:scale>
        <p:origin x="67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commentAuthors" Target="commentAuthor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notesMaster" Target="notesMasters/notes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6-28T12:58:08.423" idx="1">
    <p:pos x="10" y="10"/>
    <p:text/>
    <p:extLst>
      <p:ext uri="{C676402C-5697-4E1C-873F-D02D1690AC5C}">
        <p15:threadingInfo xmlns:p15="http://schemas.microsoft.com/office/powerpoint/2012/main" timeZoneBias="-420"/>
      </p:ext>
    </p:extLst>
  </p:cm>
</p:cmLst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9DD93A1-634E-479C-9FE0-D9A72C2FC73E}" type="doc">
      <dgm:prSet loTypeId="urn:microsoft.com/office/officeart/2005/8/layout/vList3" loCatId="list" qsTypeId="urn:microsoft.com/office/officeart/2005/8/quickstyle/simple1" qsCatId="simple" csTypeId="urn:microsoft.com/office/officeart/2005/8/colors/colorful1" csCatId="colorful" phldr="1"/>
      <dgm:spPr/>
    </dgm:pt>
    <dgm:pt modelId="{EEE947F7-46DE-41C0-ABED-85C96A12E55E}">
      <dgm:prSet phldrT="[Text]" custT="1"/>
      <dgm:spPr>
        <a:xfrm rot="10800000">
          <a:off x="1811750" y="2716"/>
          <a:ext cx="5624703" cy="1580006"/>
        </a:xfrm>
        <a:prstGeom prst="homePlate">
          <a:avLst/>
        </a:prstGeom>
        <a:solidFill>
          <a:srgbClr val="ED7D31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>
            <a:buNone/>
          </a:pPr>
          <a:r>
            <a:rPr lang="en-US" sz="2800" b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RSMA </a:t>
          </a:r>
          <a:r>
            <a:rPr lang="en-US" sz="2800" b="1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Mengelola</a:t>
          </a:r>
          <a:r>
            <a:rPr lang="en-US" sz="2800" b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sz="2800" b="1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Bangunan</a:t>
          </a:r>
          <a:r>
            <a:rPr lang="en-US" sz="2800" b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dan </a:t>
          </a:r>
          <a:r>
            <a:rPr lang="en-US" sz="2800" b="1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semua</a:t>
          </a:r>
          <a:r>
            <a:rPr lang="en-US" sz="2800" b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sz="2800" b="1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Fasilitas</a:t>
          </a:r>
          <a:r>
            <a:rPr lang="en-US" sz="2800" b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sz="2800" b="1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Fisiknya</a:t>
          </a:r>
          <a:r>
            <a:rPr lang="en-US" sz="2800" b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sz="2800" b="1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untuk</a:t>
          </a:r>
          <a:r>
            <a:rPr lang="en-US" sz="2800" b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sz="2800" b="1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dapat</a:t>
          </a:r>
          <a:r>
            <a:rPr lang="en-US" sz="2800" b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sz="2800" b="1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memberikan</a:t>
          </a:r>
          <a:r>
            <a:rPr lang="en-US" sz="2800" b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sz="2800" b="1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Pelayanan</a:t>
          </a:r>
          <a:r>
            <a:rPr lang="en-US" sz="2800" b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sz="2800" b="1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lebih</a:t>
          </a:r>
          <a:r>
            <a:rPr lang="en-US" sz="2800" b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sz="2800" b="1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baik</a:t>
          </a:r>
          <a:r>
            <a:rPr lang="en-US" sz="2800" b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dan </a:t>
          </a:r>
          <a:r>
            <a:rPr lang="en-US" sz="2800" b="1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Efisien</a:t>
          </a:r>
          <a:r>
            <a:rPr lang="en-US" sz="2800" b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agar </a:t>
          </a:r>
          <a:r>
            <a:rPr lang="en-US" sz="2800" b="1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menjadi</a:t>
          </a:r>
          <a:r>
            <a:rPr lang="en-US" sz="2800" b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Ibadah yang </a:t>
          </a:r>
          <a:r>
            <a:rPr lang="en-US" sz="2800" b="1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lebih</a:t>
          </a:r>
          <a:r>
            <a:rPr lang="en-US" sz="2800" b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sz="2800" b="1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bermakna</a:t>
          </a:r>
          <a:r>
            <a:rPr lang="en-US" sz="2800" b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sz="2800" b="1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menuju</a:t>
          </a:r>
          <a:r>
            <a:rPr lang="en-US" sz="2800" b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sz="2800" b="1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Layanan</a:t>
          </a:r>
          <a:r>
            <a:rPr lang="en-US" sz="2800" b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sz="2800" b="1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Islami</a:t>
          </a:r>
          <a:r>
            <a:rPr lang="en-US" sz="2800" b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Yang </a:t>
          </a:r>
          <a:r>
            <a:rPr lang="en-US" sz="2800" b="1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Unggul</a:t>
          </a:r>
          <a:r>
            <a:rPr lang="en-US" sz="2800" b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.</a:t>
          </a:r>
          <a:endParaRPr lang="en-ID" sz="2800" b="1" dirty="0">
            <a:solidFill>
              <a:sysClr val="windowText" lastClr="00000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AC04B39E-9E95-4FE1-A918-D5A7CEE51A08}" type="parTrans" cxnId="{A5A8071A-619E-47CF-9958-8044AF1853A6}">
      <dgm:prSet/>
      <dgm:spPr/>
      <dgm:t>
        <a:bodyPr/>
        <a:lstStyle/>
        <a:p>
          <a:endParaRPr lang="en-ID">
            <a:solidFill>
              <a:schemeClr val="tx1"/>
            </a:solidFill>
          </a:endParaRPr>
        </a:p>
      </dgm:t>
    </dgm:pt>
    <dgm:pt modelId="{2A7654B4-EAD5-4EDE-B6B3-A492B8D73E95}" type="sibTrans" cxnId="{A5A8071A-619E-47CF-9958-8044AF1853A6}">
      <dgm:prSet/>
      <dgm:spPr/>
      <dgm:t>
        <a:bodyPr/>
        <a:lstStyle/>
        <a:p>
          <a:endParaRPr lang="en-ID">
            <a:solidFill>
              <a:schemeClr val="tx1"/>
            </a:solidFill>
          </a:endParaRPr>
        </a:p>
      </dgm:t>
    </dgm:pt>
    <dgm:pt modelId="{39C49D7E-EC31-446D-B131-5C43E27921E1}">
      <dgm:prSet phldrT="[Text]"/>
      <dgm:spPr>
        <a:xfrm rot="10800000">
          <a:off x="1811750" y="2054367"/>
          <a:ext cx="5624703" cy="1580006"/>
        </a:xfrm>
        <a:prstGeom prst="homePlate">
          <a:avLst/>
        </a:prstGeom>
        <a:solidFill>
          <a:srgbClr val="A5A5A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>
            <a:buNone/>
          </a:pPr>
          <a:r>
            <a:rPr lang="en-US" b="1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Dapat</a:t>
          </a:r>
          <a:r>
            <a:rPr lang="en-US" b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b="1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memberikan</a:t>
          </a:r>
          <a:r>
            <a:rPr lang="en-US" b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b="1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bimbingan</a:t>
          </a:r>
          <a:r>
            <a:rPr lang="en-US" b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dan </a:t>
          </a:r>
          <a:r>
            <a:rPr lang="en-US" b="1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arahan</a:t>
          </a:r>
          <a:r>
            <a:rPr lang="en-US" b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b="1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serta</a:t>
          </a:r>
          <a:r>
            <a:rPr lang="en-US" b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b="1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penilaian</a:t>
          </a:r>
          <a:r>
            <a:rPr lang="en-US" b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agar RSMA </a:t>
          </a:r>
          <a:r>
            <a:rPr lang="en-US" b="1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dapat</a:t>
          </a:r>
          <a:r>
            <a:rPr lang="en-US" b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ID" b="1" dirty="0" err="1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menerapkan</a:t>
          </a:r>
          <a:r>
            <a:rPr lang="en-ID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ID" b="1" dirty="0" err="1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nilai-nilai</a:t>
          </a:r>
          <a:r>
            <a:rPr lang="en-ID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Al-Islam dan </a:t>
          </a:r>
          <a:r>
            <a:rPr lang="en-ID" b="1" dirty="0" err="1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Ke</a:t>
          </a:r>
          <a:r>
            <a:rPr lang="en-ID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-Muhammadiyah-an (AIK) di </a:t>
          </a:r>
          <a:r>
            <a:rPr lang="en-ID" b="1" dirty="0" err="1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Rumah</a:t>
          </a:r>
          <a:r>
            <a:rPr lang="en-ID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ID" b="1" dirty="0" err="1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Sakit</a:t>
          </a:r>
          <a:r>
            <a:rPr lang="en-ID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ID" b="1" dirty="0" err="1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nya</a:t>
          </a:r>
          <a:r>
            <a:rPr lang="en-ID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b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agar </a:t>
          </a:r>
          <a:r>
            <a:rPr lang="en-US" b="1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menjadi</a:t>
          </a:r>
          <a:r>
            <a:rPr lang="en-US" b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Ibadah yang </a:t>
          </a:r>
          <a:r>
            <a:rPr lang="en-US" b="1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lebih</a:t>
          </a:r>
          <a:r>
            <a:rPr lang="en-US" b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b="1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bermakna</a:t>
          </a:r>
          <a:r>
            <a:rPr lang="en-US" b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b="1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menuju</a:t>
          </a:r>
          <a:r>
            <a:rPr lang="en-US" b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b="1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Layanan</a:t>
          </a:r>
          <a:r>
            <a:rPr lang="en-US" b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b="1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Islami</a:t>
          </a:r>
          <a:r>
            <a:rPr lang="en-US" b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Yang </a:t>
          </a:r>
          <a:r>
            <a:rPr lang="en-US" b="1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Unggul</a:t>
          </a:r>
          <a:r>
            <a:rPr lang="en-US" b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.</a:t>
          </a:r>
          <a:endParaRPr lang="en-ID" b="1" dirty="0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95CA2E5A-99E9-4B61-8931-94483C5AC320}" type="sibTrans" cxnId="{AC497D74-6B64-4A97-9F34-AA8079102792}">
      <dgm:prSet/>
      <dgm:spPr/>
      <dgm:t>
        <a:bodyPr/>
        <a:lstStyle/>
        <a:p>
          <a:endParaRPr lang="en-ID">
            <a:solidFill>
              <a:schemeClr val="tx1"/>
            </a:solidFill>
          </a:endParaRPr>
        </a:p>
      </dgm:t>
    </dgm:pt>
    <dgm:pt modelId="{2724204A-52FB-4C72-BC97-5D8C9FFC4C7C}" type="parTrans" cxnId="{AC497D74-6B64-4A97-9F34-AA8079102792}">
      <dgm:prSet/>
      <dgm:spPr/>
      <dgm:t>
        <a:bodyPr/>
        <a:lstStyle/>
        <a:p>
          <a:endParaRPr lang="en-ID">
            <a:solidFill>
              <a:schemeClr val="tx1"/>
            </a:solidFill>
          </a:endParaRPr>
        </a:p>
      </dgm:t>
    </dgm:pt>
    <dgm:pt modelId="{166B32A8-EED2-44F3-9FF9-769FC067F4C8}" type="pres">
      <dgm:prSet presAssocID="{E9DD93A1-634E-479C-9FE0-D9A72C2FC73E}" presName="linearFlow" presStyleCnt="0">
        <dgm:presLayoutVars>
          <dgm:dir/>
          <dgm:resizeHandles val="exact"/>
        </dgm:presLayoutVars>
      </dgm:prSet>
      <dgm:spPr/>
    </dgm:pt>
    <dgm:pt modelId="{C1915FA5-90F1-4478-A6DD-79FE58147FD5}" type="pres">
      <dgm:prSet presAssocID="{EEE947F7-46DE-41C0-ABED-85C96A12E55E}" presName="composite" presStyleCnt="0"/>
      <dgm:spPr/>
    </dgm:pt>
    <dgm:pt modelId="{19A74464-5350-4492-88F1-DF98AA693565}" type="pres">
      <dgm:prSet presAssocID="{EEE947F7-46DE-41C0-ABED-85C96A12E55E}" presName="imgShp" presStyleLbl="fgImgPlace1" presStyleIdx="0" presStyleCnt="2" custScaleY="96891" custLinFactNeighborX="-52531" custLinFactNeighborY="-841"/>
      <dgm:spPr>
        <a:xfrm>
          <a:off x="1021746" y="2716"/>
          <a:ext cx="1580006" cy="1580006"/>
        </a:xfrm>
        <a:prstGeom prst="ellipse">
          <a:avLst/>
        </a:prstGeom>
        <a:blipFill rotWithShape="1">
          <a:blip xmlns:r="http://schemas.openxmlformats.org/officeDocument/2006/relationships" r:embed="rId1"/>
          <a:srcRect/>
          <a:stretch>
            <a:fillRect t="-21000" b="-21000"/>
          </a:stretch>
        </a:blip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</dgm:pt>
    <dgm:pt modelId="{CC38C378-961D-46CC-BA76-525C97229D35}" type="pres">
      <dgm:prSet presAssocID="{EEE947F7-46DE-41C0-ABED-85C96A12E55E}" presName="txShp" presStyleLbl="node1" presStyleIdx="0" presStyleCnt="2" custScaleX="127171" custScaleY="146263" custLinFactNeighborX="13007" custLinFactNeighborY="1698">
        <dgm:presLayoutVars>
          <dgm:bulletEnabled val="1"/>
        </dgm:presLayoutVars>
      </dgm:prSet>
      <dgm:spPr/>
    </dgm:pt>
    <dgm:pt modelId="{72CC6FD1-CD70-4F89-A928-7AFA6C2EE69A}" type="pres">
      <dgm:prSet presAssocID="{2A7654B4-EAD5-4EDE-B6B3-A492B8D73E95}" presName="spacing" presStyleCnt="0"/>
      <dgm:spPr/>
    </dgm:pt>
    <dgm:pt modelId="{4A48BDE0-A132-47F5-A6D8-0CC280451F5B}" type="pres">
      <dgm:prSet presAssocID="{39C49D7E-EC31-446D-B131-5C43E27921E1}" presName="composite" presStyleCnt="0"/>
      <dgm:spPr/>
    </dgm:pt>
    <dgm:pt modelId="{2D8E0A2C-9705-4272-9DC8-B902B30D0D03}" type="pres">
      <dgm:prSet presAssocID="{39C49D7E-EC31-446D-B131-5C43E27921E1}" presName="imgShp" presStyleLbl="fgImgPlace1" presStyleIdx="1" presStyleCnt="2" custScaleX="101651" custScaleY="104500" custLinFactNeighborX="-51622" custLinFactNeighborY="-6494"/>
      <dgm:spPr>
        <a:xfrm>
          <a:off x="1021746" y="2054367"/>
          <a:ext cx="1580006" cy="1580006"/>
        </a:xfrm>
        <a:prstGeom prst="ellipse">
          <a:avLst/>
        </a:prstGeom>
        <a:blipFill rotWithShape="1">
          <a:blip xmlns:r="http://schemas.openxmlformats.org/officeDocument/2006/relationships" r:embed="rId1"/>
          <a:srcRect/>
          <a:stretch>
            <a:fillRect t="-21000" b="-21000"/>
          </a:stretch>
        </a:blip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</dgm:pt>
    <dgm:pt modelId="{11D1CD3C-6657-45C3-9A5B-73E01FBA008E}" type="pres">
      <dgm:prSet presAssocID="{39C49D7E-EC31-446D-B131-5C43E27921E1}" presName="txShp" presStyleLbl="node1" presStyleIdx="1" presStyleCnt="2" custScaleX="125580" custScaleY="150062" custLinFactNeighborX="11407" custLinFactNeighborY="-4476">
        <dgm:presLayoutVars>
          <dgm:bulletEnabled val="1"/>
        </dgm:presLayoutVars>
      </dgm:prSet>
      <dgm:spPr/>
    </dgm:pt>
  </dgm:ptLst>
  <dgm:cxnLst>
    <dgm:cxn modelId="{A5A8071A-619E-47CF-9958-8044AF1853A6}" srcId="{E9DD93A1-634E-479C-9FE0-D9A72C2FC73E}" destId="{EEE947F7-46DE-41C0-ABED-85C96A12E55E}" srcOrd="0" destOrd="0" parTransId="{AC04B39E-9E95-4FE1-A918-D5A7CEE51A08}" sibTransId="{2A7654B4-EAD5-4EDE-B6B3-A492B8D73E95}"/>
    <dgm:cxn modelId="{DA18182E-680D-43D2-B842-4A48F657DEC6}" type="presOf" srcId="{E9DD93A1-634E-479C-9FE0-D9A72C2FC73E}" destId="{166B32A8-EED2-44F3-9FF9-769FC067F4C8}" srcOrd="0" destOrd="0" presId="urn:microsoft.com/office/officeart/2005/8/layout/vList3"/>
    <dgm:cxn modelId="{AC497D74-6B64-4A97-9F34-AA8079102792}" srcId="{E9DD93A1-634E-479C-9FE0-D9A72C2FC73E}" destId="{39C49D7E-EC31-446D-B131-5C43E27921E1}" srcOrd="1" destOrd="0" parTransId="{2724204A-52FB-4C72-BC97-5D8C9FFC4C7C}" sibTransId="{95CA2E5A-99E9-4B61-8931-94483C5AC320}"/>
    <dgm:cxn modelId="{04E6A499-DB19-43E3-A2E2-BA51AD606061}" type="presOf" srcId="{39C49D7E-EC31-446D-B131-5C43E27921E1}" destId="{11D1CD3C-6657-45C3-9A5B-73E01FBA008E}" srcOrd="0" destOrd="0" presId="urn:microsoft.com/office/officeart/2005/8/layout/vList3"/>
    <dgm:cxn modelId="{32291CC8-5DF4-4137-B1D4-0E53A521C0B0}" type="presOf" srcId="{EEE947F7-46DE-41C0-ABED-85C96A12E55E}" destId="{CC38C378-961D-46CC-BA76-525C97229D35}" srcOrd="0" destOrd="0" presId="urn:microsoft.com/office/officeart/2005/8/layout/vList3"/>
    <dgm:cxn modelId="{F3D57AF9-D12F-451E-AD9F-EC71BDB21385}" type="presParOf" srcId="{166B32A8-EED2-44F3-9FF9-769FC067F4C8}" destId="{C1915FA5-90F1-4478-A6DD-79FE58147FD5}" srcOrd="0" destOrd="0" presId="urn:microsoft.com/office/officeart/2005/8/layout/vList3"/>
    <dgm:cxn modelId="{51BF5220-611E-4CD5-829F-9DAE1C77E4C6}" type="presParOf" srcId="{C1915FA5-90F1-4478-A6DD-79FE58147FD5}" destId="{19A74464-5350-4492-88F1-DF98AA693565}" srcOrd="0" destOrd="0" presId="urn:microsoft.com/office/officeart/2005/8/layout/vList3"/>
    <dgm:cxn modelId="{F6D1C7DF-C6E8-4415-B906-C9B58316AD28}" type="presParOf" srcId="{C1915FA5-90F1-4478-A6DD-79FE58147FD5}" destId="{CC38C378-961D-46CC-BA76-525C97229D35}" srcOrd="1" destOrd="0" presId="urn:microsoft.com/office/officeart/2005/8/layout/vList3"/>
    <dgm:cxn modelId="{102926D0-744A-4B32-B42D-E32961031A9B}" type="presParOf" srcId="{166B32A8-EED2-44F3-9FF9-769FC067F4C8}" destId="{72CC6FD1-CD70-4F89-A928-7AFA6C2EE69A}" srcOrd="1" destOrd="0" presId="urn:microsoft.com/office/officeart/2005/8/layout/vList3"/>
    <dgm:cxn modelId="{870AD32E-5BC8-41C3-9596-829D5C3F483C}" type="presParOf" srcId="{166B32A8-EED2-44F3-9FF9-769FC067F4C8}" destId="{4A48BDE0-A132-47F5-A6D8-0CC280451F5B}" srcOrd="2" destOrd="0" presId="urn:microsoft.com/office/officeart/2005/8/layout/vList3"/>
    <dgm:cxn modelId="{6DF32243-1E2A-4DD2-A86E-AEE33D9EC180}" type="presParOf" srcId="{4A48BDE0-A132-47F5-A6D8-0CC280451F5B}" destId="{2D8E0A2C-9705-4272-9DC8-B902B30D0D03}" srcOrd="0" destOrd="0" presId="urn:microsoft.com/office/officeart/2005/8/layout/vList3"/>
    <dgm:cxn modelId="{E904214A-670B-41B2-81C1-164C4454D387}" type="presParOf" srcId="{4A48BDE0-A132-47F5-A6D8-0CC280451F5B}" destId="{11D1CD3C-6657-45C3-9A5B-73E01FBA008E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72C6AF1-9392-4A56-9DA6-3F27D4DA93CC}" type="doc">
      <dgm:prSet loTypeId="urn:microsoft.com/office/officeart/2005/8/layout/chevron2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ID"/>
        </a:p>
      </dgm:t>
    </dgm:pt>
    <dgm:pt modelId="{8C6C863B-9F18-4D86-BA69-DE8B3AFC5399}">
      <dgm:prSet phldrT="[Text]" custT="1"/>
      <dgm:spPr/>
      <dgm:t>
        <a:bodyPr/>
        <a:lstStyle/>
        <a:p>
          <a:r>
            <a:rPr lang="en-US" sz="1600" dirty="0">
              <a:solidFill>
                <a:schemeClr val="tx1"/>
              </a:solidFill>
            </a:rPr>
            <a:t>1</a:t>
          </a:r>
          <a:endParaRPr lang="en-ID" sz="1600" dirty="0">
            <a:solidFill>
              <a:schemeClr val="tx1"/>
            </a:solidFill>
          </a:endParaRPr>
        </a:p>
      </dgm:t>
    </dgm:pt>
    <dgm:pt modelId="{7D9612BC-0E82-460C-AAE1-D262F550AFA8}" type="parTrans" cxnId="{8C2981D5-9C1E-4373-BDA0-5E4C91084544}">
      <dgm:prSet/>
      <dgm:spPr/>
      <dgm:t>
        <a:bodyPr/>
        <a:lstStyle/>
        <a:p>
          <a:endParaRPr lang="en-ID" sz="1600">
            <a:solidFill>
              <a:schemeClr val="tx1"/>
            </a:solidFill>
          </a:endParaRPr>
        </a:p>
      </dgm:t>
    </dgm:pt>
    <dgm:pt modelId="{05633179-4E03-48F5-AE85-DC77895640DD}" type="sibTrans" cxnId="{8C2981D5-9C1E-4373-BDA0-5E4C91084544}">
      <dgm:prSet/>
      <dgm:spPr/>
      <dgm:t>
        <a:bodyPr/>
        <a:lstStyle/>
        <a:p>
          <a:endParaRPr lang="en-ID" sz="1600">
            <a:solidFill>
              <a:schemeClr val="tx1"/>
            </a:solidFill>
          </a:endParaRPr>
        </a:p>
      </dgm:t>
    </dgm:pt>
    <dgm:pt modelId="{C9EF2541-C1CA-4ED2-8B0D-864D128DF6DF}">
      <dgm:prSet phldrT="[Text]" custT="1"/>
      <dgm:spPr/>
      <dgm:t>
        <a:bodyPr/>
        <a:lstStyle/>
        <a:p>
          <a:pPr>
            <a:buFont typeface="Wingdings" pitchFamily="2" charset="2"/>
            <a:buNone/>
          </a:pPr>
          <a:r>
            <a:rPr lang="en-US" sz="1600" b="1" dirty="0" err="1">
              <a:solidFill>
                <a:schemeClr val="tx1"/>
              </a:solidFill>
            </a:rPr>
            <a:t>Menyediakan</a:t>
          </a:r>
          <a:r>
            <a:rPr lang="en-US" sz="1600" b="1" dirty="0">
              <a:solidFill>
                <a:schemeClr val="tx1"/>
              </a:solidFill>
            </a:rPr>
            <a:t> </a:t>
          </a:r>
          <a:r>
            <a:rPr lang="en-US" sz="1600" b="1" dirty="0" err="1">
              <a:solidFill>
                <a:schemeClr val="tx1"/>
              </a:solidFill>
            </a:rPr>
            <a:t>seluruh</a:t>
          </a:r>
          <a:r>
            <a:rPr lang="en-US" sz="1600" b="1" dirty="0">
              <a:solidFill>
                <a:schemeClr val="tx1"/>
              </a:solidFill>
            </a:rPr>
            <a:t> </a:t>
          </a:r>
          <a:r>
            <a:rPr lang="en-US" sz="1600" b="1" dirty="0" err="1">
              <a:solidFill>
                <a:schemeClr val="tx1"/>
              </a:solidFill>
            </a:rPr>
            <a:t>fasilitas</a:t>
          </a:r>
          <a:r>
            <a:rPr lang="en-US" sz="1600" b="1" dirty="0">
              <a:solidFill>
                <a:schemeClr val="tx1"/>
              </a:solidFill>
            </a:rPr>
            <a:t> </a:t>
          </a:r>
          <a:r>
            <a:rPr lang="en-US" sz="1600" b="1" dirty="0" err="1">
              <a:solidFill>
                <a:schemeClr val="tx1"/>
              </a:solidFill>
            </a:rPr>
            <a:t>fisik</a:t>
          </a:r>
          <a:r>
            <a:rPr lang="en-US" sz="1600" dirty="0">
              <a:solidFill>
                <a:schemeClr val="tx1"/>
              </a:solidFill>
            </a:rPr>
            <a:t>, </a:t>
          </a:r>
          <a:r>
            <a:rPr lang="en-US" sz="1600" dirty="0" err="1">
              <a:solidFill>
                <a:schemeClr val="tx1"/>
              </a:solidFill>
            </a:rPr>
            <a:t>bangunan</a:t>
          </a:r>
          <a:r>
            <a:rPr lang="en-US" sz="1600" dirty="0">
              <a:solidFill>
                <a:schemeClr val="tx1"/>
              </a:solidFill>
            </a:rPr>
            <a:t>, </a:t>
          </a:r>
          <a:r>
            <a:rPr lang="en-US" sz="1600" dirty="0" err="1">
              <a:solidFill>
                <a:schemeClr val="tx1"/>
              </a:solidFill>
            </a:rPr>
            <a:t>prasarana</a:t>
          </a:r>
          <a:r>
            <a:rPr lang="en-US" sz="1600" dirty="0">
              <a:solidFill>
                <a:schemeClr val="tx1"/>
              </a:solidFill>
            </a:rPr>
            <a:t> dan </a:t>
          </a:r>
          <a:r>
            <a:rPr lang="en-US" sz="1600" dirty="0" err="1">
              <a:solidFill>
                <a:schemeClr val="tx1"/>
              </a:solidFill>
            </a:rPr>
            <a:t>peralatan</a:t>
          </a:r>
          <a:r>
            <a:rPr lang="en-US" sz="1600" dirty="0">
              <a:solidFill>
                <a:schemeClr val="tx1"/>
              </a:solidFill>
            </a:rPr>
            <a:t> </a:t>
          </a:r>
          <a:r>
            <a:rPr lang="en-US" sz="1800" dirty="0" err="1">
              <a:solidFill>
                <a:schemeClr val="tx1"/>
              </a:solidFill>
            </a:rPr>
            <a:t>kesehatan</a:t>
          </a:r>
          <a:r>
            <a:rPr lang="en-US" sz="1600" dirty="0">
              <a:solidFill>
                <a:schemeClr val="tx1"/>
              </a:solidFill>
            </a:rPr>
            <a:t> </a:t>
          </a:r>
          <a:r>
            <a:rPr lang="en-US" sz="1600" dirty="0" err="1">
              <a:solidFill>
                <a:schemeClr val="tx1"/>
              </a:solidFill>
            </a:rPr>
            <a:t>serta</a:t>
          </a:r>
          <a:r>
            <a:rPr lang="en-US" sz="1600" dirty="0">
              <a:solidFill>
                <a:schemeClr val="tx1"/>
              </a:solidFill>
            </a:rPr>
            <a:t> </a:t>
          </a:r>
          <a:r>
            <a:rPr lang="en-US" sz="1600" dirty="0" err="1">
              <a:solidFill>
                <a:schemeClr val="tx1"/>
              </a:solidFill>
            </a:rPr>
            <a:t>sumber</a:t>
          </a:r>
          <a:r>
            <a:rPr lang="en-US" sz="1600" dirty="0">
              <a:solidFill>
                <a:schemeClr val="tx1"/>
              </a:solidFill>
            </a:rPr>
            <a:t> </a:t>
          </a:r>
          <a:r>
            <a:rPr lang="en-US" sz="1600" dirty="0" err="1">
              <a:solidFill>
                <a:schemeClr val="tx1"/>
              </a:solidFill>
            </a:rPr>
            <a:t>daya</a:t>
          </a:r>
          <a:r>
            <a:rPr lang="en-US" sz="1600" dirty="0">
              <a:solidFill>
                <a:schemeClr val="tx1"/>
              </a:solidFill>
            </a:rPr>
            <a:t> </a:t>
          </a:r>
          <a:r>
            <a:rPr lang="en-US" sz="1600" dirty="0" err="1">
              <a:solidFill>
                <a:schemeClr val="tx1"/>
              </a:solidFill>
            </a:rPr>
            <a:t>lainnya</a:t>
          </a:r>
          <a:r>
            <a:rPr lang="en-US" sz="1600" dirty="0">
              <a:solidFill>
                <a:schemeClr val="tx1"/>
              </a:solidFill>
            </a:rPr>
            <a:t>  yang </a:t>
          </a:r>
          <a:r>
            <a:rPr lang="en-US" sz="1600" dirty="0" err="1">
              <a:solidFill>
                <a:schemeClr val="tx1"/>
              </a:solidFill>
            </a:rPr>
            <a:t>aman</a:t>
          </a:r>
          <a:r>
            <a:rPr lang="en-US" sz="1600" dirty="0">
              <a:solidFill>
                <a:schemeClr val="tx1"/>
              </a:solidFill>
            </a:rPr>
            <a:t> dan </a:t>
          </a:r>
          <a:r>
            <a:rPr lang="en-US" sz="1600" dirty="0" err="1">
              <a:solidFill>
                <a:schemeClr val="tx1"/>
              </a:solidFill>
            </a:rPr>
            <a:t>harus</a:t>
          </a:r>
          <a:r>
            <a:rPr lang="en-US" sz="1600" dirty="0">
              <a:solidFill>
                <a:schemeClr val="tx1"/>
              </a:solidFill>
            </a:rPr>
            <a:t> </a:t>
          </a:r>
          <a:r>
            <a:rPr lang="en-US" sz="1600" b="1" dirty="0" err="1">
              <a:solidFill>
                <a:schemeClr val="tx1"/>
              </a:solidFill>
            </a:rPr>
            <a:t>dikelola</a:t>
          </a:r>
          <a:r>
            <a:rPr lang="en-US" sz="1600" b="1" dirty="0">
              <a:solidFill>
                <a:schemeClr val="tx1"/>
              </a:solidFill>
            </a:rPr>
            <a:t> </a:t>
          </a:r>
          <a:r>
            <a:rPr lang="en-US" sz="1600" b="1" dirty="0" err="1">
              <a:solidFill>
                <a:schemeClr val="tx1"/>
              </a:solidFill>
            </a:rPr>
            <a:t>secara</a:t>
          </a:r>
          <a:r>
            <a:rPr lang="en-US" sz="1600" b="1" dirty="0">
              <a:solidFill>
                <a:schemeClr val="tx1"/>
              </a:solidFill>
            </a:rPr>
            <a:t> </a:t>
          </a:r>
          <a:r>
            <a:rPr lang="en-US" sz="1600" b="1" dirty="0" err="1">
              <a:solidFill>
                <a:schemeClr val="tx1"/>
              </a:solidFill>
            </a:rPr>
            <a:t>efektif</a:t>
          </a:r>
          <a:r>
            <a:rPr lang="en-US" sz="1600" b="1" dirty="0">
              <a:solidFill>
                <a:schemeClr val="tx1"/>
              </a:solidFill>
            </a:rPr>
            <a:t>  dan </a:t>
          </a:r>
          <a:r>
            <a:rPr lang="en-US" sz="1600" b="1" dirty="0" err="1">
              <a:solidFill>
                <a:schemeClr val="tx1"/>
              </a:solidFill>
            </a:rPr>
            <a:t>terintegrasi</a:t>
          </a:r>
          <a:r>
            <a:rPr lang="en-US" sz="1600" b="1" dirty="0">
              <a:solidFill>
                <a:schemeClr val="tx1"/>
              </a:solidFill>
            </a:rPr>
            <a:t> </a:t>
          </a:r>
          <a:r>
            <a:rPr lang="en-US" sz="1600" dirty="0" err="1">
              <a:solidFill>
                <a:schemeClr val="tx1"/>
              </a:solidFill>
            </a:rPr>
            <a:t>untuk</a:t>
          </a:r>
          <a:r>
            <a:rPr lang="en-US" sz="1600" dirty="0">
              <a:solidFill>
                <a:schemeClr val="tx1"/>
              </a:solidFill>
            </a:rPr>
            <a:t> </a:t>
          </a:r>
          <a:r>
            <a:rPr lang="en-US" sz="1600" b="1" dirty="0" err="1">
              <a:solidFill>
                <a:schemeClr val="tx1"/>
              </a:solidFill>
            </a:rPr>
            <a:t>mengurangi</a:t>
          </a:r>
          <a:r>
            <a:rPr lang="en-US" sz="1600" b="1" dirty="0">
              <a:solidFill>
                <a:schemeClr val="tx1"/>
              </a:solidFill>
            </a:rPr>
            <a:t> &amp; </a:t>
          </a:r>
          <a:r>
            <a:rPr lang="en-US" sz="1600" dirty="0" err="1">
              <a:solidFill>
                <a:schemeClr val="tx1"/>
              </a:solidFill>
            </a:rPr>
            <a:t>a</a:t>
          </a:r>
          <a:r>
            <a:rPr lang="en-US" sz="1600" b="1" dirty="0" err="1">
              <a:solidFill>
                <a:schemeClr val="tx1"/>
              </a:solidFill>
            </a:rPr>
            <a:t>mengendalikan</a:t>
          </a:r>
          <a:r>
            <a:rPr lang="en-US" sz="1600" b="1" dirty="0">
              <a:solidFill>
                <a:schemeClr val="tx1"/>
              </a:solidFill>
            </a:rPr>
            <a:t> </a:t>
          </a:r>
          <a:r>
            <a:rPr lang="en-US" sz="1600" dirty="0" err="1">
              <a:solidFill>
                <a:schemeClr val="tx1"/>
              </a:solidFill>
            </a:rPr>
            <a:t>bahaya</a:t>
          </a:r>
          <a:r>
            <a:rPr lang="en-US" sz="1600" dirty="0">
              <a:solidFill>
                <a:schemeClr val="tx1"/>
              </a:solidFill>
            </a:rPr>
            <a:t>, </a:t>
          </a:r>
          <a:r>
            <a:rPr lang="en-US" sz="1600" dirty="0" err="1">
              <a:solidFill>
                <a:schemeClr val="tx1"/>
              </a:solidFill>
            </a:rPr>
            <a:t>risiko</a:t>
          </a:r>
          <a:r>
            <a:rPr lang="en-US" sz="1600" dirty="0">
              <a:solidFill>
                <a:schemeClr val="tx1"/>
              </a:solidFill>
            </a:rPr>
            <a:t>, </a:t>
          </a:r>
          <a:r>
            <a:rPr lang="en-US" sz="1600" dirty="0" err="1">
              <a:solidFill>
                <a:schemeClr val="tx1"/>
              </a:solidFill>
            </a:rPr>
            <a:t>mencegah</a:t>
          </a:r>
          <a:r>
            <a:rPr lang="en-US" sz="1600" dirty="0">
              <a:solidFill>
                <a:schemeClr val="tx1"/>
              </a:solidFill>
            </a:rPr>
            <a:t> </a:t>
          </a:r>
          <a:r>
            <a:rPr lang="en-US" sz="1600" dirty="0" err="1">
              <a:solidFill>
                <a:schemeClr val="tx1"/>
              </a:solidFill>
            </a:rPr>
            <a:t>kecelakaan</a:t>
          </a:r>
          <a:r>
            <a:rPr lang="en-US" sz="1600" dirty="0">
              <a:solidFill>
                <a:schemeClr val="tx1"/>
              </a:solidFill>
            </a:rPr>
            <a:t>, </a:t>
          </a:r>
          <a:r>
            <a:rPr lang="en-US" sz="1600" dirty="0" err="1">
              <a:solidFill>
                <a:schemeClr val="tx1"/>
              </a:solidFill>
            </a:rPr>
            <a:t>cidera</a:t>
          </a:r>
          <a:r>
            <a:rPr lang="en-US" sz="1600" dirty="0">
              <a:solidFill>
                <a:schemeClr val="tx1"/>
              </a:solidFill>
            </a:rPr>
            <a:t> dan </a:t>
          </a:r>
          <a:r>
            <a:rPr lang="en-US" sz="1600" dirty="0" err="1">
              <a:solidFill>
                <a:schemeClr val="tx1"/>
              </a:solidFill>
            </a:rPr>
            <a:t>penyakit</a:t>
          </a:r>
          <a:r>
            <a:rPr lang="en-US" sz="1600" dirty="0">
              <a:solidFill>
                <a:schemeClr val="tx1"/>
              </a:solidFill>
            </a:rPr>
            <a:t> </a:t>
          </a:r>
          <a:r>
            <a:rPr lang="en-US" sz="1600" dirty="0" err="1">
              <a:solidFill>
                <a:schemeClr val="tx1"/>
              </a:solidFill>
            </a:rPr>
            <a:t>akibat</a:t>
          </a:r>
          <a:r>
            <a:rPr lang="en-US" sz="1600" dirty="0">
              <a:solidFill>
                <a:schemeClr val="tx1"/>
              </a:solidFill>
            </a:rPr>
            <a:t> </a:t>
          </a:r>
          <a:r>
            <a:rPr lang="en-US" sz="1600" dirty="0" err="1">
              <a:solidFill>
                <a:schemeClr val="tx1"/>
              </a:solidFill>
            </a:rPr>
            <a:t>kerja</a:t>
          </a:r>
          <a:r>
            <a:rPr lang="en-US" sz="1600" dirty="0">
              <a:solidFill>
                <a:schemeClr val="tx1"/>
              </a:solidFill>
            </a:rPr>
            <a:t>. </a:t>
          </a:r>
          <a:endParaRPr lang="en-ID" sz="1600" dirty="0">
            <a:solidFill>
              <a:schemeClr val="tx1"/>
            </a:solidFill>
          </a:endParaRPr>
        </a:p>
      </dgm:t>
    </dgm:pt>
    <dgm:pt modelId="{8CAC5DE8-2DAC-4466-B257-3A7C34C9173B}" type="parTrans" cxnId="{33A42E62-2A1C-41FA-8CC2-4F5D0B1D7685}">
      <dgm:prSet/>
      <dgm:spPr/>
      <dgm:t>
        <a:bodyPr/>
        <a:lstStyle/>
        <a:p>
          <a:endParaRPr lang="en-ID" sz="1600">
            <a:solidFill>
              <a:schemeClr val="tx1"/>
            </a:solidFill>
          </a:endParaRPr>
        </a:p>
      </dgm:t>
    </dgm:pt>
    <dgm:pt modelId="{7D271932-D4A1-41AF-A674-0ABF5C9E497E}" type="sibTrans" cxnId="{33A42E62-2A1C-41FA-8CC2-4F5D0B1D7685}">
      <dgm:prSet/>
      <dgm:spPr/>
      <dgm:t>
        <a:bodyPr/>
        <a:lstStyle/>
        <a:p>
          <a:endParaRPr lang="en-ID" sz="1600">
            <a:solidFill>
              <a:schemeClr val="tx1"/>
            </a:solidFill>
          </a:endParaRPr>
        </a:p>
      </dgm:t>
    </dgm:pt>
    <dgm:pt modelId="{CE75F453-FCB4-46D9-A05D-04693B92F578}">
      <dgm:prSet phldrT="[Text]" custT="1"/>
      <dgm:spPr/>
      <dgm:t>
        <a:bodyPr/>
        <a:lstStyle/>
        <a:p>
          <a:r>
            <a:rPr lang="en-US" sz="1600" dirty="0">
              <a:solidFill>
                <a:schemeClr val="tx1"/>
              </a:solidFill>
            </a:rPr>
            <a:t>2</a:t>
          </a:r>
          <a:endParaRPr lang="en-ID" sz="1600" dirty="0">
            <a:solidFill>
              <a:schemeClr val="tx1"/>
            </a:solidFill>
          </a:endParaRPr>
        </a:p>
      </dgm:t>
    </dgm:pt>
    <dgm:pt modelId="{B526F27A-AFE7-48C8-9EA0-8DD093670BF5}" type="parTrans" cxnId="{31D3F8D4-6789-469F-9A77-D68DBFD301D1}">
      <dgm:prSet/>
      <dgm:spPr/>
      <dgm:t>
        <a:bodyPr/>
        <a:lstStyle/>
        <a:p>
          <a:endParaRPr lang="en-ID" sz="1600">
            <a:solidFill>
              <a:schemeClr val="tx1"/>
            </a:solidFill>
          </a:endParaRPr>
        </a:p>
      </dgm:t>
    </dgm:pt>
    <dgm:pt modelId="{04F336CC-36C0-40AB-B5D3-2AE767B02EA4}" type="sibTrans" cxnId="{31D3F8D4-6789-469F-9A77-D68DBFD301D1}">
      <dgm:prSet/>
      <dgm:spPr/>
      <dgm:t>
        <a:bodyPr/>
        <a:lstStyle/>
        <a:p>
          <a:endParaRPr lang="en-ID" sz="1600">
            <a:solidFill>
              <a:schemeClr val="tx1"/>
            </a:solidFill>
          </a:endParaRPr>
        </a:p>
      </dgm:t>
    </dgm:pt>
    <dgm:pt modelId="{AA751C5D-E668-42C8-96F6-8D91D0E31A82}">
      <dgm:prSet phldrT="[Text]" custT="1"/>
      <dgm:spPr/>
      <dgm:t>
        <a:bodyPr/>
        <a:lstStyle/>
        <a:p>
          <a:pPr>
            <a:buFont typeface="Wingdings" pitchFamily="2" charset="2"/>
            <a:buNone/>
          </a:pPr>
          <a:r>
            <a:rPr lang="en-US" sz="1600" dirty="0" err="1">
              <a:solidFill>
                <a:schemeClr val="tx1"/>
              </a:solidFill>
            </a:rPr>
            <a:t>Pengelolaan</a:t>
          </a:r>
          <a:r>
            <a:rPr lang="en-US" sz="1600" dirty="0">
              <a:solidFill>
                <a:schemeClr val="tx1"/>
              </a:solidFill>
            </a:rPr>
            <a:t> yang </a:t>
          </a:r>
          <a:r>
            <a:rPr lang="en-US" sz="1600" dirty="0" err="1">
              <a:solidFill>
                <a:schemeClr val="tx1"/>
              </a:solidFill>
            </a:rPr>
            <a:t>efektif</a:t>
          </a:r>
          <a:r>
            <a:rPr lang="en-US" sz="1600" dirty="0">
              <a:solidFill>
                <a:schemeClr val="tx1"/>
              </a:solidFill>
            </a:rPr>
            <a:t> </a:t>
          </a:r>
          <a:r>
            <a:rPr lang="en-US" sz="1600" dirty="0" err="1">
              <a:solidFill>
                <a:schemeClr val="tx1"/>
              </a:solidFill>
            </a:rPr>
            <a:t>mencakup</a:t>
          </a:r>
          <a:r>
            <a:rPr lang="en-US" sz="1600" dirty="0">
              <a:solidFill>
                <a:schemeClr val="tx1"/>
              </a:solidFill>
            </a:rPr>
            <a:t> </a:t>
          </a:r>
          <a:r>
            <a:rPr lang="en-US" sz="1600" b="1" dirty="0" err="1">
              <a:solidFill>
                <a:schemeClr val="tx1"/>
              </a:solidFill>
            </a:rPr>
            <a:t>perencanaan</a:t>
          </a:r>
          <a:r>
            <a:rPr lang="en-US" sz="1600" b="1" dirty="0">
              <a:solidFill>
                <a:schemeClr val="tx1"/>
              </a:solidFill>
            </a:rPr>
            <a:t>, </a:t>
          </a:r>
          <a:r>
            <a:rPr lang="en-US" sz="1600" b="1" dirty="0" err="1">
              <a:solidFill>
                <a:schemeClr val="tx1"/>
              </a:solidFill>
            </a:rPr>
            <a:t>pendidikan</a:t>
          </a:r>
          <a:r>
            <a:rPr lang="en-US" sz="1600" b="1" dirty="0">
              <a:solidFill>
                <a:schemeClr val="tx1"/>
              </a:solidFill>
            </a:rPr>
            <a:t>, dan </a:t>
          </a:r>
          <a:r>
            <a:rPr lang="en-US" sz="1600" b="1" dirty="0" err="1">
              <a:solidFill>
                <a:schemeClr val="tx1"/>
              </a:solidFill>
            </a:rPr>
            <a:t>pemantauan</a:t>
          </a:r>
          <a:r>
            <a:rPr lang="en-US" sz="1600" b="1" dirty="0">
              <a:solidFill>
                <a:schemeClr val="tx1"/>
              </a:solidFill>
            </a:rPr>
            <a:t> </a:t>
          </a:r>
          <a:r>
            <a:rPr lang="en-US" sz="1600" b="1" dirty="0" err="1">
              <a:solidFill>
                <a:schemeClr val="tx1"/>
              </a:solidFill>
            </a:rPr>
            <a:t>multidisiplin</a:t>
          </a:r>
          <a:r>
            <a:rPr lang="en-US" sz="1600" b="1" dirty="0">
              <a:solidFill>
                <a:schemeClr val="tx1"/>
              </a:solidFill>
            </a:rPr>
            <a:t> </a:t>
          </a:r>
          <a:endParaRPr lang="en-ID" sz="1600" dirty="0">
            <a:solidFill>
              <a:schemeClr val="tx1"/>
            </a:solidFill>
          </a:endParaRPr>
        </a:p>
      </dgm:t>
    </dgm:pt>
    <dgm:pt modelId="{47EC8583-64CF-4FD8-A9A5-630DDB5EC21A}" type="parTrans" cxnId="{DF7DED83-A04E-4DB9-9102-2F16DAB94866}">
      <dgm:prSet/>
      <dgm:spPr/>
      <dgm:t>
        <a:bodyPr/>
        <a:lstStyle/>
        <a:p>
          <a:endParaRPr lang="en-ID" sz="1600">
            <a:solidFill>
              <a:schemeClr val="tx1"/>
            </a:solidFill>
          </a:endParaRPr>
        </a:p>
      </dgm:t>
    </dgm:pt>
    <dgm:pt modelId="{45F73706-F761-4789-8AC9-43C7AFB2D398}" type="sibTrans" cxnId="{DF7DED83-A04E-4DB9-9102-2F16DAB94866}">
      <dgm:prSet/>
      <dgm:spPr/>
      <dgm:t>
        <a:bodyPr/>
        <a:lstStyle/>
        <a:p>
          <a:endParaRPr lang="en-ID" sz="1600">
            <a:solidFill>
              <a:schemeClr val="tx1"/>
            </a:solidFill>
          </a:endParaRPr>
        </a:p>
      </dgm:t>
    </dgm:pt>
    <dgm:pt modelId="{6A448603-ABF5-454A-8D16-6AAF8405B727}">
      <dgm:prSet phldrT="[Text]" custT="1"/>
      <dgm:spPr/>
      <dgm:t>
        <a:bodyPr/>
        <a:lstStyle/>
        <a:p>
          <a:r>
            <a:rPr lang="en-US" sz="1600" dirty="0">
              <a:solidFill>
                <a:schemeClr val="tx1"/>
              </a:solidFill>
            </a:rPr>
            <a:t>3</a:t>
          </a:r>
          <a:endParaRPr lang="en-ID" sz="1600" dirty="0">
            <a:solidFill>
              <a:schemeClr val="tx1"/>
            </a:solidFill>
          </a:endParaRPr>
        </a:p>
      </dgm:t>
    </dgm:pt>
    <dgm:pt modelId="{50AE092A-DBCC-4DD7-B6B0-6AB0999C3E02}" type="parTrans" cxnId="{10B2B3A7-CD4A-48E1-B778-DB99D52D003F}">
      <dgm:prSet/>
      <dgm:spPr/>
      <dgm:t>
        <a:bodyPr/>
        <a:lstStyle/>
        <a:p>
          <a:endParaRPr lang="en-ID" sz="1600">
            <a:solidFill>
              <a:schemeClr val="tx1"/>
            </a:solidFill>
          </a:endParaRPr>
        </a:p>
      </dgm:t>
    </dgm:pt>
    <dgm:pt modelId="{F7613FAC-6D9C-4D97-80DD-4703F5E298A5}" type="sibTrans" cxnId="{10B2B3A7-CD4A-48E1-B778-DB99D52D003F}">
      <dgm:prSet/>
      <dgm:spPr/>
      <dgm:t>
        <a:bodyPr/>
        <a:lstStyle/>
        <a:p>
          <a:endParaRPr lang="en-ID" sz="1600">
            <a:solidFill>
              <a:schemeClr val="tx1"/>
            </a:solidFill>
          </a:endParaRPr>
        </a:p>
      </dgm:t>
    </dgm:pt>
    <dgm:pt modelId="{53350CD9-A21F-414F-BC8E-926F3700ADC0}">
      <dgm:prSet phldrT="[Text]" custT="1"/>
      <dgm:spPr/>
      <dgm:t>
        <a:bodyPr/>
        <a:lstStyle/>
        <a:p>
          <a:pPr>
            <a:buFont typeface="Wingdings" pitchFamily="2" charset="2"/>
            <a:buNone/>
          </a:pPr>
          <a:r>
            <a:rPr lang="en-US" sz="1600" dirty="0" err="1">
              <a:solidFill>
                <a:schemeClr val="tx1"/>
              </a:solidFill>
            </a:rPr>
            <a:t>Bila</a:t>
          </a:r>
          <a:r>
            <a:rPr lang="en-US" sz="1600" dirty="0">
              <a:solidFill>
                <a:schemeClr val="tx1"/>
              </a:solidFill>
            </a:rPr>
            <a:t> di </a:t>
          </a:r>
          <a:r>
            <a:rPr lang="en-US" sz="1600" dirty="0" err="1">
              <a:solidFill>
                <a:schemeClr val="tx1"/>
              </a:solidFill>
            </a:rPr>
            <a:t>rumah</a:t>
          </a:r>
          <a:r>
            <a:rPr lang="en-US" sz="1600" dirty="0">
              <a:solidFill>
                <a:schemeClr val="tx1"/>
              </a:solidFill>
            </a:rPr>
            <a:t> </a:t>
          </a:r>
          <a:r>
            <a:rPr lang="en-US" sz="1600" dirty="0" err="1">
              <a:solidFill>
                <a:schemeClr val="tx1"/>
              </a:solidFill>
            </a:rPr>
            <a:t>sakit</a:t>
          </a:r>
          <a:r>
            <a:rPr lang="en-US" sz="1600" dirty="0">
              <a:solidFill>
                <a:schemeClr val="tx1"/>
              </a:solidFill>
            </a:rPr>
            <a:t> </a:t>
          </a:r>
          <a:r>
            <a:rPr lang="en-US" sz="1600" dirty="0" err="1">
              <a:solidFill>
                <a:schemeClr val="tx1"/>
              </a:solidFill>
            </a:rPr>
            <a:t>memiliki</a:t>
          </a:r>
          <a:r>
            <a:rPr lang="en-US" sz="1600" dirty="0">
              <a:solidFill>
                <a:schemeClr val="tx1"/>
              </a:solidFill>
            </a:rPr>
            <a:t> </a:t>
          </a:r>
          <a:r>
            <a:rPr lang="en-US" sz="1600" dirty="0" err="1">
              <a:solidFill>
                <a:schemeClr val="tx1"/>
              </a:solidFill>
            </a:rPr>
            <a:t>entitas</a:t>
          </a:r>
          <a:r>
            <a:rPr lang="en-US" sz="1600" dirty="0">
              <a:solidFill>
                <a:schemeClr val="tx1"/>
              </a:solidFill>
            </a:rPr>
            <a:t> non-</a:t>
          </a:r>
          <a:r>
            <a:rPr lang="en-US" sz="1600" dirty="0" err="1">
              <a:solidFill>
                <a:schemeClr val="tx1"/>
              </a:solidFill>
            </a:rPr>
            <a:t>rumah</a:t>
          </a:r>
          <a:r>
            <a:rPr lang="en-US" sz="1600" dirty="0">
              <a:solidFill>
                <a:schemeClr val="tx1"/>
              </a:solidFill>
            </a:rPr>
            <a:t> </a:t>
          </a:r>
          <a:r>
            <a:rPr lang="en-US" sz="1600" dirty="0" err="1">
              <a:solidFill>
                <a:schemeClr val="tx1"/>
              </a:solidFill>
            </a:rPr>
            <a:t>sakit</a:t>
          </a:r>
          <a:r>
            <a:rPr lang="en-US" sz="1600" dirty="0">
              <a:solidFill>
                <a:schemeClr val="tx1"/>
              </a:solidFill>
            </a:rPr>
            <a:t> </a:t>
          </a:r>
          <a:r>
            <a:rPr lang="en-US" sz="1600" dirty="0" err="1">
              <a:solidFill>
                <a:schemeClr val="tx1"/>
              </a:solidFill>
            </a:rPr>
            <a:t>atau</a:t>
          </a:r>
          <a:r>
            <a:rPr lang="en-US" sz="1600" dirty="0">
              <a:solidFill>
                <a:schemeClr val="tx1"/>
              </a:solidFill>
            </a:rPr>
            <a:t> </a:t>
          </a:r>
          <a:r>
            <a:rPr lang="en-US" sz="1600" b="1" dirty="0">
              <a:solidFill>
                <a:schemeClr val="tx1"/>
              </a:solidFill>
            </a:rPr>
            <a:t>tenant/</a:t>
          </a:r>
          <a:r>
            <a:rPr lang="en-US" sz="1600" b="1" dirty="0" err="1">
              <a:solidFill>
                <a:schemeClr val="tx1"/>
              </a:solidFill>
            </a:rPr>
            <a:t>penyewa</a:t>
          </a:r>
          <a:r>
            <a:rPr lang="en-US" sz="1600" b="1" dirty="0">
              <a:solidFill>
                <a:schemeClr val="tx1"/>
              </a:solidFill>
            </a:rPr>
            <a:t> </a:t>
          </a:r>
          <a:r>
            <a:rPr lang="en-US" sz="1600" b="1" dirty="0" err="1">
              <a:solidFill>
                <a:schemeClr val="tx1"/>
              </a:solidFill>
            </a:rPr>
            <a:t>lahan</a:t>
          </a:r>
          <a:r>
            <a:rPr lang="en-US" sz="1600" b="1" dirty="0">
              <a:solidFill>
                <a:schemeClr val="tx1"/>
              </a:solidFill>
            </a:rPr>
            <a:t> </a:t>
          </a:r>
          <a:r>
            <a:rPr lang="en-US" sz="1600" dirty="0">
              <a:solidFill>
                <a:schemeClr val="tx1"/>
              </a:solidFill>
            </a:rPr>
            <a:t>(</a:t>
          </a:r>
          <a:r>
            <a:rPr lang="en-US" sz="1600" dirty="0" err="1">
              <a:solidFill>
                <a:schemeClr val="tx1"/>
              </a:solidFill>
            </a:rPr>
            <a:t>restoran</a:t>
          </a:r>
          <a:r>
            <a:rPr lang="en-US" sz="1600" dirty="0">
              <a:solidFill>
                <a:schemeClr val="tx1"/>
              </a:solidFill>
            </a:rPr>
            <a:t>, </a:t>
          </a:r>
          <a:r>
            <a:rPr lang="en-US" sz="1600" dirty="0" err="1">
              <a:solidFill>
                <a:schemeClr val="tx1"/>
              </a:solidFill>
            </a:rPr>
            <a:t>kantin</a:t>
          </a:r>
          <a:r>
            <a:rPr lang="en-US" sz="1600" dirty="0">
              <a:solidFill>
                <a:schemeClr val="tx1"/>
              </a:solidFill>
            </a:rPr>
            <a:t>, </a:t>
          </a:r>
          <a:r>
            <a:rPr lang="en-US" sz="1600" dirty="0" err="1">
              <a:solidFill>
                <a:schemeClr val="tx1"/>
              </a:solidFill>
            </a:rPr>
            <a:t>kafe</a:t>
          </a:r>
          <a:r>
            <a:rPr lang="en-US" sz="1600" dirty="0">
              <a:solidFill>
                <a:schemeClr val="tx1"/>
              </a:solidFill>
            </a:rPr>
            <a:t>, dan </a:t>
          </a:r>
          <a:r>
            <a:rPr lang="en-US" sz="1600" dirty="0" err="1">
              <a:solidFill>
                <a:schemeClr val="tx1"/>
              </a:solidFill>
            </a:rPr>
            <a:t>toko</a:t>
          </a:r>
          <a:r>
            <a:rPr lang="en-US" sz="1600" dirty="0">
              <a:solidFill>
                <a:schemeClr val="tx1"/>
              </a:solidFill>
            </a:rPr>
            <a:t> souvenir) </a:t>
          </a:r>
          <a:r>
            <a:rPr lang="en-US" sz="1600" dirty="0" err="1">
              <a:solidFill>
                <a:schemeClr val="tx1"/>
              </a:solidFill>
            </a:rPr>
            <a:t>maka</a:t>
          </a:r>
          <a:r>
            <a:rPr lang="en-US" sz="1600" dirty="0">
              <a:solidFill>
                <a:schemeClr val="tx1"/>
              </a:solidFill>
            </a:rPr>
            <a:t> </a:t>
          </a:r>
          <a:r>
            <a:rPr lang="en-US" sz="1600" dirty="0" err="1">
              <a:solidFill>
                <a:schemeClr val="tx1"/>
              </a:solidFill>
            </a:rPr>
            <a:t>mereka</a:t>
          </a:r>
          <a:r>
            <a:rPr lang="en-US" sz="1600" dirty="0">
              <a:solidFill>
                <a:schemeClr val="tx1"/>
              </a:solidFill>
            </a:rPr>
            <a:t> </a:t>
          </a:r>
          <a:r>
            <a:rPr lang="en-US" sz="1600" b="1" dirty="0" err="1">
              <a:solidFill>
                <a:schemeClr val="tx1"/>
              </a:solidFill>
            </a:rPr>
            <a:t>wajib</a:t>
          </a:r>
          <a:r>
            <a:rPr lang="en-US" sz="1600" b="1" dirty="0">
              <a:solidFill>
                <a:schemeClr val="tx1"/>
              </a:solidFill>
            </a:rPr>
            <a:t> </a:t>
          </a:r>
          <a:r>
            <a:rPr lang="en-US" sz="1600" b="1" dirty="0" err="1">
              <a:solidFill>
                <a:schemeClr val="tx1"/>
              </a:solidFill>
            </a:rPr>
            <a:t>mematuhi</a:t>
          </a:r>
          <a:r>
            <a:rPr lang="en-US" sz="1600" b="1" dirty="0">
              <a:solidFill>
                <a:schemeClr val="tx1"/>
              </a:solidFill>
            </a:rPr>
            <a:t> program </a:t>
          </a:r>
          <a:r>
            <a:rPr lang="en-US" sz="1600" b="1" dirty="0" err="1">
              <a:solidFill>
                <a:schemeClr val="tx1"/>
              </a:solidFill>
            </a:rPr>
            <a:t>pengelolaan</a:t>
          </a:r>
          <a:r>
            <a:rPr lang="en-US" sz="1600" b="1" dirty="0">
              <a:solidFill>
                <a:schemeClr val="tx1"/>
              </a:solidFill>
            </a:rPr>
            <a:t> </a:t>
          </a:r>
          <a:r>
            <a:rPr lang="en-US" sz="1600" b="1" dirty="0" err="1">
              <a:solidFill>
                <a:schemeClr val="tx1"/>
              </a:solidFill>
            </a:rPr>
            <a:t>fasilitas</a:t>
          </a:r>
          <a:r>
            <a:rPr lang="en-US" sz="1600" b="1" dirty="0">
              <a:solidFill>
                <a:schemeClr val="tx1"/>
              </a:solidFill>
            </a:rPr>
            <a:t> dan </a:t>
          </a:r>
          <a:r>
            <a:rPr lang="en-US" sz="1600" b="1" dirty="0" err="1">
              <a:solidFill>
                <a:schemeClr val="tx1"/>
              </a:solidFill>
            </a:rPr>
            <a:t>keselamatan</a:t>
          </a:r>
          <a:endParaRPr lang="en-ID" sz="1600" dirty="0">
            <a:solidFill>
              <a:schemeClr val="tx1"/>
            </a:solidFill>
          </a:endParaRPr>
        </a:p>
      </dgm:t>
    </dgm:pt>
    <dgm:pt modelId="{A57D7A5C-4588-4759-A4E1-41BCD8D5FCA3}" type="parTrans" cxnId="{6707CFA4-30D4-4CB6-866E-F53044478E64}">
      <dgm:prSet/>
      <dgm:spPr/>
      <dgm:t>
        <a:bodyPr/>
        <a:lstStyle/>
        <a:p>
          <a:endParaRPr lang="en-ID" sz="1600">
            <a:solidFill>
              <a:schemeClr val="tx1"/>
            </a:solidFill>
          </a:endParaRPr>
        </a:p>
      </dgm:t>
    </dgm:pt>
    <dgm:pt modelId="{865F8772-DC25-472D-AABD-A9EF3AC18596}" type="sibTrans" cxnId="{6707CFA4-30D4-4CB6-866E-F53044478E64}">
      <dgm:prSet/>
      <dgm:spPr/>
      <dgm:t>
        <a:bodyPr/>
        <a:lstStyle/>
        <a:p>
          <a:endParaRPr lang="en-ID" sz="1600">
            <a:solidFill>
              <a:schemeClr val="tx1"/>
            </a:solidFill>
          </a:endParaRPr>
        </a:p>
      </dgm:t>
    </dgm:pt>
    <dgm:pt modelId="{0D6D38C8-98CC-402D-BDF9-FFA02331055E}">
      <dgm:prSet custT="1"/>
      <dgm:spPr/>
      <dgm:t>
        <a:bodyPr/>
        <a:lstStyle/>
        <a:p>
          <a:r>
            <a:rPr lang="en-US" sz="1600" dirty="0">
              <a:solidFill>
                <a:schemeClr val="tx1"/>
              </a:solidFill>
            </a:rPr>
            <a:t>4</a:t>
          </a:r>
          <a:endParaRPr lang="en-ID" sz="1600" dirty="0">
            <a:solidFill>
              <a:schemeClr val="tx1"/>
            </a:solidFill>
          </a:endParaRPr>
        </a:p>
      </dgm:t>
    </dgm:pt>
    <dgm:pt modelId="{D0CFB095-2CC7-4653-8109-4ADCDB76D2D8}" type="parTrans" cxnId="{74325B95-1B77-4F36-8269-9207710EFD4C}">
      <dgm:prSet/>
      <dgm:spPr/>
      <dgm:t>
        <a:bodyPr/>
        <a:lstStyle/>
        <a:p>
          <a:endParaRPr lang="en-ID" sz="1600">
            <a:solidFill>
              <a:schemeClr val="tx1"/>
            </a:solidFill>
          </a:endParaRPr>
        </a:p>
      </dgm:t>
    </dgm:pt>
    <dgm:pt modelId="{024E7181-BE5C-44EF-A3D0-9D09457F8A27}" type="sibTrans" cxnId="{74325B95-1B77-4F36-8269-9207710EFD4C}">
      <dgm:prSet/>
      <dgm:spPr/>
      <dgm:t>
        <a:bodyPr/>
        <a:lstStyle/>
        <a:p>
          <a:endParaRPr lang="en-ID" sz="1600">
            <a:solidFill>
              <a:schemeClr val="tx1"/>
            </a:solidFill>
          </a:endParaRPr>
        </a:p>
      </dgm:t>
    </dgm:pt>
    <dgm:pt modelId="{59B586DC-34AE-42DF-8EC4-F20E4437DED4}">
      <dgm:prSet custT="1"/>
      <dgm:spPr/>
      <dgm:t>
        <a:bodyPr/>
        <a:lstStyle/>
        <a:p>
          <a:pPr>
            <a:buFont typeface="Wingdings" pitchFamily="2" charset="2"/>
            <a:buNone/>
          </a:pPr>
          <a:r>
            <a:rPr lang="en-US" sz="1600" b="1" dirty="0">
              <a:solidFill>
                <a:schemeClr val="tx1"/>
              </a:solidFill>
            </a:rPr>
            <a:t>RS</a:t>
          </a:r>
          <a:r>
            <a:rPr lang="en-US" sz="1600" dirty="0">
              <a:solidFill>
                <a:schemeClr val="tx1"/>
              </a:solidFill>
            </a:rPr>
            <a:t> </a:t>
          </a:r>
          <a:r>
            <a:rPr lang="en-US" sz="1600" dirty="0" err="1">
              <a:solidFill>
                <a:schemeClr val="tx1"/>
              </a:solidFill>
            </a:rPr>
            <a:t>tanpa</a:t>
          </a:r>
          <a:r>
            <a:rPr lang="en-US" sz="1600" dirty="0">
              <a:solidFill>
                <a:schemeClr val="tx1"/>
              </a:solidFill>
            </a:rPr>
            <a:t> </a:t>
          </a:r>
          <a:r>
            <a:rPr lang="en-US" sz="1600" dirty="0" err="1">
              <a:solidFill>
                <a:schemeClr val="tx1"/>
              </a:solidFill>
            </a:rPr>
            <a:t>melihat</a:t>
          </a:r>
          <a:r>
            <a:rPr lang="en-US" sz="1600" dirty="0">
              <a:solidFill>
                <a:schemeClr val="tx1"/>
              </a:solidFill>
            </a:rPr>
            <a:t> </a:t>
          </a:r>
          <a:r>
            <a:rPr lang="en-US" sz="1600" dirty="0" err="1">
              <a:solidFill>
                <a:schemeClr val="tx1"/>
              </a:solidFill>
            </a:rPr>
            <a:t>ukuran</a:t>
          </a:r>
          <a:r>
            <a:rPr lang="en-US" sz="1600" dirty="0">
              <a:solidFill>
                <a:schemeClr val="tx1"/>
              </a:solidFill>
            </a:rPr>
            <a:t> dan </a:t>
          </a:r>
          <a:r>
            <a:rPr lang="en-US" sz="1600" dirty="0" err="1">
              <a:solidFill>
                <a:schemeClr val="tx1"/>
              </a:solidFill>
            </a:rPr>
            <a:t>sumber</a:t>
          </a:r>
          <a:r>
            <a:rPr lang="en-US" sz="1600" dirty="0">
              <a:solidFill>
                <a:schemeClr val="tx1"/>
              </a:solidFill>
            </a:rPr>
            <a:t> </a:t>
          </a:r>
          <a:r>
            <a:rPr lang="en-US" sz="1600" dirty="0" err="1">
              <a:solidFill>
                <a:schemeClr val="tx1"/>
              </a:solidFill>
            </a:rPr>
            <a:t>daya</a:t>
          </a:r>
          <a:r>
            <a:rPr lang="en-US" sz="1600" dirty="0">
              <a:solidFill>
                <a:schemeClr val="tx1"/>
              </a:solidFill>
            </a:rPr>
            <a:t> yang </a:t>
          </a:r>
          <a:r>
            <a:rPr lang="en-US" sz="1600" dirty="0" err="1">
              <a:solidFill>
                <a:schemeClr val="tx1"/>
              </a:solidFill>
            </a:rPr>
            <a:t>dimiliki</a:t>
          </a:r>
          <a:r>
            <a:rPr lang="en-US" sz="1600" dirty="0">
              <a:solidFill>
                <a:schemeClr val="tx1"/>
              </a:solidFill>
            </a:rPr>
            <a:t> </a:t>
          </a:r>
          <a:r>
            <a:rPr lang="en-US" sz="1600" dirty="0" err="1">
              <a:solidFill>
                <a:schemeClr val="tx1"/>
              </a:solidFill>
            </a:rPr>
            <a:t>harus</a:t>
          </a:r>
          <a:r>
            <a:rPr lang="en-US" sz="1600" dirty="0">
              <a:solidFill>
                <a:schemeClr val="tx1"/>
              </a:solidFill>
            </a:rPr>
            <a:t> </a:t>
          </a:r>
          <a:r>
            <a:rPr lang="en-US" sz="1600" b="1" dirty="0" err="1">
              <a:solidFill>
                <a:schemeClr val="tx1"/>
              </a:solidFill>
            </a:rPr>
            <a:t>mematuhi</a:t>
          </a:r>
          <a:r>
            <a:rPr lang="en-US" sz="1600" b="1" dirty="0">
              <a:solidFill>
                <a:schemeClr val="tx1"/>
              </a:solidFill>
            </a:rPr>
            <a:t> </a:t>
          </a:r>
          <a:r>
            <a:rPr lang="en-US" sz="1600" b="1" dirty="0" err="1">
              <a:solidFill>
                <a:schemeClr val="tx1"/>
              </a:solidFill>
            </a:rPr>
            <a:t>ketentuan</a:t>
          </a:r>
          <a:r>
            <a:rPr lang="en-US" sz="1600" b="1" dirty="0">
              <a:solidFill>
                <a:schemeClr val="tx1"/>
              </a:solidFill>
            </a:rPr>
            <a:t> dan </a:t>
          </a:r>
          <a:r>
            <a:rPr lang="en-US" sz="1600" b="1" dirty="0" err="1">
              <a:solidFill>
                <a:schemeClr val="tx1"/>
              </a:solidFill>
            </a:rPr>
            <a:t>peraturan</a:t>
          </a:r>
          <a:r>
            <a:rPr lang="en-US" sz="1600" b="1" dirty="0">
              <a:solidFill>
                <a:schemeClr val="tx1"/>
              </a:solidFill>
            </a:rPr>
            <a:t> </a:t>
          </a:r>
          <a:r>
            <a:rPr lang="en-US" sz="1600" b="1" dirty="0" err="1">
              <a:solidFill>
                <a:schemeClr val="tx1"/>
              </a:solidFill>
            </a:rPr>
            <a:t>perundangan</a:t>
          </a:r>
          <a:r>
            <a:rPr lang="en-US" sz="1600" b="1" dirty="0">
              <a:solidFill>
                <a:schemeClr val="tx1"/>
              </a:solidFill>
            </a:rPr>
            <a:t> yang </a:t>
          </a:r>
          <a:r>
            <a:rPr lang="en-US" sz="1600" b="1" dirty="0" err="1">
              <a:solidFill>
                <a:schemeClr val="tx1"/>
              </a:solidFill>
            </a:rPr>
            <a:t>berlaku</a:t>
          </a:r>
          <a:endParaRPr lang="en-ID" sz="1600" dirty="0">
            <a:solidFill>
              <a:schemeClr val="tx1"/>
            </a:solidFill>
          </a:endParaRPr>
        </a:p>
      </dgm:t>
    </dgm:pt>
    <dgm:pt modelId="{ABB632A0-8CD3-403C-9F4C-12B07B07CB6A}" type="parTrans" cxnId="{EF978D87-AB0A-4A60-B9A6-9F8A62925FF7}">
      <dgm:prSet/>
      <dgm:spPr/>
      <dgm:t>
        <a:bodyPr/>
        <a:lstStyle/>
        <a:p>
          <a:endParaRPr lang="en-ID" sz="1600">
            <a:solidFill>
              <a:schemeClr val="tx1"/>
            </a:solidFill>
          </a:endParaRPr>
        </a:p>
      </dgm:t>
    </dgm:pt>
    <dgm:pt modelId="{39AEF9EC-E08E-4FB9-8B4C-F11E2D14BAD7}" type="sibTrans" cxnId="{EF978D87-AB0A-4A60-B9A6-9F8A62925FF7}">
      <dgm:prSet/>
      <dgm:spPr/>
      <dgm:t>
        <a:bodyPr/>
        <a:lstStyle/>
        <a:p>
          <a:endParaRPr lang="en-ID" sz="1600">
            <a:solidFill>
              <a:schemeClr val="tx1"/>
            </a:solidFill>
          </a:endParaRPr>
        </a:p>
      </dgm:t>
    </dgm:pt>
    <dgm:pt modelId="{06194136-0F87-43D5-B0A4-7DC3369BECA3}">
      <dgm:prSet phldrT="[Text]" custT="1"/>
      <dgm:spPr/>
      <dgm:t>
        <a:bodyPr/>
        <a:lstStyle/>
        <a:p>
          <a:pPr>
            <a:buFont typeface="Wingdings" pitchFamily="2" charset="2"/>
            <a:buNone/>
          </a:pPr>
          <a:endParaRPr lang="en-ID" sz="1600" dirty="0">
            <a:solidFill>
              <a:schemeClr val="tx1"/>
            </a:solidFill>
          </a:endParaRPr>
        </a:p>
      </dgm:t>
    </dgm:pt>
    <dgm:pt modelId="{435346CC-A4AE-473C-9E50-D99AF8AB5D44}" type="parTrans" cxnId="{E720DDF3-2A3B-40D5-9EC1-007ED8E57534}">
      <dgm:prSet/>
      <dgm:spPr/>
      <dgm:t>
        <a:bodyPr/>
        <a:lstStyle/>
        <a:p>
          <a:endParaRPr lang="en-ID"/>
        </a:p>
      </dgm:t>
    </dgm:pt>
    <dgm:pt modelId="{F7DCF40E-54EC-44CD-A992-75B729D89BB9}" type="sibTrans" cxnId="{E720DDF3-2A3B-40D5-9EC1-007ED8E57534}">
      <dgm:prSet/>
      <dgm:spPr/>
      <dgm:t>
        <a:bodyPr/>
        <a:lstStyle/>
        <a:p>
          <a:endParaRPr lang="en-ID"/>
        </a:p>
      </dgm:t>
    </dgm:pt>
    <dgm:pt modelId="{D0DE0890-A51A-4621-A57F-64E60E0F9431}" type="pres">
      <dgm:prSet presAssocID="{172C6AF1-9392-4A56-9DA6-3F27D4DA93CC}" presName="linearFlow" presStyleCnt="0">
        <dgm:presLayoutVars>
          <dgm:dir/>
          <dgm:animLvl val="lvl"/>
          <dgm:resizeHandles val="exact"/>
        </dgm:presLayoutVars>
      </dgm:prSet>
      <dgm:spPr/>
    </dgm:pt>
    <dgm:pt modelId="{6202DB87-2EE7-48E9-B557-57A231A72136}" type="pres">
      <dgm:prSet presAssocID="{8C6C863B-9F18-4D86-BA69-DE8B3AFC5399}" presName="composite" presStyleCnt="0"/>
      <dgm:spPr/>
    </dgm:pt>
    <dgm:pt modelId="{E9FCDF1E-160B-4FF4-983B-0D236DAC89B2}" type="pres">
      <dgm:prSet presAssocID="{8C6C863B-9F18-4D86-BA69-DE8B3AFC5399}" presName="parentText" presStyleLbl="alignNode1" presStyleIdx="0" presStyleCnt="4">
        <dgm:presLayoutVars>
          <dgm:chMax val="1"/>
          <dgm:bulletEnabled val="1"/>
        </dgm:presLayoutVars>
      </dgm:prSet>
      <dgm:spPr/>
    </dgm:pt>
    <dgm:pt modelId="{9EDAEFA6-B7F6-4329-A6C4-EF7F2557FBF8}" type="pres">
      <dgm:prSet presAssocID="{8C6C863B-9F18-4D86-BA69-DE8B3AFC5399}" presName="descendantText" presStyleLbl="alignAcc1" presStyleIdx="0" presStyleCnt="4">
        <dgm:presLayoutVars>
          <dgm:bulletEnabled val="1"/>
        </dgm:presLayoutVars>
      </dgm:prSet>
      <dgm:spPr/>
    </dgm:pt>
    <dgm:pt modelId="{3E0C9705-9C4B-4F7D-BEDB-FF339C1C2BEF}" type="pres">
      <dgm:prSet presAssocID="{05633179-4E03-48F5-AE85-DC77895640DD}" presName="sp" presStyleCnt="0"/>
      <dgm:spPr/>
    </dgm:pt>
    <dgm:pt modelId="{EEFFCECC-646E-42BF-880C-1EB5DE2D6E3E}" type="pres">
      <dgm:prSet presAssocID="{CE75F453-FCB4-46D9-A05D-04693B92F578}" presName="composite" presStyleCnt="0"/>
      <dgm:spPr/>
    </dgm:pt>
    <dgm:pt modelId="{D937BC74-B677-41FE-94B6-2E4169D0CD8A}" type="pres">
      <dgm:prSet presAssocID="{CE75F453-FCB4-46D9-A05D-04693B92F578}" presName="parentText" presStyleLbl="alignNode1" presStyleIdx="1" presStyleCnt="4">
        <dgm:presLayoutVars>
          <dgm:chMax val="1"/>
          <dgm:bulletEnabled val="1"/>
        </dgm:presLayoutVars>
      </dgm:prSet>
      <dgm:spPr/>
    </dgm:pt>
    <dgm:pt modelId="{CDE56D72-A7FA-48B7-91A2-C958A9C35426}" type="pres">
      <dgm:prSet presAssocID="{CE75F453-FCB4-46D9-A05D-04693B92F578}" presName="descendantText" presStyleLbl="alignAcc1" presStyleIdx="1" presStyleCnt="4">
        <dgm:presLayoutVars>
          <dgm:bulletEnabled val="1"/>
        </dgm:presLayoutVars>
      </dgm:prSet>
      <dgm:spPr/>
    </dgm:pt>
    <dgm:pt modelId="{AF3E5409-357C-460A-B381-BCC303B5708A}" type="pres">
      <dgm:prSet presAssocID="{04F336CC-36C0-40AB-B5D3-2AE767B02EA4}" presName="sp" presStyleCnt="0"/>
      <dgm:spPr/>
    </dgm:pt>
    <dgm:pt modelId="{7D7420EB-ECFB-4150-B18A-85D43FF61BC7}" type="pres">
      <dgm:prSet presAssocID="{6A448603-ABF5-454A-8D16-6AAF8405B727}" presName="composite" presStyleCnt="0"/>
      <dgm:spPr/>
    </dgm:pt>
    <dgm:pt modelId="{21578141-BF02-4BB7-A922-AB1DA2427D55}" type="pres">
      <dgm:prSet presAssocID="{6A448603-ABF5-454A-8D16-6AAF8405B727}" presName="parentText" presStyleLbl="alignNode1" presStyleIdx="2" presStyleCnt="4">
        <dgm:presLayoutVars>
          <dgm:chMax val="1"/>
          <dgm:bulletEnabled val="1"/>
        </dgm:presLayoutVars>
      </dgm:prSet>
      <dgm:spPr/>
    </dgm:pt>
    <dgm:pt modelId="{9B82D0C1-752B-4E95-BE1B-B66AB96F323A}" type="pres">
      <dgm:prSet presAssocID="{6A448603-ABF5-454A-8D16-6AAF8405B727}" presName="descendantText" presStyleLbl="alignAcc1" presStyleIdx="2" presStyleCnt="4">
        <dgm:presLayoutVars>
          <dgm:bulletEnabled val="1"/>
        </dgm:presLayoutVars>
      </dgm:prSet>
      <dgm:spPr/>
    </dgm:pt>
    <dgm:pt modelId="{0CCE1023-FA78-42FB-A252-5FC76FCBE689}" type="pres">
      <dgm:prSet presAssocID="{F7613FAC-6D9C-4D97-80DD-4703F5E298A5}" presName="sp" presStyleCnt="0"/>
      <dgm:spPr/>
    </dgm:pt>
    <dgm:pt modelId="{37D872C7-8CFD-4834-B989-765BDBB38ED2}" type="pres">
      <dgm:prSet presAssocID="{0D6D38C8-98CC-402D-BDF9-FFA02331055E}" presName="composite" presStyleCnt="0"/>
      <dgm:spPr/>
    </dgm:pt>
    <dgm:pt modelId="{9E40B922-B5A5-41C3-9AF7-0C94AE0E8B62}" type="pres">
      <dgm:prSet presAssocID="{0D6D38C8-98CC-402D-BDF9-FFA02331055E}" presName="parentText" presStyleLbl="alignNode1" presStyleIdx="3" presStyleCnt="4" custLinFactNeighborX="787" custLinFactNeighborY="3241">
        <dgm:presLayoutVars>
          <dgm:chMax val="1"/>
          <dgm:bulletEnabled val="1"/>
        </dgm:presLayoutVars>
      </dgm:prSet>
      <dgm:spPr/>
    </dgm:pt>
    <dgm:pt modelId="{850AB0E6-31D4-4B5E-8718-B49D0B090864}" type="pres">
      <dgm:prSet presAssocID="{0D6D38C8-98CC-402D-BDF9-FFA02331055E}" presName="descendantText" presStyleLbl="alignAcc1" presStyleIdx="3" presStyleCnt="4">
        <dgm:presLayoutVars>
          <dgm:bulletEnabled val="1"/>
        </dgm:presLayoutVars>
      </dgm:prSet>
      <dgm:spPr/>
    </dgm:pt>
  </dgm:ptLst>
  <dgm:cxnLst>
    <dgm:cxn modelId="{98537B21-D57C-4BD2-B680-A770E773E77E}" type="presOf" srcId="{AA751C5D-E668-42C8-96F6-8D91D0E31A82}" destId="{CDE56D72-A7FA-48B7-91A2-C958A9C35426}" srcOrd="0" destOrd="0" presId="urn:microsoft.com/office/officeart/2005/8/layout/chevron2"/>
    <dgm:cxn modelId="{06932060-C5E3-4A8C-8257-F602460E105B}" type="presOf" srcId="{172C6AF1-9392-4A56-9DA6-3F27D4DA93CC}" destId="{D0DE0890-A51A-4621-A57F-64E60E0F9431}" srcOrd="0" destOrd="0" presId="urn:microsoft.com/office/officeart/2005/8/layout/chevron2"/>
    <dgm:cxn modelId="{33A42E62-2A1C-41FA-8CC2-4F5D0B1D7685}" srcId="{06194136-0F87-43D5-B0A4-7DC3369BECA3}" destId="{C9EF2541-C1CA-4ED2-8B0D-864D128DF6DF}" srcOrd="0" destOrd="0" parTransId="{8CAC5DE8-2DAC-4466-B257-3A7C34C9173B}" sibTransId="{7D271932-D4A1-41AF-A674-0ABF5C9E497E}"/>
    <dgm:cxn modelId="{62B6B043-2780-4F65-B22F-185794EF3E7E}" type="presOf" srcId="{0D6D38C8-98CC-402D-BDF9-FFA02331055E}" destId="{9E40B922-B5A5-41C3-9AF7-0C94AE0E8B62}" srcOrd="0" destOrd="0" presId="urn:microsoft.com/office/officeart/2005/8/layout/chevron2"/>
    <dgm:cxn modelId="{19A3DE4D-4341-489F-9C08-EF53C424ED9D}" type="presOf" srcId="{06194136-0F87-43D5-B0A4-7DC3369BECA3}" destId="{9EDAEFA6-B7F6-4329-A6C4-EF7F2557FBF8}" srcOrd="0" destOrd="0" presId="urn:microsoft.com/office/officeart/2005/8/layout/chevron2"/>
    <dgm:cxn modelId="{69687050-B6F9-4188-A975-FF9390F8BBE2}" type="presOf" srcId="{C9EF2541-C1CA-4ED2-8B0D-864D128DF6DF}" destId="{9EDAEFA6-B7F6-4329-A6C4-EF7F2557FBF8}" srcOrd="0" destOrd="1" presId="urn:microsoft.com/office/officeart/2005/8/layout/chevron2"/>
    <dgm:cxn modelId="{AFFE0475-587E-4AD0-AFB8-CBFDDCC36D77}" type="presOf" srcId="{6A448603-ABF5-454A-8D16-6AAF8405B727}" destId="{21578141-BF02-4BB7-A922-AB1DA2427D55}" srcOrd="0" destOrd="0" presId="urn:microsoft.com/office/officeart/2005/8/layout/chevron2"/>
    <dgm:cxn modelId="{DF7DED83-A04E-4DB9-9102-2F16DAB94866}" srcId="{CE75F453-FCB4-46D9-A05D-04693B92F578}" destId="{AA751C5D-E668-42C8-96F6-8D91D0E31A82}" srcOrd="0" destOrd="0" parTransId="{47EC8583-64CF-4FD8-A9A5-630DDB5EC21A}" sibTransId="{45F73706-F761-4789-8AC9-43C7AFB2D398}"/>
    <dgm:cxn modelId="{EF978D87-AB0A-4A60-B9A6-9F8A62925FF7}" srcId="{0D6D38C8-98CC-402D-BDF9-FFA02331055E}" destId="{59B586DC-34AE-42DF-8EC4-F20E4437DED4}" srcOrd="0" destOrd="0" parTransId="{ABB632A0-8CD3-403C-9F4C-12B07B07CB6A}" sibTransId="{39AEF9EC-E08E-4FB9-8B4C-F11E2D14BAD7}"/>
    <dgm:cxn modelId="{74325B95-1B77-4F36-8269-9207710EFD4C}" srcId="{172C6AF1-9392-4A56-9DA6-3F27D4DA93CC}" destId="{0D6D38C8-98CC-402D-BDF9-FFA02331055E}" srcOrd="3" destOrd="0" parTransId="{D0CFB095-2CC7-4653-8109-4ADCDB76D2D8}" sibTransId="{024E7181-BE5C-44EF-A3D0-9D09457F8A27}"/>
    <dgm:cxn modelId="{6707CFA4-30D4-4CB6-866E-F53044478E64}" srcId="{6A448603-ABF5-454A-8D16-6AAF8405B727}" destId="{53350CD9-A21F-414F-BC8E-926F3700ADC0}" srcOrd="0" destOrd="0" parTransId="{A57D7A5C-4588-4759-A4E1-41BCD8D5FCA3}" sibTransId="{865F8772-DC25-472D-AABD-A9EF3AC18596}"/>
    <dgm:cxn modelId="{10B2B3A7-CD4A-48E1-B778-DB99D52D003F}" srcId="{172C6AF1-9392-4A56-9DA6-3F27D4DA93CC}" destId="{6A448603-ABF5-454A-8D16-6AAF8405B727}" srcOrd="2" destOrd="0" parTransId="{50AE092A-DBCC-4DD7-B6B0-6AB0999C3E02}" sibTransId="{F7613FAC-6D9C-4D97-80DD-4703F5E298A5}"/>
    <dgm:cxn modelId="{4F90ECAD-588E-4D26-A512-EC2E3C96A520}" type="presOf" srcId="{59B586DC-34AE-42DF-8EC4-F20E4437DED4}" destId="{850AB0E6-31D4-4B5E-8718-B49D0B090864}" srcOrd="0" destOrd="0" presId="urn:microsoft.com/office/officeart/2005/8/layout/chevron2"/>
    <dgm:cxn modelId="{31D3F8D4-6789-469F-9A77-D68DBFD301D1}" srcId="{172C6AF1-9392-4A56-9DA6-3F27D4DA93CC}" destId="{CE75F453-FCB4-46D9-A05D-04693B92F578}" srcOrd="1" destOrd="0" parTransId="{B526F27A-AFE7-48C8-9EA0-8DD093670BF5}" sibTransId="{04F336CC-36C0-40AB-B5D3-2AE767B02EA4}"/>
    <dgm:cxn modelId="{C1F438D5-0A01-4B80-AFDA-52C4BF88722A}" type="presOf" srcId="{53350CD9-A21F-414F-BC8E-926F3700ADC0}" destId="{9B82D0C1-752B-4E95-BE1B-B66AB96F323A}" srcOrd="0" destOrd="0" presId="urn:microsoft.com/office/officeart/2005/8/layout/chevron2"/>
    <dgm:cxn modelId="{8C2981D5-9C1E-4373-BDA0-5E4C91084544}" srcId="{172C6AF1-9392-4A56-9DA6-3F27D4DA93CC}" destId="{8C6C863B-9F18-4D86-BA69-DE8B3AFC5399}" srcOrd="0" destOrd="0" parTransId="{7D9612BC-0E82-460C-AAE1-D262F550AFA8}" sibTransId="{05633179-4E03-48F5-AE85-DC77895640DD}"/>
    <dgm:cxn modelId="{A66AA5D5-56C8-44D2-86D3-816426651254}" type="presOf" srcId="{CE75F453-FCB4-46D9-A05D-04693B92F578}" destId="{D937BC74-B677-41FE-94B6-2E4169D0CD8A}" srcOrd="0" destOrd="0" presId="urn:microsoft.com/office/officeart/2005/8/layout/chevron2"/>
    <dgm:cxn modelId="{467034E4-2617-4338-80E1-E9BFF02B8818}" type="presOf" srcId="{8C6C863B-9F18-4D86-BA69-DE8B3AFC5399}" destId="{E9FCDF1E-160B-4FF4-983B-0D236DAC89B2}" srcOrd="0" destOrd="0" presId="urn:microsoft.com/office/officeart/2005/8/layout/chevron2"/>
    <dgm:cxn modelId="{E720DDF3-2A3B-40D5-9EC1-007ED8E57534}" srcId="{8C6C863B-9F18-4D86-BA69-DE8B3AFC5399}" destId="{06194136-0F87-43D5-B0A4-7DC3369BECA3}" srcOrd="0" destOrd="0" parTransId="{435346CC-A4AE-473C-9E50-D99AF8AB5D44}" sibTransId="{F7DCF40E-54EC-44CD-A992-75B729D89BB9}"/>
    <dgm:cxn modelId="{0A301E55-F7DD-4576-97A9-01BB3B77D310}" type="presParOf" srcId="{D0DE0890-A51A-4621-A57F-64E60E0F9431}" destId="{6202DB87-2EE7-48E9-B557-57A231A72136}" srcOrd="0" destOrd="0" presId="urn:microsoft.com/office/officeart/2005/8/layout/chevron2"/>
    <dgm:cxn modelId="{055D4B6B-D96F-4DFE-A60D-D4F799839C1F}" type="presParOf" srcId="{6202DB87-2EE7-48E9-B557-57A231A72136}" destId="{E9FCDF1E-160B-4FF4-983B-0D236DAC89B2}" srcOrd="0" destOrd="0" presId="urn:microsoft.com/office/officeart/2005/8/layout/chevron2"/>
    <dgm:cxn modelId="{64EC1295-85A8-418C-B7E7-5023D58CF961}" type="presParOf" srcId="{6202DB87-2EE7-48E9-B557-57A231A72136}" destId="{9EDAEFA6-B7F6-4329-A6C4-EF7F2557FBF8}" srcOrd="1" destOrd="0" presId="urn:microsoft.com/office/officeart/2005/8/layout/chevron2"/>
    <dgm:cxn modelId="{95707C7E-A7C3-4B8F-A7E2-878669F5E8E0}" type="presParOf" srcId="{D0DE0890-A51A-4621-A57F-64E60E0F9431}" destId="{3E0C9705-9C4B-4F7D-BEDB-FF339C1C2BEF}" srcOrd="1" destOrd="0" presId="urn:microsoft.com/office/officeart/2005/8/layout/chevron2"/>
    <dgm:cxn modelId="{455F6184-7DF9-4CCA-B75F-20FF53CB134B}" type="presParOf" srcId="{D0DE0890-A51A-4621-A57F-64E60E0F9431}" destId="{EEFFCECC-646E-42BF-880C-1EB5DE2D6E3E}" srcOrd="2" destOrd="0" presId="urn:microsoft.com/office/officeart/2005/8/layout/chevron2"/>
    <dgm:cxn modelId="{986B5133-3516-42E9-A7B0-54158564266A}" type="presParOf" srcId="{EEFFCECC-646E-42BF-880C-1EB5DE2D6E3E}" destId="{D937BC74-B677-41FE-94B6-2E4169D0CD8A}" srcOrd="0" destOrd="0" presId="urn:microsoft.com/office/officeart/2005/8/layout/chevron2"/>
    <dgm:cxn modelId="{A0D0D631-C994-4C51-9B8E-B6083713B81B}" type="presParOf" srcId="{EEFFCECC-646E-42BF-880C-1EB5DE2D6E3E}" destId="{CDE56D72-A7FA-48B7-91A2-C958A9C35426}" srcOrd="1" destOrd="0" presId="urn:microsoft.com/office/officeart/2005/8/layout/chevron2"/>
    <dgm:cxn modelId="{908C582D-5C67-426F-B380-39CF2E72158F}" type="presParOf" srcId="{D0DE0890-A51A-4621-A57F-64E60E0F9431}" destId="{AF3E5409-357C-460A-B381-BCC303B5708A}" srcOrd="3" destOrd="0" presId="urn:microsoft.com/office/officeart/2005/8/layout/chevron2"/>
    <dgm:cxn modelId="{A55B8F4F-ED6E-4080-ACF0-FB71E5B0DAE6}" type="presParOf" srcId="{D0DE0890-A51A-4621-A57F-64E60E0F9431}" destId="{7D7420EB-ECFB-4150-B18A-85D43FF61BC7}" srcOrd="4" destOrd="0" presId="urn:microsoft.com/office/officeart/2005/8/layout/chevron2"/>
    <dgm:cxn modelId="{38842E56-8BD2-41BC-92F1-763D20D9B064}" type="presParOf" srcId="{7D7420EB-ECFB-4150-B18A-85D43FF61BC7}" destId="{21578141-BF02-4BB7-A922-AB1DA2427D55}" srcOrd="0" destOrd="0" presId="urn:microsoft.com/office/officeart/2005/8/layout/chevron2"/>
    <dgm:cxn modelId="{28B05DAD-6038-4E39-BDE3-DDAC40B6D856}" type="presParOf" srcId="{7D7420EB-ECFB-4150-B18A-85D43FF61BC7}" destId="{9B82D0C1-752B-4E95-BE1B-B66AB96F323A}" srcOrd="1" destOrd="0" presId="urn:microsoft.com/office/officeart/2005/8/layout/chevron2"/>
    <dgm:cxn modelId="{3A2AEE12-833B-4243-A5CE-730E92551642}" type="presParOf" srcId="{D0DE0890-A51A-4621-A57F-64E60E0F9431}" destId="{0CCE1023-FA78-42FB-A252-5FC76FCBE689}" srcOrd="5" destOrd="0" presId="urn:microsoft.com/office/officeart/2005/8/layout/chevron2"/>
    <dgm:cxn modelId="{E5886045-2C1A-4F73-A2A2-48A417C78DA7}" type="presParOf" srcId="{D0DE0890-A51A-4621-A57F-64E60E0F9431}" destId="{37D872C7-8CFD-4834-B989-765BDBB38ED2}" srcOrd="6" destOrd="0" presId="urn:microsoft.com/office/officeart/2005/8/layout/chevron2"/>
    <dgm:cxn modelId="{21C1AADC-C091-4296-BAE0-D07D2E3686F1}" type="presParOf" srcId="{37D872C7-8CFD-4834-B989-765BDBB38ED2}" destId="{9E40B922-B5A5-41C3-9AF7-0C94AE0E8B62}" srcOrd="0" destOrd="0" presId="urn:microsoft.com/office/officeart/2005/8/layout/chevron2"/>
    <dgm:cxn modelId="{12B3D344-4807-4ACD-A9DF-455F7A1330E5}" type="presParOf" srcId="{37D872C7-8CFD-4834-B989-765BDBB38ED2}" destId="{850AB0E6-31D4-4B5E-8718-B49D0B090864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38C378-961D-46CC-BA76-525C97229D35}">
      <dsp:nvSpPr>
        <dsp:cNvPr id="0" name=""/>
        <dsp:cNvSpPr/>
      </dsp:nvSpPr>
      <dsp:spPr>
        <a:xfrm rot="10800000">
          <a:off x="1724435" y="30799"/>
          <a:ext cx="9450494" cy="2593378"/>
        </a:xfrm>
        <a:prstGeom prst="homePlate">
          <a:avLst/>
        </a:prstGeom>
        <a:solidFill>
          <a:srgbClr val="ED7D31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1885" tIns="106680" rIns="199136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RSMA </a:t>
          </a:r>
          <a:r>
            <a:rPr lang="en-US" sz="2800" b="1" kern="120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Mengelola</a:t>
          </a:r>
          <a:r>
            <a:rPr lang="en-US" sz="2800" b="1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sz="2800" b="1" kern="120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Bangunan</a:t>
          </a:r>
          <a:r>
            <a:rPr lang="en-US" sz="2800" b="1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dan </a:t>
          </a:r>
          <a:r>
            <a:rPr lang="en-US" sz="2800" b="1" kern="120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semua</a:t>
          </a:r>
          <a:r>
            <a:rPr lang="en-US" sz="2800" b="1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sz="2800" b="1" kern="120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Fasilitas</a:t>
          </a:r>
          <a:r>
            <a:rPr lang="en-US" sz="2800" b="1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sz="2800" b="1" kern="120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Fisiknya</a:t>
          </a:r>
          <a:r>
            <a:rPr lang="en-US" sz="2800" b="1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sz="2800" b="1" kern="120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untuk</a:t>
          </a:r>
          <a:r>
            <a:rPr lang="en-US" sz="2800" b="1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sz="2800" b="1" kern="120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dapat</a:t>
          </a:r>
          <a:r>
            <a:rPr lang="en-US" sz="2800" b="1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sz="2800" b="1" kern="120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memberikan</a:t>
          </a:r>
          <a:r>
            <a:rPr lang="en-US" sz="2800" b="1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sz="2800" b="1" kern="120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Pelayanan</a:t>
          </a:r>
          <a:r>
            <a:rPr lang="en-US" sz="2800" b="1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sz="2800" b="1" kern="120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lebih</a:t>
          </a:r>
          <a:r>
            <a:rPr lang="en-US" sz="2800" b="1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sz="2800" b="1" kern="120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baik</a:t>
          </a:r>
          <a:r>
            <a:rPr lang="en-US" sz="2800" b="1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dan </a:t>
          </a:r>
          <a:r>
            <a:rPr lang="en-US" sz="2800" b="1" kern="120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Efisien</a:t>
          </a:r>
          <a:r>
            <a:rPr lang="en-US" sz="2800" b="1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agar </a:t>
          </a:r>
          <a:r>
            <a:rPr lang="en-US" sz="2800" b="1" kern="120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menjadi</a:t>
          </a:r>
          <a:r>
            <a:rPr lang="en-US" sz="2800" b="1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Ibadah yang </a:t>
          </a:r>
          <a:r>
            <a:rPr lang="en-US" sz="2800" b="1" kern="120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lebih</a:t>
          </a:r>
          <a:r>
            <a:rPr lang="en-US" sz="2800" b="1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sz="2800" b="1" kern="120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bermakna</a:t>
          </a:r>
          <a:r>
            <a:rPr lang="en-US" sz="2800" b="1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sz="2800" b="1" kern="120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menuju</a:t>
          </a:r>
          <a:r>
            <a:rPr lang="en-US" sz="2800" b="1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sz="2800" b="1" kern="120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Layanan</a:t>
          </a:r>
          <a:r>
            <a:rPr lang="en-US" sz="2800" b="1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sz="2800" b="1" kern="120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Islami</a:t>
          </a:r>
          <a:r>
            <a:rPr lang="en-US" sz="2800" b="1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Yang </a:t>
          </a:r>
          <a:r>
            <a:rPr lang="en-US" sz="2800" b="1" kern="120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Unggul</a:t>
          </a:r>
          <a:r>
            <a:rPr lang="en-US" sz="2800" b="1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.</a:t>
          </a:r>
          <a:endParaRPr lang="en-ID" sz="2800" b="1" kern="1200" dirty="0">
            <a:solidFill>
              <a:sysClr val="windowText" lastClr="00000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 rot="10800000">
        <a:off x="2372779" y="30799"/>
        <a:ext cx="8802150" cy="2593378"/>
      </dsp:txXfrm>
    </dsp:sp>
    <dsp:sp modelId="{19A74464-5350-4492-88F1-DF98AA693565}">
      <dsp:nvSpPr>
        <dsp:cNvPr id="0" name=""/>
        <dsp:cNvSpPr/>
      </dsp:nvSpPr>
      <dsp:spPr>
        <a:xfrm>
          <a:off x="53831" y="423486"/>
          <a:ext cx="1773092" cy="1717967"/>
        </a:xfrm>
        <a:prstGeom prst="ellipse">
          <a:avLst/>
        </a:prstGeom>
        <a:blipFill rotWithShape="1">
          <a:blip xmlns:r="http://schemas.openxmlformats.org/officeDocument/2006/relationships" r:embed="rId1"/>
          <a:srcRect/>
          <a:stretch>
            <a:fillRect t="-21000" b="-21000"/>
          </a:stretch>
        </a:blip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D1CD3C-6657-45C3-9A5B-73E01FBA008E}">
      <dsp:nvSpPr>
        <dsp:cNvPr id="0" name=""/>
        <dsp:cNvSpPr/>
      </dsp:nvSpPr>
      <dsp:spPr>
        <a:xfrm rot="10800000">
          <a:off x="1769025" y="3043988"/>
          <a:ext cx="9332262" cy="2660738"/>
        </a:xfrm>
        <a:prstGeom prst="homePlate">
          <a:avLst/>
        </a:prstGeom>
        <a:solidFill>
          <a:srgbClr val="A5A5A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1885" tIns="99060" rIns="184912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Dapat</a:t>
          </a:r>
          <a:r>
            <a:rPr lang="en-US" sz="2600" b="1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sz="2600" b="1" kern="120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memberikan</a:t>
          </a:r>
          <a:r>
            <a:rPr lang="en-US" sz="2600" b="1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sz="2600" b="1" kern="120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bimbingan</a:t>
          </a:r>
          <a:r>
            <a:rPr lang="en-US" sz="2600" b="1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dan </a:t>
          </a:r>
          <a:r>
            <a:rPr lang="en-US" sz="2600" b="1" kern="120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arahan</a:t>
          </a:r>
          <a:r>
            <a:rPr lang="en-US" sz="2600" b="1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sz="2600" b="1" kern="120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serta</a:t>
          </a:r>
          <a:r>
            <a:rPr lang="en-US" sz="2600" b="1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sz="2600" b="1" kern="120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penilaian</a:t>
          </a:r>
          <a:r>
            <a:rPr lang="en-US" sz="2600" b="1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agar RSMA </a:t>
          </a:r>
          <a:r>
            <a:rPr lang="en-US" sz="2600" b="1" kern="120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dapat</a:t>
          </a:r>
          <a:r>
            <a:rPr lang="en-US" sz="2600" b="1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ID" sz="2600" b="1" kern="1200" dirty="0" err="1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menerapkan</a:t>
          </a:r>
          <a:r>
            <a:rPr lang="en-ID" sz="2600" b="1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ID" sz="2600" b="1" kern="1200" dirty="0" err="1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nilai-nilai</a:t>
          </a:r>
          <a:r>
            <a:rPr lang="en-ID" sz="2600" b="1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Al-Islam dan </a:t>
          </a:r>
          <a:r>
            <a:rPr lang="en-ID" sz="2600" b="1" kern="1200" dirty="0" err="1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Ke</a:t>
          </a:r>
          <a:r>
            <a:rPr lang="en-ID" sz="2600" b="1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-Muhammadiyah-an (AIK) di </a:t>
          </a:r>
          <a:r>
            <a:rPr lang="en-ID" sz="2600" b="1" kern="1200" dirty="0" err="1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Rumah</a:t>
          </a:r>
          <a:r>
            <a:rPr lang="en-ID" sz="2600" b="1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ID" sz="2600" b="1" kern="1200" dirty="0" err="1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Sakit</a:t>
          </a:r>
          <a:r>
            <a:rPr lang="en-ID" sz="2600" b="1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ID" sz="2600" b="1" kern="1200" dirty="0" err="1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nya</a:t>
          </a:r>
          <a:r>
            <a:rPr lang="en-ID" sz="2600" b="1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sz="2600" b="1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agar </a:t>
          </a:r>
          <a:r>
            <a:rPr lang="en-US" sz="2600" b="1" kern="120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menjadi</a:t>
          </a:r>
          <a:r>
            <a:rPr lang="en-US" sz="2600" b="1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Ibadah yang </a:t>
          </a:r>
          <a:r>
            <a:rPr lang="en-US" sz="2600" b="1" kern="120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lebih</a:t>
          </a:r>
          <a:r>
            <a:rPr lang="en-US" sz="2600" b="1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sz="2600" b="1" kern="120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bermakna</a:t>
          </a:r>
          <a:r>
            <a:rPr lang="en-US" sz="2600" b="1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sz="2600" b="1" kern="120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menuju</a:t>
          </a:r>
          <a:r>
            <a:rPr lang="en-US" sz="2600" b="1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sz="2600" b="1" kern="120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Layanan</a:t>
          </a:r>
          <a:r>
            <a:rPr lang="en-US" sz="2600" b="1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sz="2600" b="1" kern="120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Islami</a:t>
          </a:r>
          <a:r>
            <a:rPr lang="en-US" sz="2600" b="1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Yang </a:t>
          </a:r>
          <a:r>
            <a:rPr lang="en-US" sz="2600" b="1" kern="120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Unggul</a:t>
          </a:r>
          <a:r>
            <a:rPr lang="en-US" sz="2600" b="1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.</a:t>
          </a:r>
          <a:endParaRPr lang="en-ID" sz="2600" b="1" kern="1200" dirty="0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 rot="10800000">
        <a:off x="2434209" y="3043988"/>
        <a:ext cx="8667078" cy="2660738"/>
      </dsp:txXfrm>
    </dsp:sp>
    <dsp:sp modelId="{2D8E0A2C-9705-4272-9DC8-B902B30D0D03}">
      <dsp:nvSpPr>
        <dsp:cNvPr id="0" name=""/>
        <dsp:cNvSpPr/>
      </dsp:nvSpPr>
      <dsp:spPr>
        <a:xfrm>
          <a:off x="55311" y="3412135"/>
          <a:ext cx="1802366" cy="1852881"/>
        </a:xfrm>
        <a:prstGeom prst="ellipse">
          <a:avLst/>
        </a:prstGeom>
        <a:blipFill rotWithShape="1">
          <a:blip xmlns:r="http://schemas.openxmlformats.org/officeDocument/2006/relationships" r:embed="rId1"/>
          <a:srcRect/>
          <a:stretch>
            <a:fillRect t="-21000" b="-21000"/>
          </a:stretch>
        </a:blip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FCDF1E-160B-4FF4-983B-0D236DAC89B2}">
      <dsp:nvSpPr>
        <dsp:cNvPr id="0" name=""/>
        <dsp:cNvSpPr/>
      </dsp:nvSpPr>
      <dsp:spPr>
        <a:xfrm rot="5400000">
          <a:off x="-194385" y="197896"/>
          <a:ext cx="1295903" cy="907132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1</a:t>
          </a:r>
          <a:endParaRPr lang="en-ID" sz="1600" kern="1200" dirty="0">
            <a:solidFill>
              <a:schemeClr val="tx1"/>
            </a:solidFill>
          </a:endParaRPr>
        </a:p>
      </dsp:txBody>
      <dsp:txXfrm rot="-5400000">
        <a:off x="1" y="457076"/>
        <a:ext cx="907132" cy="388771"/>
      </dsp:txXfrm>
    </dsp:sp>
    <dsp:sp modelId="{9EDAEFA6-B7F6-4329-A6C4-EF7F2557FBF8}">
      <dsp:nvSpPr>
        <dsp:cNvPr id="0" name=""/>
        <dsp:cNvSpPr/>
      </dsp:nvSpPr>
      <dsp:spPr>
        <a:xfrm rot="5400000">
          <a:off x="3848157" y="-2937513"/>
          <a:ext cx="842337" cy="672438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None/>
          </a:pPr>
          <a:endParaRPr lang="en-ID" sz="1600" kern="1200" dirty="0">
            <a:solidFill>
              <a:schemeClr val="tx1"/>
            </a:solidFill>
          </a:endParaRPr>
        </a:p>
        <a:p>
          <a:pPr marL="342900" lvl="2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None/>
          </a:pPr>
          <a:r>
            <a:rPr lang="en-US" sz="1600" b="1" kern="1200" dirty="0" err="1">
              <a:solidFill>
                <a:schemeClr val="tx1"/>
              </a:solidFill>
            </a:rPr>
            <a:t>Menyediakan</a:t>
          </a:r>
          <a:r>
            <a:rPr lang="en-US" sz="1600" b="1" kern="1200" dirty="0">
              <a:solidFill>
                <a:schemeClr val="tx1"/>
              </a:solidFill>
            </a:rPr>
            <a:t> </a:t>
          </a:r>
          <a:r>
            <a:rPr lang="en-US" sz="1600" b="1" kern="1200" dirty="0" err="1">
              <a:solidFill>
                <a:schemeClr val="tx1"/>
              </a:solidFill>
            </a:rPr>
            <a:t>seluruh</a:t>
          </a:r>
          <a:r>
            <a:rPr lang="en-US" sz="1600" b="1" kern="1200" dirty="0">
              <a:solidFill>
                <a:schemeClr val="tx1"/>
              </a:solidFill>
            </a:rPr>
            <a:t> </a:t>
          </a:r>
          <a:r>
            <a:rPr lang="en-US" sz="1600" b="1" kern="1200" dirty="0" err="1">
              <a:solidFill>
                <a:schemeClr val="tx1"/>
              </a:solidFill>
            </a:rPr>
            <a:t>fasilitas</a:t>
          </a:r>
          <a:r>
            <a:rPr lang="en-US" sz="1600" b="1" kern="1200" dirty="0">
              <a:solidFill>
                <a:schemeClr val="tx1"/>
              </a:solidFill>
            </a:rPr>
            <a:t> </a:t>
          </a:r>
          <a:r>
            <a:rPr lang="en-US" sz="1600" b="1" kern="1200" dirty="0" err="1">
              <a:solidFill>
                <a:schemeClr val="tx1"/>
              </a:solidFill>
            </a:rPr>
            <a:t>fisik</a:t>
          </a:r>
          <a:r>
            <a:rPr lang="en-US" sz="1600" kern="1200" dirty="0">
              <a:solidFill>
                <a:schemeClr val="tx1"/>
              </a:solidFill>
            </a:rPr>
            <a:t>, </a:t>
          </a:r>
          <a:r>
            <a:rPr lang="en-US" sz="1600" kern="1200" dirty="0" err="1">
              <a:solidFill>
                <a:schemeClr val="tx1"/>
              </a:solidFill>
            </a:rPr>
            <a:t>bangunan</a:t>
          </a:r>
          <a:r>
            <a:rPr lang="en-US" sz="1600" kern="1200" dirty="0">
              <a:solidFill>
                <a:schemeClr val="tx1"/>
              </a:solidFill>
            </a:rPr>
            <a:t>, </a:t>
          </a:r>
          <a:r>
            <a:rPr lang="en-US" sz="1600" kern="1200" dirty="0" err="1">
              <a:solidFill>
                <a:schemeClr val="tx1"/>
              </a:solidFill>
            </a:rPr>
            <a:t>prasarana</a:t>
          </a:r>
          <a:r>
            <a:rPr lang="en-US" sz="1600" kern="1200" dirty="0">
              <a:solidFill>
                <a:schemeClr val="tx1"/>
              </a:solidFill>
            </a:rPr>
            <a:t> dan </a:t>
          </a:r>
          <a:r>
            <a:rPr lang="en-US" sz="1600" kern="1200" dirty="0" err="1">
              <a:solidFill>
                <a:schemeClr val="tx1"/>
              </a:solidFill>
            </a:rPr>
            <a:t>peralatan</a:t>
          </a:r>
          <a:r>
            <a:rPr lang="en-US" sz="1600" kern="1200" dirty="0">
              <a:solidFill>
                <a:schemeClr val="tx1"/>
              </a:solidFill>
            </a:rPr>
            <a:t> </a:t>
          </a:r>
          <a:r>
            <a:rPr lang="en-US" sz="1800" kern="1200" dirty="0" err="1">
              <a:solidFill>
                <a:schemeClr val="tx1"/>
              </a:solidFill>
            </a:rPr>
            <a:t>kesehatan</a:t>
          </a:r>
          <a:r>
            <a:rPr lang="en-US" sz="1600" kern="1200" dirty="0">
              <a:solidFill>
                <a:schemeClr val="tx1"/>
              </a:solidFill>
            </a:rPr>
            <a:t> </a:t>
          </a:r>
          <a:r>
            <a:rPr lang="en-US" sz="1600" kern="1200" dirty="0" err="1">
              <a:solidFill>
                <a:schemeClr val="tx1"/>
              </a:solidFill>
            </a:rPr>
            <a:t>serta</a:t>
          </a:r>
          <a:r>
            <a:rPr lang="en-US" sz="1600" kern="1200" dirty="0">
              <a:solidFill>
                <a:schemeClr val="tx1"/>
              </a:solidFill>
            </a:rPr>
            <a:t> </a:t>
          </a:r>
          <a:r>
            <a:rPr lang="en-US" sz="1600" kern="1200" dirty="0" err="1">
              <a:solidFill>
                <a:schemeClr val="tx1"/>
              </a:solidFill>
            </a:rPr>
            <a:t>sumber</a:t>
          </a:r>
          <a:r>
            <a:rPr lang="en-US" sz="1600" kern="1200" dirty="0">
              <a:solidFill>
                <a:schemeClr val="tx1"/>
              </a:solidFill>
            </a:rPr>
            <a:t> </a:t>
          </a:r>
          <a:r>
            <a:rPr lang="en-US" sz="1600" kern="1200" dirty="0" err="1">
              <a:solidFill>
                <a:schemeClr val="tx1"/>
              </a:solidFill>
            </a:rPr>
            <a:t>daya</a:t>
          </a:r>
          <a:r>
            <a:rPr lang="en-US" sz="1600" kern="1200" dirty="0">
              <a:solidFill>
                <a:schemeClr val="tx1"/>
              </a:solidFill>
            </a:rPr>
            <a:t> </a:t>
          </a:r>
          <a:r>
            <a:rPr lang="en-US" sz="1600" kern="1200" dirty="0" err="1">
              <a:solidFill>
                <a:schemeClr val="tx1"/>
              </a:solidFill>
            </a:rPr>
            <a:t>lainnya</a:t>
          </a:r>
          <a:r>
            <a:rPr lang="en-US" sz="1600" kern="1200" dirty="0">
              <a:solidFill>
                <a:schemeClr val="tx1"/>
              </a:solidFill>
            </a:rPr>
            <a:t>  yang </a:t>
          </a:r>
          <a:r>
            <a:rPr lang="en-US" sz="1600" kern="1200" dirty="0" err="1">
              <a:solidFill>
                <a:schemeClr val="tx1"/>
              </a:solidFill>
            </a:rPr>
            <a:t>aman</a:t>
          </a:r>
          <a:r>
            <a:rPr lang="en-US" sz="1600" kern="1200" dirty="0">
              <a:solidFill>
                <a:schemeClr val="tx1"/>
              </a:solidFill>
            </a:rPr>
            <a:t> dan </a:t>
          </a:r>
          <a:r>
            <a:rPr lang="en-US" sz="1600" kern="1200" dirty="0" err="1">
              <a:solidFill>
                <a:schemeClr val="tx1"/>
              </a:solidFill>
            </a:rPr>
            <a:t>harus</a:t>
          </a:r>
          <a:r>
            <a:rPr lang="en-US" sz="1600" kern="1200" dirty="0">
              <a:solidFill>
                <a:schemeClr val="tx1"/>
              </a:solidFill>
            </a:rPr>
            <a:t> </a:t>
          </a:r>
          <a:r>
            <a:rPr lang="en-US" sz="1600" b="1" kern="1200" dirty="0" err="1">
              <a:solidFill>
                <a:schemeClr val="tx1"/>
              </a:solidFill>
            </a:rPr>
            <a:t>dikelola</a:t>
          </a:r>
          <a:r>
            <a:rPr lang="en-US" sz="1600" b="1" kern="1200" dirty="0">
              <a:solidFill>
                <a:schemeClr val="tx1"/>
              </a:solidFill>
            </a:rPr>
            <a:t> </a:t>
          </a:r>
          <a:r>
            <a:rPr lang="en-US" sz="1600" b="1" kern="1200" dirty="0" err="1">
              <a:solidFill>
                <a:schemeClr val="tx1"/>
              </a:solidFill>
            </a:rPr>
            <a:t>secara</a:t>
          </a:r>
          <a:r>
            <a:rPr lang="en-US" sz="1600" b="1" kern="1200" dirty="0">
              <a:solidFill>
                <a:schemeClr val="tx1"/>
              </a:solidFill>
            </a:rPr>
            <a:t> </a:t>
          </a:r>
          <a:r>
            <a:rPr lang="en-US" sz="1600" b="1" kern="1200" dirty="0" err="1">
              <a:solidFill>
                <a:schemeClr val="tx1"/>
              </a:solidFill>
            </a:rPr>
            <a:t>efektif</a:t>
          </a:r>
          <a:r>
            <a:rPr lang="en-US" sz="1600" b="1" kern="1200" dirty="0">
              <a:solidFill>
                <a:schemeClr val="tx1"/>
              </a:solidFill>
            </a:rPr>
            <a:t>  dan </a:t>
          </a:r>
          <a:r>
            <a:rPr lang="en-US" sz="1600" b="1" kern="1200" dirty="0" err="1">
              <a:solidFill>
                <a:schemeClr val="tx1"/>
              </a:solidFill>
            </a:rPr>
            <a:t>terintegrasi</a:t>
          </a:r>
          <a:r>
            <a:rPr lang="en-US" sz="1600" b="1" kern="1200" dirty="0">
              <a:solidFill>
                <a:schemeClr val="tx1"/>
              </a:solidFill>
            </a:rPr>
            <a:t> </a:t>
          </a:r>
          <a:r>
            <a:rPr lang="en-US" sz="1600" kern="1200" dirty="0" err="1">
              <a:solidFill>
                <a:schemeClr val="tx1"/>
              </a:solidFill>
            </a:rPr>
            <a:t>untuk</a:t>
          </a:r>
          <a:r>
            <a:rPr lang="en-US" sz="1600" kern="1200" dirty="0">
              <a:solidFill>
                <a:schemeClr val="tx1"/>
              </a:solidFill>
            </a:rPr>
            <a:t> </a:t>
          </a:r>
          <a:r>
            <a:rPr lang="en-US" sz="1600" b="1" kern="1200" dirty="0" err="1">
              <a:solidFill>
                <a:schemeClr val="tx1"/>
              </a:solidFill>
            </a:rPr>
            <a:t>mengurangi</a:t>
          </a:r>
          <a:r>
            <a:rPr lang="en-US" sz="1600" b="1" kern="1200" dirty="0">
              <a:solidFill>
                <a:schemeClr val="tx1"/>
              </a:solidFill>
            </a:rPr>
            <a:t> &amp; </a:t>
          </a:r>
          <a:r>
            <a:rPr lang="en-US" sz="1600" kern="1200" dirty="0" err="1">
              <a:solidFill>
                <a:schemeClr val="tx1"/>
              </a:solidFill>
            </a:rPr>
            <a:t>a</a:t>
          </a:r>
          <a:r>
            <a:rPr lang="en-US" sz="1600" b="1" kern="1200" dirty="0" err="1">
              <a:solidFill>
                <a:schemeClr val="tx1"/>
              </a:solidFill>
            </a:rPr>
            <a:t>mengendalikan</a:t>
          </a:r>
          <a:r>
            <a:rPr lang="en-US" sz="1600" b="1" kern="1200" dirty="0">
              <a:solidFill>
                <a:schemeClr val="tx1"/>
              </a:solidFill>
            </a:rPr>
            <a:t> </a:t>
          </a:r>
          <a:r>
            <a:rPr lang="en-US" sz="1600" kern="1200" dirty="0" err="1">
              <a:solidFill>
                <a:schemeClr val="tx1"/>
              </a:solidFill>
            </a:rPr>
            <a:t>bahaya</a:t>
          </a:r>
          <a:r>
            <a:rPr lang="en-US" sz="1600" kern="1200" dirty="0">
              <a:solidFill>
                <a:schemeClr val="tx1"/>
              </a:solidFill>
            </a:rPr>
            <a:t>, </a:t>
          </a:r>
          <a:r>
            <a:rPr lang="en-US" sz="1600" kern="1200" dirty="0" err="1">
              <a:solidFill>
                <a:schemeClr val="tx1"/>
              </a:solidFill>
            </a:rPr>
            <a:t>risiko</a:t>
          </a:r>
          <a:r>
            <a:rPr lang="en-US" sz="1600" kern="1200" dirty="0">
              <a:solidFill>
                <a:schemeClr val="tx1"/>
              </a:solidFill>
            </a:rPr>
            <a:t>, </a:t>
          </a:r>
          <a:r>
            <a:rPr lang="en-US" sz="1600" kern="1200" dirty="0" err="1">
              <a:solidFill>
                <a:schemeClr val="tx1"/>
              </a:solidFill>
            </a:rPr>
            <a:t>mencegah</a:t>
          </a:r>
          <a:r>
            <a:rPr lang="en-US" sz="1600" kern="1200" dirty="0">
              <a:solidFill>
                <a:schemeClr val="tx1"/>
              </a:solidFill>
            </a:rPr>
            <a:t> </a:t>
          </a:r>
          <a:r>
            <a:rPr lang="en-US" sz="1600" kern="1200" dirty="0" err="1">
              <a:solidFill>
                <a:schemeClr val="tx1"/>
              </a:solidFill>
            </a:rPr>
            <a:t>kecelakaan</a:t>
          </a:r>
          <a:r>
            <a:rPr lang="en-US" sz="1600" kern="1200" dirty="0">
              <a:solidFill>
                <a:schemeClr val="tx1"/>
              </a:solidFill>
            </a:rPr>
            <a:t>, </a:t>
          </a:r>
          <a:r>
            <a:rPr lang="en-US" sz="1600" kern="1200" dirty="0" err="1">
              <a:solidFill>
                <a:schemeClr val="tx1"/>
              </a:solidFill>
            </a:rPr>
            <a:t>cidera</a:t>
          </a:r>
          <a:r>
            <a:rPr lang="en-US" sz="1600" kern="1200" dirty="0">
              <a:solidFill>
                <a:schemeClr val="tx1"/>
              </a:solidFill>
            </a:rPr>
            <a:t> dan </a:t>
          </a:r>
          <a:r>
            <a:rPr lang="en-US" sz="1600" kern="1200" dirty="0" err="1">
              <a:solidFill>
                <a:schemeClr val="tx1"/>
              </a:solidFill>
            </a:rPr>
            <a:t>penyakit</a:t>
          </a:r>
          <a:r>
            <a:rPr lang="en-US" sz="1600" kern="1200" dirty="0">
              <a:solidFill>
                <a:schemeClr val="tx1"/>
              </a:solidFill>
            </a:rPr>
            <a:t> </a:t>
          </a:r>
          <a:r>
            <a:rPr lang="en-US" sz="1600" kern="1200" dirty="0" err="1">
              <a:solidFill>
                <a:schemeClr val="tx1"/>
              </a:solidFill>
            </a:rPr>
            <a:t>akibat</a:t>
          </a:r>
          <a:r>
            <a:rPr lang="en-US" sz="1600" kern="1200" dirty="0">
              <a:solidFill>
                <a:schemeClr val="tx1"/>
              </a:solidFill>
            </a:rPr>
            <a:t> </a:t>
          </a:r>
          <a:r>
            <a:rPr lang="en-US" sz="1600" kern="1200" dirty="0" err="1">
              <a:solidFill>
                <a:schemeClr val="tx1"/>
              </a:solidFill>
            </a:rPr>
            <a:t>kerja</a:t>
          </a:r>
          <a:r>
            <a:rPr lang="en-US" sz="1600" kern="1200" dirty="0">
              <a:solidFill>
                <a:schemeClr val="tx1"/>
              </a:solidFill>
            </a:rPr>
            <a:t>. </a:t>
          </a:r>
          <a:endParaRPr lang="en-ID" sz="1600" kern="1200" dirty="0">
            <a:solidFill>
              <a:schemeClr val="tx1"/>
            </a:solidFill>
          </a:endParaRPr>
        </a:p>
      </dsp:txBody>
      <dsp:txXfrm rot="-5400000">
        <a:off x="907133" y="44631"/>
        <a:ext cx="6683266" cy="760097"/>
      </dsp:txXfrm>
    </dsp:sp>
    <dsp:sp modelId="{D937BC74-B677-41FE-94B6-2E4169D0CD8A}">
      <dsp:nvSpPr>
        <dsp:cNvPr id="0" name=""/>
        <dsp:cNvSpPr/>
      </dsp:nvSpPr>
      <dsp:spPr>
        <a:xfrm rot="5400000">
          <a:off x="-194385" y="1347729"/>
          <a:ext cx="1295903" cy="907132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2</a:t>
          </a:r>
          <a:endParaRPr lang="en-ID" sz="1600" kern="1200" dirty="0">
            <a:solidFill>
              <a:schemeClr val="tx1"/>
            </a:solidFill>
          </a:endParaRPr>
        </a:p>
      </dsp:txBody>
      <dsp:txXfrm rot="-5400000">
        <a:off x="1" y="1606909"/>
        <a:ext cx="907132" cy="388771"/>
      </dsp:txXfrm>
    </dsp:sp>
    <dsp:sp modelId="{CDE56D72-A7FA-48B7-91A2-C958A9C35426}">
      <dsp:nvSpPr>
        <dsp:cNvPr id="0" name=""/>
        <dsp:cNvSpPr/>
      </dsp:nvSpPr>
      <dsp:spPr>
        <a:xfrm rot="5400000">
          <a:off x="3848157" y="-1787680"/>
          <a:ext cx="842337" cy="672438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None/>
          </a:pPr>
          <a:r>
            <a:rPr lang="en-US" sz="1600" kern="1200" dirty="0" err="1">
              <a:solidFill>
                <a:schemeClr val="tx1"/>
              </a:solidFill>
            </a:rPr>
            <a:t>Pengelolaan</a:t>
          </a:r>
          <a:r>
            <a:rPr lang="en-US" sz="1600" kern="1200" dirty="0">
              <a:solidFill>
                <a:schemeClr val="tx1"/>
              </a:solidFill>
            </a:rPr>
            <a:t> yang </a:t>
          </a:r>
          <a:r>
            <a:rPr lang="en-US" sz="1600" kern="1200" dirty="0" err="1">
              <a:solidFill>
                <a:schemeClr val="tx1"/>
              </a:solidFill>
            </a:rPr>
            <a:t>efektif</a:t>
          </a:r>
          <a:r>
            <a:rPr lang="en-US" sz="1600" kern="1200" dirty="0">
              <a:solidFill>
                <a:schemeClr val="tx1"/>
              </a:solidFill>
            </a:rPr>
            <a:t> </a:t>
          </a:r>
          <a:r>
            <a:rPr lang="en-US" sz="1600" kern="1200" dirty="0" err="1">
              <a:solidFill>
                <a:schemeClr val="tx1"/>
              </a:solidFill>
            </a:rPr>
            <a:t>mencakup</a:t>
          </a:r>
          <a:r>
            <a:rPr lang="en-US" sz="1600" kern="1200" dirty="0">
              <a:solidFill>
                <a:schemeClr val="tx1"/>
              </a:solidFill>
            </a:rPr>
            <a:t> </a:t>
          </a:r>
          <a:r>
            <a:rPr lang="en-US" sz="1600" b="1" kern="1200" dirty="0" err="1">
              <a:solidFill>
                <a:schemeClr val="tx1"/>
              </a:solidFill>
            </a:rPr>
            <a:t>perencanaan</a:t>
          </a:r>
          <a:r>
            <a:rPr lang="en-US" sz="1600" b="1" kern="1200" dirty="0">
              <a:solidFill>
                <a:schemeClr val="tx1"/>
              </a:solidFill>
            </a:rPr>
            <a:t>, </a:t>
          </a:r>
          <a:r>
            <a:rPr lang="en-US" sz="1600" b="1" kern="1200" dirty="0" err="1">
              <a:solidFill>
                <a:schemeClr val="tx1"/>
              </a:solidFill>
            </a:rPr>
            <a:t>pendidikan</a:t>
          </a:r>
          <a:r>
            <a:rPr lang="en-US" sz="1600" b="1" kern="1200" dirty="0">
              <a:solidFill>
                <a:schemeClr val="tx1"/>
              </a:solidFill>
            </a:rPr>
            <a:t>, dan </a:t>
          </a:r>
          <a:r>
            <a:rPr lang="en-US" sz="1600" b="1" kern="1200" dirty="0" err="1">
              <a:solidFill>
                <a:schemeClr val="tx1"/>
              </a:solidFill>
            </a:rPr>
            <a:t>pemantauan</a:t>
          </a:r>
          <a:r>
            <a:rPr lang="en-US" sz="1600" b="1" kern="1200" dirty="0">
              <a:solidFill>
                <a:schemeClr val="tx1"/>
              </a:solidFill>
            </a:rPr>
            <a:t> </a:t>
          </a:r>
          <a:r>
            <a:rPr lang="en-US" sz="1600" b="1" kern="1200" dirty="0" err="1">
              <a:solidFill>
                <a:schemeClr val="tx1"/>
              </a:solidFill>
            </a:rPr>
            <a:t>multidisiplin</a:t>
          </a:r>
          <a:r>
            <a:rPr lang="en-US" sz="1600" b="1" kern="1200" dirty="0">
              <a:solidFill>
                <a:schemeClr val="tx1"/>
              </a:solidFill>
            </a:rPr>
            <a:t> </a:t>
          </a:r>
          <a:endParaRPr lang="en-ID" sz="1600" kern="1200" dirty="0">
            <a:solidFill>
              <a:schemeClr val="tx1"/>
            </a:solidFill>
          </a:endParaRPr>
        </a:p>
      </dsp:txBody>
      <dsp:txXfrm rot="-5400000">
        <a:off x="907133" y="1194464"/>
        <a:ext cx="6683266" cy="760097"/>
      </dsp:txXfrm>
    </dsp:sp>
    <dsp:sp modelId="{21578141-BF02-4BB7-A922-AB1DA2427D55}">
      <dsp:nvSpPr>
        <dsp:cNvPr id="0" name=""/>
        <dsp:cNvSpPr/>
      </dsp:nvSpPr>
      <dsp:spPr>
        <a:xfrm rot="5400000">
          <a:off x="-194385" y="2497562"/>
          <a:ext cx="1295903" cy="907132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3</a:t>
          </a:r>
          <a:endParaRPr lang="en-ID" sz="1600" kern="1200" dirty="0">
            <a:solidFill>
              <a:schemeClr val="tx1"/>
            </a:solidFill>
          </a:endParaRPr>
        </a:p>
      </dsp:txBody>
      <dsp:txXfrm rot="-5400000">
        <a:off x="1" y="2756742"/>
        <a:ext cx="907132" cy="388771"/>
      </dsp:txXfrm>
    </dsp:sp>
    <dsp:sp modelId="{9B82D0C1-752B-4E95-BE1B-B66AB96F323A}">
      <dsp:nvSpPr>
        <dsp:cNvPr id="0" name=""/>
        <dsp:cNvSpPr/>
      </dsp:nvSpPr>
      <dsp:spPr>
        <a:xfrm rot="5400000">
          <a:off x="3848157" y="-637847"/>
          <a:ext cx="842337" cy="672438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None/>
          </a:pPr>
          <a:r>
            <a:rPr lang="en-US" sz="1600" kern="1200" dirty="0" err="1">
              <a:solidFill>
                <a:schemeClr val="tx1"/>
              </a:solidFill>
            </a:rPr>
            <a:t>Bila</a:t>
          </a:r>
          <a:r>
            <a:rPr lang="en-US" sz="1600" kern="1200" dirty="0">
              <a:solidFill>
                <a:schemeClr val="tx1"/>
              </a:solidFill>
            </a:rPr>
            <a:t> di </a:t>
          </a:r>
          <a:r>
            <a:rPr lang="en-US" sz="1600" kern="1200" dirty="0" err="1">
              <a:solidFill>
                <a:schemeClr val="tx1"/>
              </a:solidFill>
            </a:rPr>
            <a:t>rumah</a:t>
          </a:r>
          <a:r>
            <a:rPr lang="en-US" sz="1600" kern="1200" dirty="0">
              <a:solidFill>
                <a:schemeClr val="tx1"/>
              </a:solidFill>
            </a:rPr>
            <a:t> </a:t>
          </a:r>
          <a:r>
            <a:rPr lang="en-US" sz="1600" kern="1200" dirty="0" err="1">
              <a:solidFill>
                <a:schemeClr val="tx1"/>
              </a:solidFill>
            </a:rPr>
            <a:t>sakit</a:t>
          </a:r>
          <a:r>
            <a:rPr lang="en-US" sz="1600" kern="1200" dirty="0">
              <a:solidFill>
                <a:schemeClr val="tx1"/>
              </a:solidFill>
            </a:rPr>
            <a:t> </a:t>
          </a:r>
          <a:r>
            <a:rPr lang="en-US" sz="1600" kern="1200" dirty="0" err="1">
              <a:solidFill>
                <a:schemeClr val="tx1"/>
              </a:solidFill>
            </a:rPr>
            <a:t>memiliki</a:t>
          </a:r>
          <a:r>
            <a:rPr lang="en-US" sz="1600" kern="1200" dirty="0">
              <a:solidFill>
                <a:schemeClr val="tx1"/>
              </a:solidFill>
            </a:rPr>
            <a:t> </a:t>
          </a:r>
          <a:r>
            <a:rPr lang="en-US" sz="1600" kern="1200" dirty="0" err="1">
              <a:solidFill>
                <a:schemeClr val="tx1"/>
              </a:solidFill>
            </a:rPr>
            <a:t>entitas</a:t>
          </a:r>
          <a:r>
            <a:rPr lang="en-US" sz="1600" kern="1200" dirty="0">
              <a:solidFill>
                <a:schemeClr val="tx1"/>
              </a:solidFill>
            </a:rPr>
            <a:t> non-</a:t>
          </a:r>
          <a:r>
            <a:rPr lang="en-US" sz="1600" kern="1200" dirty="0" err="1">
              <a:solidFill>
                <a:schemeClr val="tx1"/>
              </a:solidFill>
            </a:rPr>
            <a:t>rumah</a:t>
          </a:r>
          <a:r>
            <a:rPr lang="en-US" sz="1600" kern="1200" dirty="0">
              <a:solidFill>
                <a:schemeClr val="tx1"/>
              </a:solidFill>
            </a:rPr>
            <a:t> </a:t>
          </a:r>
          <a:r>
            <a:rPr lang="en-US" sz="1600" kern="1200" dirty="0" err="1">
              <a:solidFill>
                <a:schemeClr val="tx1"/>
              </a:solidFill>
            </a:rPr>
            <a:t>sakit</a:t>
          </a:r>
          <a:r>
            <a:rPr lang="en-US" sz="1600" kern="1200" dirty="0">
              <a:solidFill>
                <a:schemeClr val="tx1"/>
              </a:solidFill>
            </a:rPr>
            <a:t> </a:t>
          </a:r>
          <a:r>
            <a:rPr lang="en-US" sz="1600" kern="1200" dirty="0" err="1">
              <a:solidFill>
                <a:schemeClr val="tx1"/>
              </a:solidFill>
            </a:rPr>
            <a:t>atau</a:t>
          </a:r>
          <a:r>
            <a:rPr lang="en-US" sz="1600" kern="1200" dirty="0">
              <a:solidFill>
                <a:schemeClr val="tx1"/>
              </a:solidFill>
            </a:rPr>
            <a:t> </a:t>
          </a:r>
          <a:r>
            <a:rPr lang="en-US" sz="1600" b="1" kern="1200" dirty="0">
              <a:solidFill>
                <a:schemeClr val="tx1"/>
              </a:solidFill>
            </a:rPr>
            <a:t>tenant/</a:t>
          </a:r>
          <a:r>
            <a:rPr lang="en-US" sz="1600" b="1" kern="1200" dirty="0" err="1">
              <a:solidFill>
                <a:schemeClr val="tx1"/>
              </a:solidFill>
            </a:rPr>
            <a:t>penyewa</a:t>
          </a:r>
          <a:r>
            <a:rPr lang="en-US" sz="1600" b="1" kern="1200" dirty="0">
              <a:solidFill>
                <a:schemeClr val="tx1"/>
              </a:solidFill>
            </a:rPr>
            <a:t> </a:t>
          </a:r>
          <a:r>
            <a:rPr lang="en-US" sz="1600" b="1" kern="1200" dirty="0" err="1">
              <a:solidFill>
                <a:schemeClr val="tx1"/>
              </a:solidFill>
            </a:rPr>
            <a:t>lahan</a:t>
          </a:r>
          <a:r>
            <a:rPr lang="en-US" sz="1600" b="1" kern="1200" dirty="0">
              <a:solidFill>
                <a:schemeClr val="tx1"/>
              </a:solidFill>
            </a:rPr>
            <a:t> </a:t>
          </a:r>
          <a:r>
            <a:rPr lang="en-US" sz="1600" kern="1200" dirty="0">
              <a:solidFill>
                <a:schemeClr val="tx1"/>
              </a:solidFill>
            </a:rPr>
            <a:t>(</a:t>
          </a:r>
          <a:r>
            <a:rPr lang="en-US" sz="1600" kern="1200" dirty="0" err="1">
              <a:solidFill>
                <a:schemeClr val="tx1"/>
              </a:solidFill>
            </a:rPr>
            <a:t>restoran</a:t>
          </a:r>
          <a:r>
            <a:rPr lang="en-US" sz="1600" kern="1200" dirty="0">
              <a:solidFill>
                <a:schemeClr val="tx1"/>
              </a:solidFill>
            </a:rPr>
            <a:t>, </a:t>
          </a:r>
          <a:r>
            <a:rPr lang="en-US" sz="1600" kern="1200" dirty="0" err="1">
              <a:solidFill>
                <a:schemeClr val="tx1"/>
              </a:solidFill>
            </a:rPr>
            <a:t>kantin</a:t>
          </a:r>
          <a:r>
            <a:rPr lang="en-US" sz="1600" kern="1200" dirty="0">
              <a:solidFill>
                <a:schemeClr val="tx1"/>
              </a:solidFill>
            </a:rPr>
            <a:t>, </a:t>
          </a:r>
          <a:r>
            <a:rPr lang="en-US" sz="1600" kern="1200" dirty="0" err="1">
              <a:solidFill>
                <a:schemeClr val="tx1"/>
              </a:solidFill>
            </a:rPr>
            <a:t>kafe</a:t>
          </a:r>
          <a:r>
            <a:rPr lang="en-US" sz="1600" kern="1200" dirty="0">
              <a:solidFill>
                <a:schemeClr val="tx1"/>
              </a:solidFill>
            </a:rPr>
            <a:t>, dan </a:t>
          </a:r>
          <a:r>
            <a:rPr lang="en-US" sz="1600" kern="1200" dirty="0" err="1">
              <a:solidFill>
                <a:schemeClr val="tx1"/>
              </a:solidFill>
            </a:rPr>
            <a:t>toko</a:t>
          </a:r>
          <a:r>
            <a:rPr lang="en-US" sz="1600" kern="1200" dirty="0">
              <a:solidFill>
                <a:schemeClr val="tx1"/>
              </a:solidFill>
            </a:rPr>
            <a:t> souvenir) </a:t>
          </a:r>
          <a:r>
            <a:rPr lang="en-US" sz="1600" kern="1200" dirty="0" err="1">
              <a:solidFill>
                <a:schemeClr val="tx1"/>
              </a:solidFill>
            </a:rPr>
            <a:t>maka</a:t>
          </a:r>
          <a:r>
            <a:rPr lang="en-US" sz="1600" kern="1200" dirty="0">
              <a:solidFill>
                <a:schemeClr val="tx1"/>
              </a:solidFill>
            </a:rPr>
            <a:t> </a:t>
          </a:r>
          <a:r>
            <a:rPr lang="en-US" sz="1600" kern="1200" dirty="0" err="1">
              <a:solidFill>
                <a:schemeClr val="tx1"/>
              </a:solidFill>
            </a:rPr>
            <a:t>mereka</a:t>
          </a:r>
          <a:r>
            <a:rPr lang="en-US" sz="1600" kern="1200" dirty="0">
              <a:solidFill>
                <a:schemeClr val="tx1"/>
              </a:solidFill>
            </a:rPr>
            <a:t> </a:t>
          </a:r>
          <a:r>
            <a:rPr lang="en-US" sz="1600" b="1" kern="1200" dirty="0" err="1">
              <a:solidFill>
                <a:schemeClr val="tx1"/>
              </a:solidFill>
            </a:rPr>
            <a:t>wajib</a:t>
          </a:r>
          <a:r>
            <a:rPr lang="en-US" sz="1600" b="1" kern="1200" dirty="0">
              <a:solidFill>
                <a:schemeClr val="tx1"/>
              </a:solidFill>
            </a:rPr>
            <a:t> </a:t>
          </a:r>
          <a:r>
            <a:rPr lang="en-US" sz="1600" b="1" kern="1200" dirty="0" err="1">
              <a:solidFill>
                <a:schemeClr val="tx1"/>
              </a:solidFill>
            </a:rPr>
            <a:t>mematuhi</a:t>
          </a:r>
          <a:r>
            <a:rPr lang="en-US" sz="1600" b="1" kern="1200" dirty="0">
              <a:solidFill>
                <a:schemeClr val="tx1"/>
              </a:solidFill>
            </a:rPr>
            <a:t> program </a:t>
          </a:r>
          <a:r>
            <a:rPr lang="en-US" sz="1600" b="1" kern="1200" dirty="0" err="1">
              <a:solidFill>
                <a:schemeClr val="tx1"/>
              </a:solidFill>
            </a:rPr>
            <a:t>pengelolaan</a:t>
          </a:r>
          <a:r>
            <a:rPr lang="en-US" sz="1600" b="1" kern="1200" dirty="0">
              <a:solidFill>
                <a:schemeClr val="tx1"/>
              </a:solidFill>
            </a:rPr>
            <a:t> </a:t>
          </a:r>
          <a:r>
            <a:rPr lang="en-US" sz="1600" b="1" kern="1200" dirty="0" err="1">
              <a:solidFill>
                <a:schemeClr val="tx1"/>
              </a:solidFill>
            </a:rPr>
            <a:t>fasilitas</a:t>
          </a:r>
          <a:r>
            <a:rPr lang="en-US" sz="1600" b="1" kern="1200" dirty="0">
              <a:solidFill>
                <a:schemeClr val="tx1"/>
              </a:solidFill>
            </a:rPr>
            <a:t> dan </a:t>
          </a:r>
          <a:r>
            <a:rPr lang="en-US" sz="1600" b="1" kern="1200" dirty="0" err="1">
              <a:solidFill>
                <a:schemeClr val="tx1"/>
              </a:solidFill>
            </a:rPr>
            <a:t>keselamatan</a:t>
          </a:r>
          <a:endParaRPr lang="en-ID" sz="1600" kern="1200" dirty="0">
            <a:solidFill>
              <a:schemeClr val="tx1"/>
            </a:solidFill>
          </a:endParaRPr>
        </a:p>
      </dsp:txBody>
      <dsp:txXfrm rot="-5400000">
        <a:off x="907133" y="2344297"/>
        <a:ext cx="6683266" cy="760097"/>
      </dsp:txXfrm>
    </dsp:sp>
    <dsp:sp modelId="{9E40B922-B5A5-41C3-9AF7-0C94AE0E8B62}">
      <dsp:nvSpPr>
        <dsp:cNvPr id="0" name=""/>
        <dsp:cNvSpPr/>
      </dsp:nvSpPr>
      <dsp:spPr>
        <a:xfrm rot="5400000">
          <a:off x="-187246" y="3650906"/>
          <a:ext cx="1295903" cy="907132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4</a:t>
          </a:r>
          <a:endParaRPr lang="en-ID" sz="1600" kern="1200" dirty="0">
            <a:solidFill>
              <a:schemeClr val="tx1"/>
            </a:solidFill>
          </a:endParaRPr>
        </a:p>
      </dsp:txBody>
      <dsp:txXfrm rot="-5400000">
        <a:off x="7140" y="3910086"/>
        <a:ext cx="907132" cy="388771"/>
      </dsp:txXfrm>
    </dsp:sp>
    <dsp:sp modelId="{850AB0E6-31D4-4B5E-8718-B49D0B090864}">
      <dsp:nvSpPr>
        <dsp:cNvPr id="0" name=""/>
        <dsp:cNvSpPr/>
      </dsp:nvSpPr>
      <dsp:spPr>
        <a:xfrm rot="5400000">
          <a:off x="3848157" y="511986"/>
          <a:ext cx="842337" cy="672438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None/>
          </a:pPr>
          <a:r>
            <a:rPr lang="en-US" sz="1600" b="1" kern="1200" dirty="0">
              <a:solidFill>
                <a:schemeClr val="tx1"/>
              </a:solidFill>
            </a:rPr>
            <a:t>RS</a:t>
          </a:r>
          <a:r>
            <a:rPr lang="en-US" sz="1600" kern="1200" dirty="0">
              <a:solidFill>
                <a:schemeClr val="tx1"/>
              </a:solidFill>
            </a:rPr>
            <a:t> </a:t>
          </a:r>
          <a:r>
            <a:rPr lang="en-US" sz="1600" kern="1200" dirty="0" err="1">
              <a:solidFill>
                <a:schemeClr val="tx1"/>
              </a:solidFill>
            </a:rPr>
            <a:t>tanpa</a:t>
          </a:r>
          <a:r>
            <a:rPr lang="en-US" sz="1600" kern="1200" dirty="0">
              <a:solidFill>
                <a:schemeClr val="tx1"/>
              </a:solidFill>
            </a:rPr>
            <a:t> </a:t>
          </a:r>
          <a:r>
            <a:rPr lang="en-US" sz="1600" kern="1200" dirty="0" err="1">
              <a:solidFill>
                <a:schemeClr val="tx1"/>
              </a:solidFill>
            </a:rPr>
            <a:t>melihat</a:t>
          </a:r>
          <a:r>
            <a:rPr lang="en-US" sz="1600" kern="1200" dirty="0">
              <a:solidFill>
                <a:schemeClr val="tx1"/>
              </a:solidFill>
            </a:rPr>
            <a:t> </a:t>
          </a:r>
          <a:r>
            <a:rPr lang="en-US" sz="1600" kern="1200" dirty="0" err="1">
              <a:solidFill>
                <a:schemeClr val="tx1"/>
              </a:solidFill>
            </a:rPr>
            <a:t>ukuran</a:t>
          </a:r>
          <a:r>
            <a:rPr lang="en-US" sz="1600" kern="1200" dirty="0">
              <a:solidFill>
                <a:schemeClr val="tx1"/>
              </a:solidFill>
            </a:rPr>
            <a:t> dan </a:t>
          </a:r>
          <a:r>
            <a:rPr lang="en-US" sz="1600" kern="1200" dirty="0" err="1">
              <a:solidFill>
                <a:schemeClr val="tx1"/>
              </a:solidFill>
            </a:rPr>
            <a:t>sumber</a:t>
          </a:r>
          <a:r>
            <a:rPr lang="en-US" sz="1600" kern="1200" dirty="0">
              <a:solidFill>
                <a:schemeClr val="tx1"/>
              </a:solidFill>
            </a:rPr>
            <a:t> </a:t>
          </a:r>
          <a:r>
            <a:rPr lang="en-US" sz="1600" kern="1200" dirty="0" err="1">
              <a:solidFill>
                <a:schemeClr val="tx1"/>
              </a:solidFill>
            </a:rPr>
            <a:t>daya</a:t>
          </a:r>
          <a:r>
            <a:rPr lang="en-US" sz="1600" kern="1200" dirty="0">
              <a:solidFill>
                <a:schemeClr val="tx1"/>
              </a:solidFill>
            </a:rPr>
            <a:t> yang </a:t>
          </a:r>
          <a:r>
            <a:rPr lang="en-US" sz="1600" kern="1200" dirty="0" err="1">
              <a:solidFill>
                <a:schemeClr val="tx1"/>
              </a:solidFill>
            </a:rPr>
            <a:t>dimiliki</a:t>
          </a:r>
          <a:r>
            <a:rPr lang="en-US" sz="1600" kern="1200" dirty="0">
              <a:solidFill>
                <a:schemeClr val="tx1"/>
              </a:solidFill>
            </a:rPr>
            <a:t> </a:t>
          </a:r>
          <a:r>
            <a:rPr lang="en-US" sz="1600" kern="1200" dirty="0" err="1">
              <a:solidFill>
                <a:schemeClr val="tx1"/>
              </a:solidFill>
            </a:rPr>
            <a:t>harus</a:t>
          </a:r>
          <a:r>
            <a:rPr lang="en-US" sz="1600" kern="1200" dirty="0">
              <a:solidFill>
                <a:schemeClr val="tx1"/>
              </a:solidFill>
            </a:rPr>
            <a:t> </a:t>
          </a:r>
          <a:r>
            <a:rPr lang="en-US" sz="1600" b="1" kern="1200" dirty="0" err="1">
              <a:solidFill>
                <a:schemeClr val="tx1"/>
              </a:solidFill>
            </a:rPr>
            <a:t>mematuhi</a:t>
          </a:r>
          <a:r>
            <a:rPr lang="en-US" sz="1600" b="1" kern="1200" dirty="0">
              <a:solidFill>
                <a:schemeClr val="tx1"/>
              </a:solidFill>
            </a:rPr>
            <a:t> </a:t>
          </a:r>
          <a:r>
            <a:rPr lang="en-US" sz="1600" b="1" kern="1200" dirty="0" err="1">
              <a:solidFill>
                <a:schemeClr val="tx1"/>
              </a:solidFill>
            </a:rPr>
            <a:t>ketentuan</a:t>
          </a:r>
          <a:r>
            <a:rPr lang="en-US" sz="1600" b="1" kern="1200" dirty="0">
              <a:solidFill>
                <a:schemeClr val="tx1"/>
              </a:solidFill>
            </a:rPr>
            <a:t> dan </a:t>
          </a:r>
          <a:r>
            <a:rPr lang="en-US" sz="1600" b="1" kern="1200" dirty="0" err="1">
              <a:solidFill>
                <a:schemeClr val="tx1"/>
              </a:solidFill>
            </a:rPr>
            <a:t>peraturan</a:t>
          </a:r>
          <a:r>
            <a:rPr lang="en-US" sz="1600" b="1" kern="1200" dirty="0">
              <a:solidFill>
                <a:schemeClr val="tx1"/>
              </a:solidFill>
            </a:rPr>
            <a:t> </a:t>
          </a:r>
          <a:r>
            <a:rPr lang="en-US" sz="1600" b="1" kern="1200" dirty="0" err="1">
              <a:solidFill>
                <a:schemeClr val="tx1"/>
              </a:solidFill>
            </a:rPr>
            <a:t>perundangan</a:t>
          </a:r>
          <a:r>
            <a:rPr lang="en-US" sz="1600" b="1" kern="1200" dirty="0">
              <a:solidFill>
                <a:schemeClr val="tx1"/>
              </a:solidFill>
            </a:rPr>
            <a:t> yang </a:t>
          </a:r>
          <a:r>
            <a:rPr lang="en-US" sz="1600" b="1" kern="1200" dirty="0" err="1">
              <a:solidFill>
                <a:schemeClr val="tx1"/>
              </a:solidFill>
            </a:rPr>
            <a:t>berlaku</a:t>
          </a:r>
          <a:endParaRPr lang="en-ID" sz="1600" kern="1200" dirty="0">
            <a:solidFill>
              <a:schemeClr val="tx1"/>
            </a:solidFill>
          </a:endParaRPr>
        </a:p>
      </dsp:txBody>
      <dsp:txXfrm rot="-5400000">
        <a:off x="907133" y="3494130"/>
        <a:ext cx="6683266" cy="7600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026471-4169-401D-A63B-3DF61051D94F}" type="datetimeFigureOut">
              <a:rPr lang="en-ID" smtClean="0"/>
              <a:t>13/09/2022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3DD23B-F57B-441C-9F2D-DEDAF41AA11D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0631629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A235DD-EA44-4079-AAE7-43A0C6EA33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519573D-5F20-4216-9846-64CB97ED11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ED107E-8D3D-4C9B-BCB1-FE4D68F149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DF711-98A3-44D7-8FF7-1EF214F2800D}" type="datetime1">
              <a:rPr lang="en-ID" smtClean="0"/>
              <a:t>13/09/2022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8E33E6-565B-448C-A928-09C724592F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F053EF-F132-40DC-AA3A-B3BB5AAC0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9645936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81B04F-734C-4FB9-9AA0-32CF8DEB2A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28EB89-BE29-4F80-8C15-F658202D4D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497052-29D7-4959-A0D6-0CB3134D51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759F4-4F71-4303-A1E6-EC8E13787F45}" type="datetime1">
              <a:rPr lang="en-ID" smtClean="0"/>
              <a:t>13/09/2022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67723C-46D4-4499-A6AB-6FC692FC0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60DB13-0134-49E0-AD8D-501E328616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00526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58A011-2F83-49E7-8DD7-626606B08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9E9753-314F-42A9-BE1B-99C9E7E337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6A48F6-E3C5-42AE-B2B3-5F412B9A1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B4423-E34F-4399-928C-40B5FB6531D6}" type="datetime1">
              <a:rPr lang="en-ID" smtClean="0"/>
              <a:t>13/09/2022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244086-90BF-4AEE-A488-4D458856A2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A6D512-AFF3-4509-8E5B-D0A4FCBF2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090369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F929AD-D957-42C0-BB3B-947A8F22E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D6A0F8-5C53-4CC5-9ADE-F5DCE7B38C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F98BD6-30BF-4C7A-963B-DB02DCBD3F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C2351C-95AD-45F3-A277-5A450EBA0D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F489F-8816-4A86-BB86-4CEC1E282EEA}" type="datetime1">
              <a:rPr lang="en-ID" smtClean="0"/>
              <a:t>13/09/2022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FAF85B-6722-4328-A9E6-5C2C6954AB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29A790-7E46-47D0-A867-3CDA97182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787459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CAD79E-C526-47F1-98F0-967B2C0036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5CB23D-3C24-4EC6-8405-FBF52C8849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4E0DDD-767B-4EE8-931B-C8470A050A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3908C2D-1C83-400A-AEA1-235F4DFE34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74F2C1D-490F-478F-96B2-04430F6F177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78F5E1A-FC21-4163-8B80-3DEDDAD4E1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BC782-7935-4B60-AB95-06C8B42BB2D4}" type="datetime1">
              <a:rPr lang="en-ID" smtClean="0"/>
              <a:t>13/09/2022</a:t>
            </a:fld>
            <a:endParaRPr lang="en-ID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7AFEE7-C172-4034-BE1D-B71DAA50C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F24224-A63A-4089-8D50-09F814B0FD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81170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554FF9-E7E1-4F02-8597-6E83FF8CF6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2180A7-70DD-41FA-A3D5-3B99C2407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13FB2-CCA1-467E-B7EA-622295A6CE2C}" type="datetime1">
              <a:rPr lang="en-ID" smtClean="0"/>
              <a:t>13/09/2022</a:t>
            </a:fld>
            <a:endParaRPr lang="en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15555A-16D9-4BB8-B364-B70D89F4FC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279396D-0994-449A-88BE-4C9B33DD6E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0089063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6002D7-6930-47B8-A6E5-0DB64A784A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24E44-48B8-40B4-BEF3-81743B60CFC9}" type="datetime1">
              <a:rPr lang="en-ID" smtClean="0"/>
              <a:t>13/09/2022</a:t>
            </a:fld>
            <a:endParaRPr lang="en-ID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0A970A-8BFA-4047-8333-4C1CAC1F7B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F875B3-55EB-482D-96BA-A85EBE893B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796126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A8F12F-A4A8-465C-A4F5-70D2A97671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BE0504-072B-45D0-8227-AE77355539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37CAA8-2CFE-4B7C-A74D-52585C3CDC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34FF60-6C4D-4C4A-ABAA-E7986A6684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04B05-8816-4B34-8763-B072F22504FB}" type="datetime1">
              <a:rPr lang="en-ID" smtClean="0"/>
              <a:t>13/09/2022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28128D-E3A6-4E53-8CEC-30BBF50EA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A83443-81FE-4DE2-BC15-78CF8932B9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248847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AA3F96-1B73-4CB4-B4D0-34E157A52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86379C8-6B00-4623-B7A1-9CC7DFAD554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C5D464-52DA-499C-BE47-CE455DB2FC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13102B-EC6B-45A2-BD1D-DFDAF8E38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87062-2945-418A-9CAC-DB534567ECAB}" type="datetime1">
              <a:rPr lang="en-ID" smtClean="0"/>
              <a:t>13/09/2022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ADE1DE-A35B-407B-9573-AB3286CAE3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0C76D4-8DC5-4D44-92E8-0EDF4FD9D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9820171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150E58-4C70-43C3-8987-D14640FE2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0987B4-02AD-45C7-B490-57992F0830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92AC7B-2783-466A-B61D-35C6A74CF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4E3D6-8623-4A35-83B0-F552ECAF8C5E}" type="datetime1">
              <a:rPr lang="en-ID" smtClean="0"/>
              <a:t>13/09/2022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4ADA46-C7CD-404E-A945-A610BD24E1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9317BB-C5DD-487E-A47B-108972546D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0539428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F36D1F-FC78-4778-AA20-2D37207143F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A0DFD5-22CF-4EA3-8AC9-2C4179284B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4A890-640E-4207-A368-14F067F20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C4375-EC90-4765-B429-E747264C5B7C}" type="datetime1">
              <a:rPr lang="en-ID" smtClean="0"/>
              <a:t>13/09/2022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4BB335-F6D3-4E47-AA9C-518E6DED5A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1C6746-4699-423E-9403-9A2FAF088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5552931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48AC0-079A-4FBE-969D-06FCE9638BBB}" type="datetime1">
              <a:rPr lang="en-ID" smtClean="0"/>
              <a:t>13/09/2022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agus s dunda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CAD3-82F6-4259-B965-A4E46EE88F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0772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8B4AB-B2B0-4262-B2C7-3248EF1E2ACC}" type="datetime1">
              <a:rPr lang="en-ID" smtClean="0"/>
              <a:t>13/09/2022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agus s dunda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CAD3-82F6-4259-B965-A4E46EE88F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38456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E880C-6792-4254-B6D0-1974270FA7A6}" type="datetime1">
              <a:rPr lang="en-ID" smtClean="0"/>
              <a:t>13/09/2022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agus s dunda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CAD3-82F6-4259-B965-A4E46EE88F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3460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0A640-1EE8-4C7F-8CE3-33D3B3F9D879}" type="datetime1">
              <a:rPr lang="en-ID" smtClean="0"/>
              <a:t>13/09/2022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agus s dunda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CAD3-82F6-4259-B965-A4E46EE88F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97607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5F6D9-C9B8-4733-AF4A-6FB1C6264B5E}" type="datetime1">
              <a:rPr lang="en-ID" smtClean="0"/>
              <a:t>13/09/2022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agus s dunda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CAD3-82F6-4259-B965-A4E46EE88F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3186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965EF-0F73-41EC-8062-3F49E9A8D6FB}" type="datetime1">
              <a:rPr lang="en-ID" smtClean="0"/>
              <a:t>13/09/2022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agus s dunda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CAD3-82F6-4259-B965-A4E46EE88F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01947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F7E01-9CDE-413C-A6D4-982FE7F38D37}" type="datetime1">
              <a:rPr lang="en-ID" smtClean="0"/>
              <a:t>13/09/2022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agus s dunda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CAD3-82F6-4259-B965-A4E46EE88F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45320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3DBB8-6239-40A0-947C-F41C50061AF9}" type="datetime1">
              <a:rPr lang="en-ID" smtClean="0"/>
              <a:t>13/09/2022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agus s dunda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CAD3-82F6-4259-B965-A4E46EE88F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921909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7997D-C8AB-47B2-8D45-DB9FEA99E0B0}" type="datetime1">
              <a:rPr lang="en-ID" smtClean="0"/>
              <a:t>13/09/2022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agus s dunda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CAD3-82F6-4259-B965-A4E46EE88F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91430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1B77C-89C9-47CC-92E5-B322EFA630ED}" type="datetime1">
              <a:rPr lang="en-ID" smtClean="0"/>
              <a:t>13/09/2022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agus s dunda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CAD3-82F6-4259-B965-A4E46EE88F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43654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5B3EA-2F90-44CE-B85E-A535B6AA7E32}" type="datetime1">
              <a:rPr lang="en-ID" smtClean="0"/>
              <a:t>13/09/2022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agus s dunda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CAD3-82F6-4259-B965-A4E46EE88F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126390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EF32-5DD4-49F9-9F95-51B3ABEEA1A1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CAD3-82F6-4259-B965-A4E46EE88F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9519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EF32-5DD4-49F9-9F95-51B3ABEEA1A1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CAD3-82F6-4259-B965-A4E46EE88F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92977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EF32-5DD4-49F9-9F95-51B3ABEEA1A1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CAD3-82F6-4259-B965-A4E46EE88F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454263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EF32-5DD4-49F9-9F95-51B3ABEEA1A1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CAD3-82F6-4259-B965-A4E46EE88F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699184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EF32-5DD4-49F9-9F95-51B3ABEEA1A1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CAD3-82F6-4259-B965-A4E46EE88F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999470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EF32-5DD4-49F9-9F95-51B3ABEEA1A1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CAD3-82F6-4259-B965-A4E46EE88F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698625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EF32-5DD4-49F9-9F95-51B3ABEEA1A1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CAD3-82F6-4259-B965-A4E46EE88F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96559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EF32-5DD4-49F9-9F95-51B3ABEEA1A1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CAD3-82F6-4259-B965-A4E46EE88F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981957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EF32-5DD4-49F9-9F95-51B3ABEEA1A1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CAD3-82F6-4259-B965-A4E46EE88F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884216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EF32-5DD4-49F9-9F95-51B3ABEEA1A1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CAD3-82F6-4259-B965-A4E46EE88F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00009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EF32-5DD4-49F9-9F95-51B3ABEEA1A1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CAD3-82F6-4259-B965-A4E46EE88F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4911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BDA4D7-1F0E-46AD-8694-433AA263B7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71FBF6-F12D-4199-8A9C-BD09863BD0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A72917-956C-41EE-9B41-15239BA5CA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D63228-55BE-4652-BF59-89BF58753B24}" type="datetime1">
              <a:rPr lang="en-ID" smtClean="0"/>
              <a:t>13/09/2022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4F8E6C-AE57-4A90-B07E-262E69962E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ID"/>
              <a:t>agus s dunda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BCEE7F-629B-4806-BB3E-CFAE626773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11CB5E-26D3-48FD-ABAF-DAABCA4E466F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215727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C9159F-ACC1-4B51-95C0-CA45100D1DB9}" type="datetime1">
              <a:rPr lang="en-ID" smtClean="0"/>
              <a:t>13/09/2022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agus s dunda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D3CAD3-82F6-4259-B965-A4E46EE88F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858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91EF32-5DD4-49F9-9F95-51B3ABEEA1A1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D3CAD3-82F6-4259-B965-A4E46EE88F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7474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jpeg"/><Relationship Id="rId11" Type="http://schemas.openxmlformats.org/officeDocument/2006/relationships/image" Target="../media/image14.png"/><Relationship Id="rId5" Type="http://schemas.openxmlformats.org/officeDocument/2006/relationships/image" Target="../media/image8.jpe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3" Type="http://schemas.openxmlformats.org/officeDocument/2006/relationships/image" Target="../media/image6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7.jpe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7.png"/><Relationship Id="rId9" Type="http://schemas.openxmlformats.org/officeDocument/2006/relationships/image" Target="../media/image20.png"/><Relationship Id="rId14" Type="http://schemas.openxmlformats.org/officeDocument/2006/relationships/comments" Target="../comments/commen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image" Target="../media/image6.png"/><Relationship Id="rId7" Type="http://schemas.openxmlformats.org/officeDocument/2006/relationships/diagramLayout" Target="../diagrams/layout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Relationship Id="rId6" Type="http://schemas.openxmlformats.org/officeDocument/2006/relationships/diagramData" Target="../diagrams/data2.xml"/><Relationship Id="rId5" Type="http://schemas.openxmlformats.org/officeDocument/2006/relationships/image" Target="../media/image25.png"/><Relationship Id="rId10" Type="http://schemas.microsoft.com/office/2007/relationships/diagramDrawing" Target="../diagrams/drawing2.xml"/><Relationship Id="rId4" Type="http://schemas.openxmlformats.org/officeDocument/2006/relationships/image" Target="../media/image7.png"/><Relationship Id="rId9" Type="http://schemas.openxmlformats.org/officeDocument/2006/relationships/diagramColors" Target="../diagrams/colors2.xml"/></Relationships>
</file>

<file path=ppt/slides/_rels/slide1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3.png"/><Relationship Id="rId18" Type="http://schemas.openxmlformats.org/officeDocument/2006/relationships/hyperlink" Target="https://commons.wikimedia.org/wiki/File:Eo_circle_red_number-8.svg" TargetMode="External"/><Relationship Id="rId26" Type="http://schemas.openxmlformats.org/officeDocument/2006/relationships/hyperlink" Target="http://www.pngall.com/2-number-png/download/27634" TargetMode="External"/><Relationship Id="rId39" Type="http://schemas.openxmlformats.org/officeDocument/2006/relationships/image" Target="../media/image46.png"/><Relationship Id="rId21" Type="http://schemas.openxmlformats.org/officeDocument/2006/relationships/image" Target="../media/image37.png"/><Relationship Id="rId34" Type="http://schemas.openxmlformats.org/officeDocument/2006/relationships/hyperlink" Target="https://pxhere.com/id/photo/1141570" TargetMode="External"/><Relationship Id="rId42" Type="http://schemas.openxmlformats.org/officeDocument/2006/relationships/hyperlink" Target="http://lexicografia.blogspot.com/2011/11/11.html" TargetMode="External"/><Relationship Id="rId7" Type="http://schemas.openxmlformats.org/officeDocument/2006/relationships/image" Target="../media/image30.png"/><Relationship Id="rId2" Type="http://schemas.openxmlformats.org/officeDocument/2006/relationships/image" Target="../media/image7.png"/><Relationship Id="rId16" Type="http://schemas.openxmlformats.org/officeDocument/2006/relationships/hyperlink" Target="https://commons.wikimedia.org/wiki/File:Eo_circle_red_number-7.svg" TargetMode="External"/><Relationship Id="rId20" Type="http://schemas.openxmlformats.org/officeDocument/2006/relationships/hyperlink" Target="https://freepngimg.com/png/52668-safety-equipment-free-transparent-image-hd" TargetMode="External"/><Relationship Id="rId29" Type="http://schemas.openxmlformats.org/officeDocument/2006/relationships/image" Target="../media/image41.jpeg"/><Relationship Id="rId41" Type="http://schemas.openxmlformats.org/officeDocument/2006/relationships/image" Target="../media/image47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29.jpeg"/><Relationship Id="rId11" Type="http://schemas.openxmlformats.org/officeDocument/2006/relationships/image" Target="../media/image32.png"/><Relationship Id="rId24" Type="http://schemas.openxmlformats.org/officeDocument/2006/relationships/hyperlink" Target="https://pixabay.com/en/number-10-ten-rounded-rectangle-38423/" TargetMode="External"/><Relationship Id="rId32" Type="http://schemas.openxmlformats.org/officeDocument/2006/relationships/hyperlink" Target="https://www.pngall.com/security-guard-png" TargetMode="External"/><Relationship Id="rId37" Type="http://schemas.openxmlformats.org/officeDocument/2006/relationships/image" Target="../media/image45.jpeg"/><Relationship Id="rId40" Type="http://schemas.openxmlformats.org/officeDocument/2006/relationships/hyperlink" Target="https://freepngimg.com/png/49920-construction-picture-free-photo-png" TargetMode="External"/><Relationship Id="rId5" Type="http://schemas.openxmlformats.org/officeDocument/2006/relationships/image" Target="../media/image28.jpeg"/><Relationship Id="rId15" Type="http://schemas.openxmlformats.org/officeDocument/2006/relationships/image" Target="../media/image34.png"/><Relationship Id="rId23" Type="http://schemas.openxmlformats.org/officeDocument/2006/relationships/image" Target="../media/image38.png"/><Relationship Id="rId28" Type="http://schemas.openxmlformats.org/officeDocument/2006/relationships/hyperlink" Target="https://pixabay.com/en/number-one-symbol-sign-first-39114/" TargetMode="External"/><Relationship Id="rId36" Type="http://schemas.openxmlformats.org/officeDocument/2006/relationships/hyperlink" Target="https://www.pngall.com/fire-safety-png/download/48102" TargetMode="External"/><Relationship Id="rId10" Type="http://schemas.openxmlformats.org/officeDocument/2006/relationships/hyperlink" Target="https://pixabay.com/en/four-rounded-rectangle-number-4-38562/" TargetMode="External"/><Relationship Id="rId19" Type="http://schemas.openxmlformats.org/officeDocument/2006/relationships/image" Target="../media/image36.png"/><Relationship Id="rId31" Type="http://schemas.openxmlformats.org/officeDocument/2006/relationships/image" Target="../media/image42.png"/><Relationship Id="rId4" Type="http://schemas.openxmlformats.org/officeDocument/2006/relationships/image" Target="../media/image27.png"/><Relationship Id="rId9" Type="http://schemas.openxmlformats.org/officeDocument/2006/relationships/image" Target="../media/image31.png"/><Relationship Id="rId14" Type="http://schemas.openxmlformats.org/officeDocument/2006/relationships/hyperlink" Target="https://commons.wikimedia.org/wiki/File:Eo_circle_pink_white_number-6.svg" TargetMode="External"/><Relationship Id="rId22" Type="http://schemas.openxmlformats.org/officeDocument/2006/relationships/hyperlink" Target="https://www.pngall.com/9-letter-png" TargetMode="External"/><Relationship Id="rId27" Type="http://schemas.openxmlformats.org/officeDocument/2006/relationships/image" Target="../media/image40.png"/><Relationship Id="rId30" Type="http://schemas.openxmlformats.org/officeDocument/2006/relationships/hyperlink" Target="https://toolkit-id.video4change.org/riset-dan-perencanaan/" TargetMode="External"/><Relationship Id="rId35" Type="http://schemas.openxmlformats.org/officeDocument/2006/relationships/image" Target="../media/image44.png"/><Relationship Id="rId8" Type="http://schemas.openxmlformats.org/officeDocument/2006/relationships/hyperlink" Target="https://pixabay.com/en/three-red-white-number-shape-38558/" TargetMode="External"/><Relationship Id="rId3" Type="http://schemas.openxmlformats.org/officeDocument/2006/relationships/image" Target="../media/image26.jpeg"/><Relationship Id="rId12" Type="http://schemas.openxmlformats.org/officeDocument/2006/relationships/hyperlink" Target="https://pixabay.com/vectors/number-five-5-rectangle-rounded-38565/" TargetMode="External"/><Relationship Id="rId17" Type="http://schemas.openxmlformats.org/officeDocument/2006/relationships/image" Target="../media/image35.png"/><Relationship Id="rId25" Type="http://schemas.openxmlformats.org/officeDocument/2006/relationships/image" Target="../media/image39.png"/><Relationship Id="rId33" Type="http://schemas.openxmlformats.org/officeDocument/2006/relationships/image" Target="../media/image43.jpeg"/><Relationship Id="rId38" Type="http://schemas.openxmlformats.org/officeDocument/2006/relationships/hyperlink" Target="http://www.gbgindonesia.com/directory/en/manufacturing.php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6.png"/><Relationship Id="rId7" Type="http://schemas.openxmlformats.org/officeDocument/2006/relationships/image" Target="../media/image5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4F1D151-DFDB-421B-954B-472647F20E11}"/>
              </a:ext>
            </a:extLst>
          </p:cNvPr>
          <p:cNvPicPr/>
          <p:nvPr/>
        </p:nvPicPr>
        <p:blipFill rotWithShape="1">
          <a:blip r:embed="rId2"/>
          <a:srcRect l="32130" t="11461" r="32861" b="6859"/>
          <a:stretch/>
        </p:blipFill>
        <p:spPr bwMode="auto">
          <a:xfrm rot="20746106">
            <a:off x="893077" y="492884"/>
            <a:ext cx="3697529" cy="545623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Subtitle 2">
            <a:extLst>
              <a:ext uri="{FF2B5EF4-FFF2-40B4-BE49-F238E27FC236}">
                <a16:creationId xmlns:a16="http://schemas.microsoft.com/office/drawing/2014/main" id="{54982298-F971-446B-8EB0-8913658E58EB}"/>
              </a:ext>
            </a:extLst>
          </p:cNvPr>
          <p:cNvSpPr txBox="1">
            <a:spLocks/>
          </p:cNvSpPr>
          <p:nvPr/>
        </p:nvSpPr>
        <p:spPr>
          <a:xfrm>
            <a:off x="4225491" y="4821674"/>
            <a:ext cx="5236143" cy="1498227"/>
          </a:xfrm>
          <a:prstGeom prst="rect">
            <a:avLst/>
          </a:prstGeom>
        </p:spPr>
        <p:txBody>
          <a:bodyPr vert="horz" lIns="91440" tIns="45720" rIns="91440" bIns="45720" rtlCol="0">
            <a:normAutofit fontScale="47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>
              <a:lnSpc>
                <a:spcPct val="115000"/>
              </a:lnSpc>
              <a:spcAft>
                <a:spcPts val="1000"/>
              </a:spcAft>
            </a:pPr>
            <a:r>
              <a:rPr lang="en-US" sz="2800" b="1" dirty="0" err="1">
                <a:solidFill>
                  <a:srgbClr val="00000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Selasa</a:t>
            </a:r>
            <a:r>
              <a:rPr lang="en-US" sz="2800" b="1" dirty="0">
                <a:solidFill>
                  <a:srgbClr val="00000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Rabu, 13 – 14 September 2022 / 16 – 17 Shafar 1444 H</a:t>
            </a:r>
          </a:p>
          <a:p>
            <a:pPr marL="457200">
              <a:lnSpc>
                <a:spcPct val="115000"/>
              </a:lnSpc>
              <a:spcAft>
                <a:spcPts val="1000"/>
              </a:spcAft>
            </a:pPr>
            <a:r>
              <a:rPr lang="id-ID" sz="3300" b="1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Alana Hotel and Conference Center </a:t>
            </a:r>
            <a:endParaRPr lang="en-US" sz="3300" b="1" dirty="0">
              <a:latin typeface="Arial Narrow" panose="020B0606020202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15000"/>
              </a:lnSpc>
              <a:spcAft>
                <a:spcPts val="1000"/>
              </a:spcAft>
            </a:pPr>
            <a:r>
              <a:rPr lang="id-ID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Jl. Mayjend Sutoyo No.52, Mantrijeron, Kec. Mantrijeron, Kota Yogyakarta, DIY</a:t>
            </a:r>
            <a:endParaRPr lang="en-ID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ID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02FD188E-EA82-4DD6-8947-F8561D8C8F37}"/>
              </a:ext>
            </a:extLst>
          </p:cNvPr>
          <p:cNvSpPr txBox="1">
            <a:spLocks/>
          </p:cNvSpPr>
          <p:nvPr/>
        </p:nvSpPr>
        <p:spPr>
          <a:xfrm rot="20735136">
            <a:off x="3143859" y="1134079"/>
            <a:ext cx="8890255" cy="167295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D" sz="3600" b="1" dirty="0" err="1">
                <a:latin typeface="Algerian" panose="04020705040A02060702" pitchFamily="82" charset="0"/>
              </a:rPr>
              <a:t>Standar</a:t>
            </a:r>
            <a:r>
              <a:rPr lang="en-ID" sz="3600" b="1" dirty="0">
                <a:latin typeface="Algerian" panose="04020705040A02060702" pitchFamily="82" charset="0"/>
              </a:rPr>
              <a:t> </a:t>
            </a:r>
            <a:r>
              <a:rPr lang="en-ID" sz="3600" b="1" dirty="0" err="1">
                <a:latin typeface="Algerian" panose="04020705040A02060702" pitchFamily="82" charset="0"/>
              </a:rPr>
              <a:t>Bangunan</a:t>
            </a:r>
            <a:r>
              <a:rPr lang="en-ID" sz="3600" b="1" dirty="0">
                <a:latin typeface="Algerian" panose="04020705040A02060702" pitchFamily="82" charset="0"/>
              </a:rPr>
              <a:t> dan </a:t>
            </a:r>
            <a:r>
              <a:rPr lang="en-ID" sz="3600" b="1" dirty="0" err="1">
                <a:latin typeface="Algerian" panose="04020705040A02060702" pitchFamily="82" charset="0"/>
              </a:rPr>
              <a:t>Fisik</a:t>
            </a:r>
            <a:r>
              <a:rPr lang="en-ID" sz="3600" b="1" dirty="0">
                <a:latin typeface="Algerian" panose="04020705040A02060702" pitchFamily="82" charset="0"/>
              </a:rPr>
              <a:t> : </a:t>
            </a:r>
            <a:br>
              <a:rPr lang="en-ID" sz="3600" b="1" dirty="0">
                <a:latin typeface="Algerian" panose="04020705040A02060702" pitchFamily="82" charset="0"/>
              </a:rPr>
            </a:br>
            <a:r>
              <a:rPr lang="en-ID" sz="3600" b="1" dirty="0" err="1">
                <a:latin typeface="Algerian" panose="04020705040A02060702" pitchFamily="82" charset="0"/>
              </a:rPr>
              <a:t>Memahami</a:t>
            </a:r>
            <a:r>
              <a:rPr lang="en-ID" sz="3600" b="1" dirty="0">
                <a:latin typeface="Algerian" panose="04020705040A02060702" pitchFamily="82" charset="0"/>
              </a:rPr>
              <a:t> EP, </a:t>
            </a:r>
            <a:r>
              <a:rPr lang="en-ID" sz="3600" b="1" dirty="0" err="1">
                <a:latin typeface="Algerian" panose="04020705040A02060702" pitchFamily="82" charset="0"/>
              </a:rPr>
              <a:t>menilai</a:t>
            </a:r>
            <a:r>
              <a:rPr lang="en-ID" sz="3600" b="1" dirty="0">
                <a:latin typeface="Algerian" panose="04020705040A02060702" pitchFamily="82" charset="0"/>
              </a:rPr>
              <a:t> dan </a:t>
            </a:r>
            <a:r>
              <a:rPr lang="en-ID" sz="3600" b="1" dirty="0" err="1">
                <a:latin typeface="Algerian" panose="04020705040A02060702" pitchFamily="82" charset="0"/>
              </a:rPr>
              <a:t>memberikan</a:t>
            </a:r>
            <a:r>
              <a:rPr lang="en-ID" sz="3600" b="1" dirty="0">
                <a:latin typeface="Algerian" panose="04020705040A02060702" pitchFamily="82" charset="0"/>
              </a:rPr>
              <a:t> </a:t>
            </a:r>
            <a:r>
              <a:rPr lang="en-ID" sz="3600" b="1" dirty="0" err="1">
                <a:latin typeface="Algerian" panose="04020705040A02060702" pitchFamily="82" charset="0"/>
              </a:rPr>
              <a:t>rekomendasi</a:t>
            </a:r>
            <a:r>
              <a:rPr lang="en-ID" sz="3600" b="1" dirty="0">
                <a:latin typeface="Algerian" panose="04020705040A02060702" pitchFamily="82" charset="0"/>
              </a:rPr>
              <a:t> </a:t>
            </a:r>
            <a:r>
              <a:rPr lang="en-ID" sz="3600" b="1" dirty="0" err="1">
                <a:latin typeface="Algerian" panose="04020705040A02060702" pitchFamily="82" charset="0"/>
              </a:rPr>
              <a:t>untuk</a:t>
            </a:r>
            <a:r>
              <a:rPr lang="en-ID" sz="3600" b="1" dirty="0">
                <a:latin typeface="Algerian" panose="04020705040A02060702" pitchFamily="82" charset="0"/>
              </a:rPr>
              <a:t> RS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2BE0780-8D55-44AC-8AA5-E0B81D6644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5FB74-4A8C-4B90-A44F-438DDC2DD83C}" type="datetime1">
              <a:rPr lang="en-ID" smtClean="0"/>
              <a:t>13/09/2022</a:t>
            </a:fld>
            <a:endParaRPr lang="en-ID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D29355D-C573-4ABF-8493-AF79E15598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5B36A1-A2D9-49D6-BE9C-8D99791D4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1</a:t>
            </a:fld>
            <a:endParaRPr lang="en-ID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50333C6-B681-4FEA-8DE8-873A277B6C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3002" y="2242686"/>
            <a:ext cx="2319868" cy="312821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0846ADD8-F8E7-44C3-B7A1-02217619A389}"/>
              </a:ext>
            </a:extLst>
          </p:cNvPr>
          <p:cNvSpPr/>
          <p:nvPr/>
        </p:nvSpPr>
        <p:spPr>
          <a:xfrm>
            <a:off x="7713961" y="3954346"/>
            <a:ext cx="187904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Agus S Dunda</a:t>
            </a:r>
          </a:p>
        </p:txBody>
      </p:sp>
    </p:spTree>
    <p:extLst>
      <p:ext uri="{BB962C8B-B14F-4D97-AF65-F5344CB8AC3E}">
        <p14:creationId xmlns:p14="http://schemas.microsoft.com/office/powerpoint/2010/main" val="20589013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E5CD0-6E33-4C23-A132-2C81A02C5C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73B6C6-9AFB-4E8B-AA81-B79EB4976B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DI RSMA … </a:t>
            </a:r>
            <a:r>
              <a:rPr lang="en-US" dirty="0" err="1"/>
              <a:t>pelayanan</a:t>
            </a:r>
            <a:r>
              <a:rPr lang="en-US" dirty="0"/>
              <a:t> </a:t>
            </a:r>
            <a:r>
              <a:rPr lang="en-US" dirty="0" err="1"/>
              <a:t>Islami</a:t>
            </a:r>
            <a:r>
              <a:rPr lang="en-US" dirty="0"/>
              <a:t> Yang </a:t>
            </a:r>
            <a:r>
              <a:rPr lang="en-US" dirty="0" err="1"/>
              <a:t>Unggul</a:t>
            </a:r>
            <a:r>
              <a:rPr lang="en-US" dirty="0"/>
              <a:t> </a:t>
            </a:r>
            <a:r>
              <a:rPr lang="en-US" dirty="0" err="1"/>
              <a:t>dimulai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performance </a:t>
            </a:r>
            <a:r>
              <a:rPr lang="en-US" dirty="0" err="1"/>
              <a:t>fisik</a:t>
            </a:r>
            <a:r>
              <a:rPr lang="en-US" dirty="0"/>
              <a:t> RSMA </a:t>
            </a:r>
            <a:r>
              <a:rPr lang="en-US" dirty="0" err="1"/>
              <a:t>tersebut</a:t>
            </a:r>
            <a:r>
              <a:rPr lang="en-US" dirty="0"/>
              <a:t>, </a:t>
            </a:r>
            <a:r>
              <a:rPr lang="en-US" dirty="0" err="1"/>
              <a:t>melayani</a:t>
            </a:r>
            <a:r>
              <a:rPr lang="en-US" dirty="0"/>
              <a:t> </a:t>
            </a:r>
            <a:r>
              <a:rPr lang="en-US" dirty="0" err="1"/>
              <a:t>tamu</a:t>
            </a:r>
            <a:r>
              <a:rPr lang="en-US" dirty="0"/>
              <a:t> (</a:t>
            </a:r>
            <a:r>
              <a:rPr lang="en-US" dirty="0" err="1"/>
              <a:t>Pasien</a:t>
            </a:r>
            <a:r>
              <a:rPr lang="en-US" dirty="0"/>
              <a:t> &amp; </a:t>
            </a:r>
            <a:r>
              <a:rPr lang="en-US" dirty="0" err="1"/>
              <a:t>Keluarganya</a:t>
            </a:r>
            <a:r>
              <a:rPr lang="en-US" dirty="0"/>
              <a:t>)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mulai</a:t>
            </a:r>
            <a:r>
              <a:rPr lang="en-US" dirty="0"/>
              <a:t> </a:t>
            </a:r>
            <a:r>
              <a:rPr lang="en-US" dirty="0" err="1"/>
              <a:t>masuk</a:t>
            </a:r>
            <a:r>
              <a:rPr lang="en-US" dirty="0"/>
              <a:t> RSMA (</a:t>
            </a:r>
            <a:r>
              <a:rPr lang="en-US" dirty="0" err="1"/>
              <a:t>Parkir</a:t>
            </a:r>
            <a:r>
              <a:rPr lang="en-US" dirty="0"/>
              <a:t>, </a:t>
            </a:r>
            <a:r>
              <a:rPr lang="en-US" dirty="0" err="1"/>
              <a:t>berjalan</a:t>
            </a:r>
            <a:r>
              <a:rPr lang="en-US" dirty="0"/>
              <a:t> kaki, </a:t>
            </a:r>
            <a:r>
              <a:rPr lang="en-US" dirty="0" err="1"/>
              <a:t>mencari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, </a:t>
            </a:r>
            <a:r>
              <a:rPr lang="en-US" dirty="0" err="1"/>
              <a:t>dll</a:t>
            </a:r>
            <a:r>
              <a:rPr lang="en-US" dirty="0"/>
              <a:t>.) </a:t>
            </a:r>
            <a:r>
              <a:rPr lang="en-US" dirty="0" err="1"/>
              <a:t>sampai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mereka</a:t>
            </a:r>
            <a:r>
              <a:rPr lang="en-US" dirty="0"/>
              <a:t> </a:t>
            </a:r>
            <a:r>
              <a:rPr lang="en-US" dirty="0" err="1"/>
              <a:t>pulang</a:t>
            </a:r>
            <a:r>
              <a:rPr lang="en-US" dirty="0"/>
              <a:t>, </a:t>
            </a:r>
            <a:r>
              <a:rPr lang="en-US" dirty="0" err="1"/>
              <a:t>keluar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RSMA (</a:t>
            </a:r>
            <a:r>
              <a:rPr lang="en-US" dirty="0" err="1"/>
              <a:t>informasi</a:t>
            </a:r>
            <a:r>
              <a:rPr lang="en-US" dirty="0"/>
              <a:t> </a:t>
            </a:r>
            <a:r>
              <a:rPr lang="en-US" dirty="0" err="1"/>
              <a:t>pulang</a:t>
            </a:r>
            <a:r>
              <a:rPr lang="en-US" dirty="0"/>
              <a:t>, </a:t>
            </a:r>
            <a:r>
              <a:rPr lang="en-US" dirty="0" err="1"/>
              <a:t>farmasi</a:t>
            </a:r>
            <a:r>
              <a:rPr lang="en-US" dirty="0"/>
              <a:t>, </a:t>
            </a:r>
            <a:r>
              <a:rPr lang="en-US" dirty="0" err="1"/>
              <a:t>keuangan</a:t>
            </a:r>
            <a:r>
              <a:rPr lang="en-US" dirty="0"/>
              <a:t>, </a:t>
            </a:r>
            <a:r>
              <a:rPr lang="en-US" dirty="0" err="1"/>
              <a:t>dll</a:t>
            </a:r>
            <a:r>
              <a:rPr lang="en-US" dirty="0"/>
              <a:t>.).</a:t>
            </a:r>
          </a:p>
          <a:p>
            <a:endParaRPr lang="en-US" dirty="0"/>
          </a:p>
          <a:p>
            <a:endParaRPr lang="en-ID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D050A7-8C8A-4CA1-873A-7898462166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A96586-D520-444F-BFA1-936548F4B280}" type="datetime1">
              <a:rPr kumimoji="0" lang="en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13/09/2022</a:t>
            </a:fld>
            <a:endParaRPr kumimoji="0" lang="en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0A5EE9-AD14-4614-AA0D-0DB01F82F2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D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agus s dunda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905927-66DF-46BD-9FAD-E8E440D73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11CB5E-26D3-48FD-ABAF-DAABCA4E466F}" type="slidenum">
              <a:rPr kumimoji="0" lang="en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11202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F4E6A-1EF4-4B83-8D15-3C4199420D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2546" y="365125"/>
            <a:ext cx="9621253" cy="1325563"/>
          </a:xfrm>
        </p:spPr>
        <p:txBody>
          <a:bodyPr>
            <a:normAutofit/>
          </a:bodyPr>
          <a:lstStyle/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tabLst/>
              <a:defRPr/>
            </a:pPr>
            <a:r>
              <a:rPr kumimoji="0" lang="en-ID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BAGIAN  KETIGA MANAJEMEN BANGUNAN DAN FISIK (MBF) - 46 </a:t>
            </a:r>
            <a:endParaRPr lang="en-ID" sz="4000" b="1" dirty="0">
              <a:latin typeface="Algerian" panose="04020705040A02060702" pitchFamily="8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A4D1F2-1307-46E9-9846-4C97567B0C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36807" y="1982804"/>
            <a:ext cx="9345285" cy="3972778"/>
          </a:xfrm>
        </p:spPr>
        <p:txBody>
          <a:bodyPr>
            <a:normAutofit/>
          </a:bodyPr>
          <a:lstStyle/>
          <a:p>
            <a:r>
              <a:rPr lang="en-ID" sz="3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1) FASILITAS PELAYANAN DAN PENUNJANG – 47</a:t>
            </a:r>
          </a:p>
          <a:p>
            <a:pPr marL="0" indent="0">
              <a:buNone/>
            </a:pPr>
            <a:endParaRPr lang="en-ID" sz="36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ID" sz="3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2) FASILITAS IBADAH - 48 </a:t>
            </a:r>
          </a:p>
          <a:p>
            <a:pPr marL="0" indent="0">
              <a:buNone/>
            </a:pPr>
            <a:endParaRPr lang="en-ID" sz="36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ID" sz="3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3) ECO EFFISIENCY – 49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B34CB57-44DE-4A68-8C75-D9B91033AE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259" y="167035"/>
            <a:ext cx="1809547" cy="2730169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B124C9-245B-449B-BA82-FAAA26A12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AB465F-BA5B-405C-9D9F-A67C173FD5B3}" type="datetime1">
              <a:rPr kumimoji="0" lang="en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13/09/2022</a:t>
            </a:fld>
            <a:endParaRPr kumimoji="0" lang="en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7D44AE-229E-403D-8E2D-BA0694331C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D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agus s dunda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84D9AE-F84A-4B21-8724-E21078C843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11CB5E-26D3-48FD-ABAF-DAABCA4E466F}" type="slidenum">
              <a:rPr kumimoji="0" lang="en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40664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520BD8-6595-4168-ABBD-189333849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9517" y="167034"/>
            <a:ext cx="8292966" cy="785865"/>
          </a:xfrm>
        </p:spPr>
        <p:txBody>
          <a:bodyPr>
            <a:normAutofit/>
          </a:bodyPr>
          <a:lstStyle/>
          <a:p>
            <a:pPr marL="228600" marR="0" lvl="0" indent="-22860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tabLst/>
              <a:defRPr/>
            </a:pPr>
            <a:r>
              <a:rPr kumimoji="0" lang="en-ID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T U J U A N </a:t>
            </a:r>
            <a:endParaRPr lang="en-ID" sz="3600" b="1" dirty="0">
              <a:latin typeface="Algerian" panose="04020705040A02060702" pitchFamily="8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B86440-B3A6-417D-8620-DDAD417CE2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3415" y="952900"/>
            <a:ext cx="10443410" cy="5539973"/>
          </a:xfrm>
        </p:spPr>
        <p:txBody>
          <a:bodyPr>
            <a:noAutofit/>
          </a:bodyPr>
          <a:lstStyle/>
          <a:p>
            <a:pPr marL="914400" lvl="1" indent="-457200">
              <a:buFont typeface="+mj-lt"/>
              <a:buAutoNum type="arabicParenR"/>
            </a:pP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UMUM </a:t>
            </a:r>
          </a:p>
          <a:p>
            <a:pPr marL="457200" lvl="1" indent="0">
              <a:buNone/>
            </a:pP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Sebagai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acuan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dalam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menerapkan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nilai-nilai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Al-Islam dan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-Muhammadiyah-an (AIK) di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Rumah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Sakit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Muhammadiyah – ‘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Aisyiyah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(RSMA).</a:t>
            </a:r>
          </a:p>
          <a:p>
            <a:endParaRPr lang="en-ID" sz="1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lvl="1" indent="0">
              <a:buNone/>
            </a:pP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2) KHUSUS </a:t>
            </a:r>
          </a:p>
          <a:p>
            <a:pPr marL="1371600" lvl="2" indent="-457200">
              <a:buFont typeface="+mj-lt"/>
              <a:buAutoNum type="alphaUcPeriod"/>
            </a:pP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Bagi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RSMA: </a:t>
            </a:r>
          </a:p>
          <a:p>
            <a:pPr marL="1428750" lvl="2" indent="-514350">
              <a:buFont typeface="+mj-lt"/>
              <a:buAutoNum type="romanLcPeriod"/>
            </a:pP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Sebagai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acuan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dalam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menyusun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regulasi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rumah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sakit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1428750" lvl="2" indent="-514350">
              <a:buFont typeface="+mj-lt"/>
              <a:buAutoNum type="romanLcPeriod"/>
            </a:pP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Sebagai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acuan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dalam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perencanaan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pembangunan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dan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pengembangan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rumah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sakit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1428750" lvl="2" indent="-514350">
              <a:buFont typeface="+mj-lt"/>
              <a:buAutoNum type="romanLcPeriod"/>
            </a:pP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Sebagai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acuan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dalam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pelayanan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dakwah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dan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kegiatan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lain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rumah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sakit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dan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dokumentasinya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1428750" lvl="2" indent="-514350">
              <a:buFont typeface="+mj-lt"/>
              <a:buAutoNum type="romanLcPeriod"/>
            </a:pP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Sebagai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acuan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dalam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pembinaan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kaderisasi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SDI </a:t>
            </a:r>
          </a:p>
          <a:p>
            <a:pPr marL="914400" lvl="2" indent="0">
              <a:buNone/>
            </a:pPr>
            <a:endParaRPr lang="en-ID" sz="1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14400" lvl="2" indent="0">
              <a:buNone/>
            </a:pP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B.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Bagi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Asesor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1428750" lvl="2" indent="-514350">
              <a:buFont typeface="+mj-lt"/>
              <a:buAutoNum type="romanLcPeriod"/>
            </a:pP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Sebagai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acuan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dalam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telaah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regulasi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rumah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sakit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1428750" lvl="2" indent="-514350">
              <a:buFont typeface="+mj-lt"/>
              <a:buAutoNum type="romanLcPeriod"/>
            </a:pP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Sebagai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acuan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dalam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telaah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dokumen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bukti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pelaksanaan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kegiatan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1428750" lvl="2" indent="-514350">
              <a:buFont typeface="+mj-lt"/>
              <a:buAutoNum type="romanLcPeriod"/>
            </a:pP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Sebagai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panduan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dalam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melakukan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wawancara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observasi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dan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meminta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staf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rumah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sakit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melakukan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simulasi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1428750" lvl="2" indent="-514350">
              <a:buFont typeface="+mj-lt"/>
              <a:buAutoNum type="romanLcPeriod"/>
            </a:pP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Sebagai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panduan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dalam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memberikan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skor</a:t>
            </a:r>
            <a:r>
              <a:rPr lang="en-ID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dan </a:t>
            </a:r>
            <a:r>
              <a:rPr lang="en-ID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nilai</a:t>
            </a:r>
            <a:endParaRPr lang="en-ID" sz="1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17E63F3-0858-495E-A122-DCF65AA040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572" y="167035"/>
            <a:ext cx="973843" cy="1523653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545886-9BA9-4E3E-97D6-3F0223843F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8D8CA-7FA9-43B5-A7D3-408E4A05682E}" type="datetime1">
              <a:rPr lang="en-ID" smtClean="0"/>
              <a:t>13/09/2022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B91415-D4C9-4978-94F2-01E9CA2F5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A8C3B1-EE3E-4AC1-B8EA-3ED4322B3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4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270776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FB107F-282E-42E1-8539-05269F8383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6294" y="365126"/>
            <a:ext cx="9717505" cy="818781"/>
          </a:xfrm>
        </p:spPr>
        <p:txBody>
          <a:bodyPr>
            <a:normAutofit/>
          </a:bodyPr>
          <a:lstStyle/>
          <a:p>
            <a:r>
              <a:rPr lang="en-ID" sz="3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BEBERAPA PENGERTIAN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CA7204-67F8-4A6F-B0CB-D801391D06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3840" y="1511166"/>
            <a:ext cx="11704320" cy="4993056"/>
          </a:xfrm>
        </p:spPr>
        <p:txBody>
          <a:bodyPr>
            <a:noAutofit/>
          </a:bodyPr>
          <a:lstStyle/>
          <a:p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1) </a:t>
            </a:r>
            <a:r>
              <a:rPr lang="en-ID" sz="24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Standar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;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adalah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harapan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kinerja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struktur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atau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fungsi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yang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harus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diterapkan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pada masing-masing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bagian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2) </a:t>
            </a:r>
            <a:r>
              <a:rPr lang="en-ID" sz="24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Maksud</a:t>
            </a:r>
            <a:r>
              <a:rPr lang="en-ID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dan </a:t>
            </a:r>
            <a:r>
              <a:rPr lang="en-ID" sz="24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Tujuan</a:t>
            </a:r>
            <a:r>
              <a:rPr lang="en-ID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Standar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;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adalah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diskripsi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rasionalisasi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penjelasan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standar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3) </a:t>
            </a:r>
            <a:r>
              <a:rPr lang="en-ID" sz="24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Elemen</a:t>
            </a:r>
            <a:r>
              <a:rPr lang="en-ID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Penilaian</a:t>
            </a:r>
            <a:r>
              <a:rPr lang="en-ID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(EP);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adalah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elemen-elemen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yang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dinilai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pada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suatu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standar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tertentu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</a:p>
          <a:p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Setiap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elemen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penilaian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dilengkapi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dengan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b="1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(R) = </a:t>
            </a:r>
            <a:r>
              <a:rPr lang="en-ID" sz="2400" b="1" i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Regulasi</a:t>
            </a:r>
            <a:r>
              <a:rPr lang="en-ID" sz="2400" b="1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b="1" i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atau</a:t>
            </a:r>
            <a:r>
              <a:rPr lang="en-ID" sz="2400" b="1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(D) = </a:t>
            </a:r>
            <a:r>
              <a:rPr lang="en-ID" sz="2400" b="1" i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Dokumen</a:t>
            </a:r>
            <a:r>
              <a:rPr lang="en-ID" sz="2400" b="1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b="1" i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atau</a:t>
            </a:r>
            <a:r>
              <a:rPr lang="en-ID" sz="2400" b="1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(O) = </a:t>
            </a:r>
            <a:r>
              <a:rPr lang="en-ID" sz="2400" b="1" i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Observasi</a:t>
            </a:r>
            <a:r>
              <a:rPr lang="en-ID" sz="2400" b="1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b="1" i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atau</a:t>
            </a:r>
            <a:r>
              <a:rPr lang="en-ID" sz="2400" b="1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(W) = </a:t>
            </a:r>
            <a:r>
              <a:rPr lang="en-ID" sz="2400" b="1" i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Wawancara</a:t>
            </a:r>
            <a:r>
              <a:rPr lang="en-ID" sz="2400" b="1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b="1" i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atau</a:t>
            </a:r>
            <a:r>
              <a:rPr lang="en-ID" sz="2400" b="1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(S) = </a:t>
            </a:r>
            <a:r>
              <a:rPr lang="en-ID" sz="2400" b="1" i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Simulasi</a:t>
            </a:r>
            <a:r>
              <a:rPr lang="en-ID" sz="2400" b="1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b="1" i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atau</a:t>
            </a:r>
            <a:r>
              <a:rPr lang="en-ID" sz="2400" b="1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b="1" i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kombinasi</a:t>
            </a:r>
            <a:r>
              <a:rPr lang="en-ID" sz="2400" b="1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.</a:t>
            </a:r>
          </a:p>
          <a:p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4) </a:t>
            </a:r>
            <a:r>
              <a:rPr lang="en-ID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SKOR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;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adalah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angka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yang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menunjukkan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pemenuhan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rumah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sakit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pada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elemen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penilaian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(EP). Pada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setiap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EP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diberikan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b="1" i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skor</a:t>
            </a:r>
            <a:r>
              <a:rPr lang="en-ID" sz="2400" b="1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10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bila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terpenuhi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lengkap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yakni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bila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rumah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sakit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memenuhi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minimal 80%; </a:t>
            </a:r>
            <a:r>
              <a:rPr lang="en-ID" sz="2400" b="1" i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skor</a:t>
            </a:r>
            <a:r>
              <a:rPr lang="en-ID" sz="2400" b="1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5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bila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terpenuhi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sebagian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yakni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rumah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sakit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memenuhi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20 - 79%; </a:t>
            </a:r>
            <a:r>
              <a:rPr lang="en-ID" sz="2400" b="1" i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skor</a:t>
            </a:r>
            <a:r>
              <a:rPr lang="en-ID" sz="2400" b="1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0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bila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tidak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terpenuhi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yakni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kurang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dari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20%.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9B3F66-56C6-4B86-B00A-1B2FCDE6D0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572" y="167035"/>
            <a:ext cx="973843" cy="1344131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744AFC-0808-4E22-BB39-4997D31059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94B80-6F12-4F40-A0FD-191CA7E20630}" type="datetime1">
              <a:rPr lang="en-ID" smtClean="0"/>
              <a:t>13/09/2022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B31F12-6D4D-4C32-BCE8-BAEDBF969E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B2D8DD-7556-4EC1-B85D-0BA3BD367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5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4607970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AE8C173-D093-48D4-A20C-84B626F3E263}"/>
              </a:ext>
            </a:extLst>
          </p:cNvPr>
          <p:cNvPicPr/>
          <p:nvPr/>
        </p:nvPicPr>
        <p:blipFill rotWithShape="1">
          <a:blip r:embed="rId2"/>
          <a:srcRect l="12075" t="9348" r="13805" b="8859"/>
          <a:stretch/>
        </p:blipFill>
        <p:spPr bwMode="auto">
          <a:xfrm>
            <a:off x="924025" y="462013"/>
            <a:ext cx="10953550" cy="608316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3C025F1-A195-4890-BF49-9F746C67B8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346" y="157410"/>
            <a:ext cx="973843" cy="1523653"/>
          </a:xfrm>
          <a:prstGeom prst="rect">
            <a:avLst/>
          </a:prstGeom>
        </p:spPr>
      </p:pic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72C73F9-3FAB-4108-B762-10EB243FBB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0FBBB-D3FE-4085-B287-426DB3D5FC48}" type="datetime1">
              <a:rPr lang="en-ID" smtClean="0"/>
              <a:t>13/09/2022</a:t>
            </a:fld>
            <a:endParaRPr lang="en-ID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04A0634-E185-4682-972B-9702E26939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6F23C3-0606-42E3-AA20-D9DA1E9BD4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6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1316530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EC995C13-C23E-498D-9098-29138386ED6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94935517"/>
              </p:ext>
            </p:extLst>
          </p:nvPr>
        </p:nvGraphicFramePr>
        <p:xfrm>
          <a:off x="471639" y="385011"/>
          <a:ext cx="11174930" cy="57847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160B95-D02C-46C6-A4BE-265A99CCD2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CA16D-80AB-4871-9958-06A05F5BB8C6}" type="datetime1">
              <a:rPr lang="en-ID" smtClean="0"/>
              <a:t>13/09/2022</a:t>
            </a:fld>
            <a:endParaRPr lang="en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27EE69F-06DD-496B-A574-A01B018E2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CCF32C-77F5-40D7-9F2C-FDB12C5F4F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7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6588778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1030843" y="-215311"/>
            <a:ext cx="1304428" cy="273772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0" y="3545058"/>
            <a:ext cx="1723838" cy="426508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35" y="276776"/>
            <a:ext cx="2205533" cy="87677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104FA48-9F16-4EC5-9E68-388DA8443991}"/>
              </a:ext>
            </a:extLst>
          </p:cNvPr>
          <p:cNvSpPr/>
          <p:nvPr/>
        </p:nvSpPr>
        <p:spPr>
          <a:xfrm rot="21438358">
            <a:off x="390259" y="2612742"/>
            <a:ext cx="3964943" cy="169155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How about U’r Facility and Safety ???</a:t>
            </a:r>
            <a:endParaRPr kumimoji="0" lang="en-ID" sz="2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</p:txBody>
      </p:sp>
      <p:pic>
        <p:nvPicPr>
          <p:cNvPr id="10" name="Picture 2" descr="C:\Users\kasno\Downloads\WhatsApp Image 2022-01-06 at 05.28.57.jpeg">
            <a:extLst>
              <a:ext uri="{FF2B5EF4-FFF2-40B4-BE49-F238E27FC236}">
                <a16:creationId xmlns:a16="http://schemas.microsoft.com/office/drawing/2014/main" id="{DBDFAEC0-41C7-4D26-9A78-647BE04043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620962"/>
            <a:ext cx="1900372" cy="1771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Tiga Alat Cuci Darah Layani Puluhan Pasien Per Hari">
            <a:extLst>
              <a:ext uri="{FF2B5EF4-FFF2-40B4-BE49-F238E27FC236}">
                <a16:creationId xmlns:a16="http://schemas.microsoft.com/office/drawing/2014/main" id="{E4D301CE-6D71-404F-988D-A1A07AB102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6077" y="4620962"/>
            <a:ext cx="1900369" cy="1771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E9A637D-742D-7F61-B1C4-4FDEAE75208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19214" y="276776"/>
            <a:ext cx="2324100" cy="2019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4E3A2CD-CE76-C6A5-D56C-568A9235F6C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07932" y="308466"/>
            <a:ext cx="2324100" cy="199072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6F4F778-2191-B05F-72B4-CD92774AE21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996651" y="381205"/>
            <a:ext cx="2475814" cy="181044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0BB1DEA-12F0-E689-7510-2A74E6E7CB2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626162" y="2471737"/>
            <a:ext cx="2080569" cy="191452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899A588-62BF-8CC7-1B05-0B74AB84760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574111" y="2505112"/>
            <a:ext cx="2158952" cy="177122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9ABCCB0-BF86-CDFB-75C8-9D45D6EA70A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564968" y="4620962"/>
            <a:ext cx="2781300" cy="1914525"/>
          </a:xfrm>
          <a:prstGeom prst="rect">
            <a:avLst/>
          </a:prstGeom>
        </p:spPr>
      </p:pic>
      <p:sp>
        <p:nvSpPr>
          <p:cNvPr id="20" name="Arrow: Right 19">
            <a:extLst>
              <a:ext uri="{FF2B5EF4-FFF2-40B4-BE49-F238E27FC236}">
                <a16:creationId xmlns:a16="http://schemas.microsoft.com/office/drawing/2014/main" id="{06FAA8D0-19A0-FDD3-5368-A4CDDCC16F64}"/>
              </a:ext>
            </a:extLst>
          </p:cNvPr>
          <p:cNvSpPr/>
          <p:nvPr/>
        </p:nvSpPr>
        <p:spPr>
          <a:xfrm>
            <a:off x="1713411" y="1381075"/>
            <a:ext cx="1285993" cy="810571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Arrow: Right 21">
            <a:extLst>
              <a:ext uri="{FF2B5EF4-FFF2-40B4-BE49-F238E27FC236}">
                <a16:creationId xmlns:a16="http://schemas.microsoft.com/office/drawing/2014/main" id="{C7C01445-D9DF-216B-CFE8-0CE084B66673}"/>
              </a:ext>
            </a:extLst>
          </p:cNvPr>
          <p:cNvSpPr/>
          <p:nvPr/>
        </p:nvSpPr>
        <p:spPr>
          <a:xfrm>
            <a:off x="2059797" y="5146158"/>
            <a:ext cx="1137684" cy="81057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DDD028E-42E9-4007-98AE-FD6F6694F1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42F84-A841-4DCB-8155-24F7348E6874}" type="datetime1">
              <a:rPr lang="en-ID" smtClean="0"/>
              <a:t>13/09/2022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78E0C56D-002D-408A-B97C-96807F8B4E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agus s dunda</a:t>
            </a: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67758587-2365-44DB-9F0C-8E209AD712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CAD3-82F6-4259-B965-A4E46EE88FA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9116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1030843" y="-215311"/>
            <a:ext cx="1304428" cy="273772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0" y="3545058"/>
            <a:ext cx="1723838" cy="426508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35" y="276776"/>
            <a:ext cx="2205533" cy="87677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14D990A-F225-4E30-B80A-88413102390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9080" t="30417" r="52691" b="37222"/>
          <a:stretch/>
        </p:blipFill>
        <p:spPr>
          <a:xfrm>
            <a:off x="4250913" y="413018"/>
            <a:ext cx="1845087" cy="1714501"/>
          </a:xfrm>
          <a:prstGeom prst="rect">
            <a:avLst/>
          </a:prstGeom>
          <a:solidFill>
            <a:srgbClr val="00B050"/>
          </a:solidFill>
        </p:spPr>
      </p:pic>
      <p:pic>
        <p:nvPicPr>
          <p:cNvPr id="1026" name="Picture 2" descr="Image result for gambar mikir">
            <a:extLst>
              <a:ext uri="{FF2B5EF4-FFF2-40B4-BE49-F238E27FC236}">
                <a16:creationId xmlns:a16="http://schemas.microsoft.com/office/drawing/2014/main" id="{4F413FBB-C866-AAC4-AE84-3CD8A3D767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535049"/>
            <a:ext cx="2220698" cy="1587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AA08946-787D-3562-D5F5-FFBC3EB0672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21337" y="4733925"/>
            <a:ext cx="1981200" cy="165804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8E4EA47-63EE-D1A9-6391-E142AF0290B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03015" y="4733924"/>
            <a:ext cx="1821560" cy="175946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8BC1B0D-DD0E-46EC-788B-3CE336BEB9E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189583" y="2552094"/>
            <a:ext cx="1902933" cy="190293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EE1EC21-A66E-C336-2D58-3D607936E93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650278" y="2552094"/>
            <a:ext cx="1981200" cy="1914525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8E731A37-58EA-2214-4467-B023CF1D7CA1}"/>
              </a:ext>
            </a:extLst>
          </p:cNvPr>
          <p:cNvSpPr/>
          <p:nvPr/>
        </p:nvSpPr>
        <p:spPr>
          <a:xfrm>
            <a:off x="518853" y="1479819"/>
            <a:ext cx="3504021" cy="1714501"/>
          </a:xfrm>
          <a:prstGeom prst="ellips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Bab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Manajemen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Fasilitas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Keselamatan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(MFK) --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Wingdings" panose="05000000000000000000" pitchFamily="2" charset="2"/>
              </a:rPr>
              <a:t>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Wingdings" panose="05000000000000000000" pitchFamily="2" charset="2"/>
              </a:rPr>
              <a:t>Apa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Wingdings" panose="05000000000000000000" pitchFamily="2" charset="2"/>
              </a:rPr>
              <a:t> ???</a:t>
            </a:r>
            <a:endParaRPr kumimoji="0" lang="en-ID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522A048-4F3E-875A-65AC-6EF6E54091C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91537" y="283323"/>
            <a:ext cx="1981201" cy="197389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A688A64-7440-AD64-3460-DD3475080A3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50913" y="2522413"/>
            <a:ext cx="1981200" cy="197388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8912363-7D21-16CA-DE9E-513C520C3CF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863610" y="4733924"/>
            <a:ext cx="2349252" cy="1759461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B59CDF-767C-4038-ACDB-F5F199D51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36F10-124C-49EA-9108-F1EFE179AEB1}" type="datetime1">
              <a:rPr lang="en-ID" smtClean="0"/>
              <a:t>13/09/2022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370355-CBBA-494A-8097-1AE446574C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agus s dunda</a:t>
            </a: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FDAFA34B-0785-4C3E-A4A9-FAAB9014A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CAD3-82F6-4259-B965-A4E46EE88FA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141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1030843" y="-215311"/>
            <a:ext cx="1304428" cy="273772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0" y="3526008"/>
            <a:ext cx="1723838" cy="426508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35" y="276776"/>
            <a:ext cx="2205533" cy="876775"/>
          </a:xfrm>
          <a:prstGeom prst="rect">
            <a:avLst/>
          </a:prstGeom>
        </p:spPr>
      </p:pic>
      <p:pic>
        <p:nvPicPr>
          <p:cNvPr id="8" name="Picture 2" descr="Benefits In Living Close To Hospital">
            <a:extLst>
              <a:ext uri="{FF2B5EF4-FFF2-40B4-BE49-F238E27FC236}">
                <a16:creationId xmlns:a16="http://schemas.microsoft.com/office/drawing/2014/main" id="{9B75795D-D020-4F38-9E56-14634617B8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6438" y="2495212"/>
            <a:ext cx="2218878" cy="3680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7429500" y="420426"/>
            <a:ext cx="3257157" cy="646331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rlin Sans FB Demi" panose="020E0802020502020306" pitchFamily="34" charset="0"/>
                <a:ea typeface="+mn-ea"/>
                <a:cs typeface="+mn-cs"/>
              </a:rPr>
              <a:t>Tujuan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rlin Sans FB Demi" panose="020E0802020502020306" pitchFamily="34" charset="0"/>
                <a:ea typeface="+mn-ea"/>
                <a:cs typeface="+mn-cs"/>
              </a:rPr>
              <a:t> MFK </a:t>
            </a: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6A3CCDA2-FC48-CC8E-E74B-F33C81FE1E2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40491839"/>
              </p:ext>
            </p:extLst>
          </p:nvPr>
        </p:nvGraphicFramePr>
        <p:xfrm>
          <a:off x="2058685" y="1514474"/>
          <a:ext cx="7631519" cy="4752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1ED81827-DEA7-49B8-8A08-24F451F038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2A90C-C6E3-4C3A-9893-89C2F23E9448}" type="datetime1">
              <a:rPr lang="en-ID" smtClean="0"/>
              <a:t>13/09/2022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1489DF5-FB4F-42E0-835C-D541A22639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agus s dunda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16FBBA58-EFC7-4E5A-BF12-2E555581C6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CAD3-82F6-4259-B965-A4E46EE88FA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1524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911" y="99216"/>
            <a:ext cx="2205533" cy="876775"/>
          </a:xfrm>
          <a:prstGeom prst="rect">
            <a:avLst/>
          </a:prstGeom>
        </p:spPr>
      </p:pic>
      <p:pic>
        <p:nvPicPr>
          <p:cNvPr id="9" name="Picture 8" descr="Membangun Karakter Safety Officer">
            <a:extLst>
              <a:ext uri="{FF2B5EF4-FFF2-40B4-BE49-F238E27FC236}">
                <a16:creationId xmlns:a16="http://schemas.microsoft.com/office/drawing/2014/main" id="{082F34AA-6EC7-433C-AB4C-2BD56888FB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735" y="751311"/>
            <a:ext cx="1227270" cy="923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>
            <a:extLst>
              <a:ext uri="{FF2B5EF4-FFF2-40B4-BE49-F238E27FC236}">
                <a16:creationId xmlns:a16="http://schemas.microsoft.com/office/drawing/2014/main" id="{CADDBD9F-12EE-49CB-877A-16A2C6D4EA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3064" y="5152742"/>
            <a:ext cx="1501114" cy="957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4">
            <a:extLst>
              <a:ext uri="{FF2B5EF4-FFF2-40B4-BE49-F238E27FC236}">
                <a16:creationId xmlns:a16="http://schemas.microsoft.com/office/drawing/2014/main" id="{1269E554-2994-43A9-99F8-272FC5B3B6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4984" y="4037040"/>
            <a:ext cx="1830423" cy="1347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">
            <a:extLst>
              <a:ext uri="{FF2B5EF4-FFF2-40B4-BE49-F238E27FC236}">
                <a16:creationId xmlns:a16="http://schemas.microsoft.com/office/drawing/2014/main" id="{0840BA6F-A1BC-406F-A985-71C866E346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909" y="3640071"/>
            <a:ext cx="1784458" cy="1510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49C8F4C5-96EC-4B1D-910F-4639465E1887}"/>
              </a:ext>
            </a:extLst>
          </p:cNvPr>
          <p:cNvSpPr txBox="1"/>
          <p:nvPr/>
        </p:nvSpPr>
        <p:spPr>
          <a:xfrm>
            <a:off x="387840" y="3008013"/>
            <a:ext cx="371752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Kepemimpinan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dan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perencanaan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; </a:t>
            </a:r>
            <a:endParaRPr kumimoji="0" lang="en-ID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DE859E8-76BC-4D95-B002-A323E9ADFFE5}"/>
              </a:ext>
            </a:extLst>
          </p:cNvPr>
          <p:cNvSpPr txBox="1"/>
          <p:nvPr/>
        </p:nvSpPr>
        <p:spPr>
          <a:xfrm>
            <a:off x="4408156" y="490422"/>
            <a:ext cx="14534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Keselamatan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endParaRPr kumimoji="0" lang="en-ID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91DA678-1F4D-4474-9B2C-B3B7FCB19141}"/>
              </a:ext>
            </a:extLst>
          </p:cNvPr>
          <p:cNvSpPr txBox="1"/>
          <p:nvPr/>
        </p:nvSpPr>
        <p:spPr>
          <a:xfrm>
            <a:off x="6990708" y="216186"/>
            <a:ext cx="11425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 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Keamanan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endParaRPr kumimoji="0" lang="en-ID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E8EF781-3A1A-44E2-AD89-B930F90B2014}"/>
              </a:ext>
            </a:extLst>
          </p:cNvPr>
          <p:cNvSpPr txBox="1"/>
          <p:nvPr/>
        </p:nvSpPr>
        <p:spPr>
          <a:xfrm>
            <a:off x="8848393" y="6219786"/>
            <a:ext cx="19073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Sistim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utilitas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endParaRPr kumimoji="0" lang="en-ID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E1D43A5-0E9B-4A68-851F-BACC97337355}"/>
              </a:ext>
            </a:extLst>
          </p:cNvPr>
          <p:cNvSpPr txBox="1"/>
          <p:nvPr/>
        </p:nvSpPr>
        <p:spPr>
          <a:xfrm>
            <a:off x="9100695" y="1297483"/>
            <a:ext cx="271423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Pengelolaan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bahan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dan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limbah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berbahaya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dan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beracun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; </a:t>
            </a:r>
            <a:endParaRPr kumimoji="0" lang="en-ID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9EBADF0-11A8-49F2-ACFA-D3E27C629C41}"/>
              </a:ext>
            </a:extLst>
          </p:cNvPr>
          <p:cNvSpPr txBox="1"/>
          <p:nvPr/>
        </p:nvSpPr>
        <p:spPr>
          <a:xfrm>
            <a:off x="5898025" y="5623920"/>
            <a:ext cx="199120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Calibri" panose="020F0502020204030204" pitchFamily="34" charset="0"/>
              </a:rPr>
              <a:t>Penanganan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Calibri" panose="020F0502020204030204" pitchFamily="34" charset="0"/>
              </a:rPr>
              <a:t>kedaruratan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Narrow" panose="020B0606020202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Calibri" panose="020F0502020204030204" pitchFamily="34" charset="0"/>
              </a:rPr>
              <a:t> dan </a:t>
            </a:r>
            <a:r>
              <a:rPr kumimoji="0" 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Calibri" panose="020F0502020204030204" pitchFamily="34" charset="0"/>
              </a:rPr>
              <a:t>bencana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Calibri" panose="020F0502020204030204" pitchFamily="34" charset="0"/>
              </a:rPr>
              <a:t> </a:t>
            </a:r>
            <a:endParaRPr kumimoji="0" lang="en-ID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17A187F-9AC8-49A0-88E7-BA8EB70B3BC9}"/>
              </a:ext>
            </a:extLst>
          </p:cNvPr>
          <p:cNvSpPr txBox="1"/>
          <p:nvPr/>
        </p:nvSpPr>
        <p:spPr>
          <a:xfrm>
            <a:off x="9391802" y="4557715"/>
            <a:ext cx="20665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Calibri" panose="020F0502020204030204" pitchFamily="34" charset="0"/>
              </a:rPr>
              <a:t>Peralatan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Calibri" panose="020F0502020204030204" pitchFamily="34" charset="0"/>
              </a:rPr>
              <a:t>medis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Calibri" panose="020F0502020204030204" pitchFamily="34" charset="0"/>
              </a:rPr>
              <a:t> </a:t>
            </a:r>
            <a:endParaRPr kumimoji="0" lang="en-ID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9ED1E98-6F8A-4D0C-97E9-E88AF02B831C}"/>
              </a:ext>
            </a:extLst>
          </p:cNvPr>
          <p:cNvSpPr txBox="1"/>
          <p:nvPr/>
        </p:nvSpPr>
        <p:spPr>
          <a:xfrm>
            <a:off x="9507143" y="3119304"/>
            <a:ext cx="229057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Proteksi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kebakaran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; </a:t>
            </a:r>
            <a:endParaRPr kumimoji="0" lang="en-ID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F1DAC93A-FC16-4B3E-BC6A-B850BE5DF0B7}"/>
              </a:ext>
            </a:extLst>
          </p:cNvPr>
          <p:cNvSpPr txBox="1"/>
          <p:nvPr/>
        </p:nvSpPr>
        <p:spPr>
          <a:xfrm>
            <a:off x="3650907" y="5478290"/>
            <a:ext cx="193600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Konstruksi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dan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renovasi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endParaRPr kumimoji="0" lang="en-ID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D876A990-23A3-42D0-902E-C8BC09454787}"/>
              </a:ext>
            </a:extLst>
          </p:cNvPr>
          <p:cNvSpPr txBox="1"/>
          <p:nvPr/>
        </p:nvSpPr>
        <p:spPr>
          <a:xfrm>
            <a:off x="398683" y="5036606"/>
            <a:ext cx="290932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Pelatihan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kumimoji="0" 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seluruh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kumimoji="0" 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staf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di </a:t>
            </a:r>
            <a:r>
              <a:rPr kumimoji="0" 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rumah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kumimoji="0" 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sakit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dan para </a:t>
            </a:r>
            <a:r>
              <a:rPr kumimoji="0" 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tenan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; </a:t>
            </a:r>
            <a:endParaRPr kumimoji="0" lang="en-ID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F4D04715-A5FD-4732-B948-5DF7C95E775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3886942" y="467624"/>
            <a:ext cx="473920" cy="468100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5F8C6EBA-D27F-406C-A833-392B7D2BD98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6461898" y="409286"/>
            <a:ext cx="452432" cy="462267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3AE2FDCF-986F-4DF6-8141-1AF05946109F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2"/>
              </a:ext>
            </a:extLst>
          </a:blip>
          <a:stretch>
            <a:fillRect/>
          </a:stretch>
        </p:blipFill>
        <p:spPr>
          <a:xfrm>
            <a:off x="8554964" y="365123"/>
            <a:ext cx="504303" cy="565678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1381D62C-BE56-4F44-B594-A761DB5374A4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4"/>
              </a:ext>
            </a:extLst>
          </a:blip>
          <a:stretch>
            <a:fillRect/>
          </a:stretch>
        </p:blipFill>
        <p:spPr>
          <a:xfrm>
            <a:off x="8949953" y="2182878"/>
            <a:ext cx="650744" cy="650744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BD5A0E59-9334-416E-A144-321AACC4DC2B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6"/>
              </a:ext>
            </a:extLst>
          </a:blip>
          <a:stretch>
            <a:fillRect/>
          </a:stretch>
        </p:blipFill>
        <p:spPr>
          <a:xfrm>
            <a:off x="8765610" y="3687556"/>
            <a:ext cx="587314" cy="587314"/>
          </a:xfrm>
          <a:prstGeom prst="rect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id="{4720CA48-2055-4E45-8A1A-389183AB5CD8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8"/>
              </a:ext>
            </a:extLst>
          </a:blip>
          <a:stretch>
            <a:fillRect/>
          </a:stretch>
        </p:blipFill>
        <p:spPr>
          <a:xfrm>
            <a:off x="8223506" y="5318629"/>
            <a:ext cx="587314" cy="587314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6D9DC32D-1598-43FE-ACF9-0B66CA197E5D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0"/>
              </a:ext>
            </a:extLst>
          </a:blip>
          <a:stretch>
            <a:fillRect/>
          </a:stretch>
        </p:blipFill>
        <p:spPr>
          <a:xfrm>
            <a:off x="4232854" y="831486"/>
            <a:ext cx="1970978" cy="1366322"/>
          </a:xfrm>
          <a:prstGeom prst="rect">
            <a:avLst/>
          </a:prstGeom>
        </p:spPr>
      </p:pic>
      <p:sp>
        <p:nvSpPr>
          <p:cNvPr id="98" name="TextBox 97">
            <a:extLst>
              <a:ext uri="{FF2B5EF4-FFF2-40B4-BE49-F238E27FC236}">
                <a16:creationId xmlns:a16="http://schemas.microsoft.com/office/drawing/2014/main" id="{822A3BA3-51AB-4DC4-BFBA-7AA7421EA08F}"/>
              </a:ext>
            </a:extLst>
          </p:cNvPr>
          <p:cNvSpPr txBox="1"/>
          <p:nvPr/>
        </p:nvSpPr>
        <p:spPr>
          <a:xfrm>
            <a:off x="2512480" y="1736517"/>
            <a:ext cx="22199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Menetapkan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PJ MFK </a:t>
            </a:r>
            <a:endParaRPr kumimoji="0" lang="en-ID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0" name="Picture 99">
            <a:extLst>
              <a:ext uri="{FF2B5EF4-FFF2-40B4-BE49-F238E27FC236}">
                <a16:creationId xmlns:a16="http://schemas.microsoft.com/office/drawing/2014/main" id="{FF570C23-B6A3-4F28-AB9C-30642468F0A3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2"/>
              </a:ext>
            </a:extLst>
          </a:blip>
          <a:stretch>
            <a:fillRect/>
          </a:stretch>
        </p:blipFill>
        <p:spPr>
          <a:xfrm>
            <a:off x="5312561" y="5612286"/>
            <a:ext cx="492765" cy="421704"/>
          </a:xfrm>
          <a:prstGeom prst="rect">
            <a:avLst/>
          </a:prstGeom>
        </p:spPr>
      </p:pic>
      <p:sp>
        <p:nvSpPr>
          <p:cNvPr id="101" name="TextBox 100">
            <a:extLst>
              <a:ext uri="{FF2B5EF4-FFF2-40B4-BE49-F238E27FC236}">
                <a16:creationId xmlns:a16="http://schemas.microsoft.com/office/drawing/2014/main" id="{62008FFE-A10A-408B-8BE6-C2BB01D77259}"/>
              </a:ext>
            </a:extLst>
          </p:cNvPr>
          <p:cNvSpPr txBox="1"/>
          <p:nvPr/>
        </p:nvSpPr>
        <p:spPr>
          <a:xfrm>
            <a:off x="6510787" y="6767167"/>
            <a:ext cx="1000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3" name="Picture 102">
            <a:extLst>
              <a:ext uri="{FF2B5EF4-FFF2-40B4-BE49-F238E27FC236}">
                <a16:creationId xmlns:a16="http://schemas.microsoft.com/office/drawing/2014/main" id="{C8F67C75-F008-4409-BA96-FD9235FB7C60}"/>
              </a:ext>
            </a:extLst>
          </p:cNvPr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4"/>
              </a:ext>
            </a:extLst>
          </a:blip>
          <a:stretch>
            <a:fillRect/>
          </a:stretch>
        </p:blipFill>
        <p:spPr>
          <a:xfrm>
            <a:off x="2982195" y="5536473"/>
            <a:ext cx="576014" cy="443088"/>
          </a:xfrm>
          <a:prstGeom prst="rect">
            <a:avLst/>
          </a:prstGeom>
        </p:spPr>
      </p:pic>
      <p:sp>
        <p:nvSpPr>
          <p:cNvPr id="106" name="TextBox 105">
            <a:extLst>
              <a:ext uri="{FF2B5EF4-FFF2-40B4-BE49-F238E27FC236}">
                <a16:creationId xmlns:a16="http://schemas.microsoft.com/office/drawing/2014/main" id="{01CDA0B7-2040-4962-B942-2B0285707804}"/>
              </a:ext>
            </a:extLst>
          </p:cNvPr>
          <p:cNvSpPr txBox="1"/>
          <p:nvPr/>
        </p:nvSpPr>
        <p:spPr>
          <a:xfrm>
            <a:off x="195989" y="6303260"/>
            <a:ext cx="8500883" cy="338554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Fasilitas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dan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LingkunganRS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harus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aman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dan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berfungsi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baik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bagi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pasien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keluarga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pasien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dan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staf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RS</a:t>
            </a:r>
          </a:p>
        </p:txBody>
      </p:sp>
      <p:pic>
        <p:nvPicPr>
          <p:cNvPr id="108" name="Picture 107">
            <a:extLst>
              <a:ext uri="{FF2B5EF4-FFF2-40B4-BE49-F238E27FC236}">
                <a16:creationId xmlns:a16="http://schemas.microsoft.com/office/drawing/2014/main" id="{76807568-C09C-4E06-8966-F2C8C150A104}"/>
              </a:ext>
            </a:extLst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6"/>
              </a:ext>
            </a:extLst>
          </a:blip>
          <a:stretch>
            <a:fillRect/>
          </a:stretch>
        </p:blipFill>
        <p:spPr>
          <a:xfrm>
            <a:off x="1745778" y="948927"/>
            <a:ext cx="500823" cy="500823"/>
          </a:xfrm>
          <a:prstGeom prst="rect">
            <a:avLst/>
          </a:prstGeom>
        </p:spPr>
      </p:pic>
      <p:pic>
        <p:nvPicPr>
          <p:cNvPr id="114" name="Picture 113">
            <a:extLst>
              <a:ext uri="{FF2B5EF4-FFF2-40B4-BE49-F238E27FC236}">
                <a16:creationId xmlns:a16="http://schemas.microsoft.com/office/drawing/2014/main" id="{9DABB4E6-5DBF-49C2-A749-AA83F6341210}"/>
              </a:ext>
            </a:extLst>
          </p:cNvPr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8"/>
              </a:ext>
            </a:extLst>
          </a:blip>
          <a:stretch>
            <a:fillRect/>
          </a:stretch>
        </p:blipFill>
        <p:spPr>
          <a:xfrm>
            <a:off x="396552" y="2349383"/>
            <a:ext cx="610706" cy="497765"/>
          </a:xfrm>
          <a:prstGeom prst="rect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9A2693CA-20F8-4BC2-AE01-86B9CF873DC0}"/>
              </a:ext>
            </a:extLst>
          </p:cNvPr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0"/>
              </a:ext>
            </a:extLst>
          </a:blip>
          <a:stretch>
            <a:fillRect/>
          </a:stretch>
        </p:blipFill>
        <p:spPr>
          <a:xfrm>
            <a:off x="1078664" y="1822445"/>
            <a:ext cx="1261918" cy="1159711"/>
          </a:xfrm>
          <a:prstGeom prst="rect">
            <a:avLst/>
          </a:prstGeom>
        </p:spPr>
      </p:pic>
      <p:pic>
        <p:nvPicPr>
          <p:cNvPr id="119" name="Picture 118">
            <a:extLst>
              <a:ext uri="{FF2B5EF4-FFF2-40B4-BE49-F238E27FC236}">
                <a16:creationId xmlns:a16="http://schemas.microsoft.com/office/drawing/2014/main" id="{EF632689-9CA6-43BE-9CAA-2AC80F47C0C2}"/>
              </a:ext>
            </a:extLst>
          </p:cNvPr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2"/>
              </a:ext>
            </a:extLst>
          </a:blip>
          <a:stretch>
            <a:fillRect/>
          </a:stretch>
        </p:blipFill>
        <p:spPr>
          <a:xfrm>
            <a:off x="6773946" y="922827"/>
            <a:ext cx="1142592" cy="1185270"/>
          </a:xfrm>
          <a:prstGeom prst="rect">
            <a:avLst/>
          </a:prstGeom>
        </p:spPr>
      </p:pic>
      <p:pic>
        <p:nvPicPr>
          <p:cNvPr id="122" name="Picture 121">
            <a:extLst>
              <a:ext uri="{FF2B5EF4-FFF2-40B4-BE49-F238E27FC236}">
                <a16:creationId xmlns:a16="http://schemas.microsoft.com/office/drawing/2014/main" id="{1861E8C1-0D52-4C61-89EB-E1291869E9CE}"/>
              </a:ext>
            </a:extLst>
          </p:cNvPr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4"/>
              </a:ext>
            </a:extLst>
          </a:blip>
          <a:stretch>
            <a:fillRect/>
          </a:stretch>
        </p:blipFill>
        <p:spPr>
          <a:xfrm>
            <a:off x="9358022" y="293585"/>
            <a:ext cx="1366667" cy="911111"/>
          </a:xfrm>
          <a:prstGeom prst="rect">
            <a:avLst/>
          </a:prstGeom>
        </p:spPr>
      </p:pic>
      <p:pic>
        <p:nvPicPr>
          <p:cNvPr id="124" name="Picture 123">
            <a:extLst>
              <a:ext uri="{FF2B5EF4-FFF2-40B4-BE49-F238E27FC236}">
                <a16:creationId xmlns:a16="http://schemas.microsoft.com/office/drawing/2014/main" id="{3CC616C8-3E4E-48BB-9803-A3A040AB53EB}"/>
              </a:ext>
            </a:extLst>
          </p:cNvPr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6"/>
              </a:ext>
            </a:extLst>
          </a:blip>
          <a:stretch>
            <a:fillRect/>
          </a:stretch>
        </p:blipFill>
        <p:spPr>
          <a:xfrm>
            <a:off x="9681048" y="2246979"/>
            <a:ext cx="1614357" cy="819991"/>
          </a:xfrm>
          <a:prstGeom prst="rect">
            <a:avLst/>
          </a:prstGeom>
        </p:spPr>
      </p:pic>
      <p:pic>
        <p:nvPicPr>
          <p:cNvPr id="128" name="Picture 127">
            <a:extLst>
              <a:ext uri="{FF2B5EF4-FFF2-40B4-BE49-F238E27FC236}">
                <a16:creationId xmlns:a16="http://schemas.microsoft.com/office/drawing/2014/main" id="{9963FFD8-2A2C-4B0C-8486-B53C7E535A2B}"/>
              </a:ext>
            </a:extLst>
          </p:cNvPr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8"/>
              </a:ext>
            </a:extLst>
          </a:blip>
          <a:stretch>
            <a:fillRect/>
          </a:stretch>
        </p:blipFill>
        <p:spPr>
          <a:xfrm>
            <a:off x="9547157" y="3659715"/>
            <a:ext cx="1301091" cy="862680"/>
          </a:xfrm>
          <a:prstGeom prst="rect">
            <a:avLst/>
          </a:prstGeom>
        </p:spPr>
      </p:pic>
      <p:pic>
        <p:nvPicPr>
          <p:cNvPr id="131" name="Picture 130">
            <a:extLst>
              <a:ext uri="{FF2B5EF4-FFF2-40B4-BE49-F238E27FC236}">
                <a16:creationId xmlns:a16="http://schemas.microsoft.com/office/drawing/2014/main" id="{BF64EC05-F05E-4530-928A-CB5B1F346976}"/>
              </a:ext>
            </a:extLst>
          </p:cNvPr>
          <p:cNvPicPr>
            <a:picLocks noChangeAspect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0"/>
              </a:ext>
            </a:extLst>
          </a:blip>
          <a:stretch>
            <a:fillRect/>
          </a:stretch>
        </p:blipFill>
        <p:spPr>
          <a:xfrm>
            <a:off x="3774121" y="3909071"/>
            <a:ext cx="1344620" cy="1347704"/>
          </a:xfrm>
          <a:prstGeom prst="rect">
            <a:avLst/>
          </a:prstGeom>
        </p:spPr>
      </p:pic>
      <p:sp>
        <p:nvSpPr>
          <p:cNvPr id="139" name="Rectangle 138">
            <a:extLst>
              <a:ext uri="{FF2B5EF4-FFF2-40B4-BE49-F238E27FC236}">
                <a16:creationId xmlns:a16="http://schemas.microsoft.com/office/drawing/2014/main" id="{B0A47FC8-66F4-472B-8D65-90C11436911C}"/>
              </a:ext>
            </a:extLst>
          </p:cNvPr>
          <p:cNvSpPr/>
          <p:nvPr/>
        </p:nvSpPr>
        <p:spPr>
          <a:xfrm>
            <a:off x="3819889" y="2360935"/>
            <a:ext cx="4952959" cy="923330"/>
          </a:xfrm>
          <a:prstGeom prst="rect">
            <a:avLst/>
          </a:prstGeom>
          <a:solidFill>
            <a:schemeClr val="accent4"/>
          </a:solidFill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3462">
                  <a:solidFill>
                    <a:prstClr val="white"/>
                  </a:solidFill>
                  <a:prstDash val="solid"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dist="38100" dir="2700000" algn="bl" rotWithShape="0">
                    <a:srgbClr val="4472C4"/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OVERVIEW MFK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86BBEF6-E977-A1BF-D16E-93C9ED02E982}"/>
              </a:ext>
            </a:extLst>
          </p:cNvPr>
          <p:cNvSpPr txBox="1"/>
          <p:nvPr/>
        </p:nvSpPr>
        <p:spPr>
          <a:xfrm>
            <a:off x="4232854" y="3287446"/>
            <a:ext cx="4213642" cy="40011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Fokus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Area , 11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Standar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dan 72 EP</a:t>
            </a:r>
            <a:endParaRPr kumimoji="0" lang="en-ID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E21614B4-787C-99E0-ABB0-86B1AC8613DA}"/>
              </a:ext>
            </a:extLst>
          </p:cNvPr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2"/>
              </a:ext>
            </a:extLst>
          </a:blip>
          <a:stretch>
            <a:fillRect/>
          </a:stretch>
        </p:blipFill>
        <p:spPr>
          <a:xfrm>
            <a:off x="292457" y="4041862"/>
            <a:ext cx="631336" cy="631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090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1030843" y="-215311"/>
            <a:ext cx="1304428" cy="273772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0" y="3545058"/>
            <a:ext cx="1723838" cy="426508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35" y="276776"/>
            <a:ext cx="2205533" cy="876775"/>
          </a:xfrm>
          <a:prstGeom prst="rect">
            <a:avLst/>
          </a:prstGeom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0EE81F26-522A-422D-8CF5-4C3222E1EB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1139" y="2381940"/>
            <a:ext cx="4519089" cy="4316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>
            <a:extLst>
              <a:ext uri="{FF2B5EF4-FFF2-40B4-BE49-F238E27FC236}">
                <a16:creationId xmlns:a16="http://schemas.microsoft.com/office/drawing/2014/main" id="{A5096A67-6095-480F-A92A-CE12BE7348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9996" y="1056682"/>
            <a:ext cx="4187091" cy="1131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>
            <a:extLst>
              <a:ext uri="{FF2B5EF4-FFF2-40B4-BE49-F238E27FC236}">
                <a16:creationId xmlns:a16="http://schemas.microsoft.com/office/drawing/2014/main" id="{F08FDF8F-4C76-4FF2-A204-58AF586B82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577" y="159439"/>
            <a:ext cx="5681133" cy="1111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extLst>
              <a:ext uri="{FF2B5EF4-FFF2-40B4-BE49-F238E27FC236}">
                <a16:creationId xmlns:a16="http://schemas.microsoft.com/office/drawing/2014/main" id="{0126B94C-016B-445D-934E-078D3E5317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530" y="1403498"/>
            <a:ext cx="5410524" cy="523039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6C08C4E-B189-45FD-922B-3559DBD2A303}"/>
              </a:ext>
            </a:extLst>
          </p:cNvPr>
          <p:cNvSpPr txBox="1"/>
          <p:nvPr/>
        </p:nvSpPr>
        <p:spPr>
          <a:xfrm>
            <a:off x="263002" y="2631219"/>
            <a:ext cx="1723840" cy="317009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RS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telah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melengkapi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izin-izin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dan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sertifikasi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yang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masih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berlaku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sesuai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persyaratan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peraturan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perundang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undangan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254042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F4E6A-1EF4-4B83-8D15-3C4199420D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2546" y="365125"/>
            <a:ext cx="9621253" cy="1325563"/>
          </a:xfrm>
        </p:spPr>
        <p:txBody>
          <a:bodyPr>
            <a:normAutofit/>
          </a:bodyPr>
          <a:lstStyle/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tabLst/>
              <a:defRPr/>
            </a:pPr>
            <a:r>
              <a:rPr kumimoji="0" lang="en-ID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BAGIAN  KETIGA MANAJEMEN BANGUNAN DAN FISIK (MBF) </a:t>
            </a:r>
            <a:endParaRPr lang="en-ID" sz="4000" b="1" dirty="0">
              <a:latin typeface="Algerian" panose="04020705040A02060702" pitchFamily="8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A4D1F2-1307-46E9-9846-4C97567B0C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36807" y="1982804"/>
            <a:ext cx="9345285" cy="3972778"/>
          </a:xfrm>
        </p:spPr>
        <p:txBody>
          <a:bodyPr>
            <a:normAutofit fontScale="92500" lnSpcReduction="10000"/>
          </a:bodyPr>
          <a:lstStyle/>
          <a:p>
            <a:r>
              <a:rPr lang="en-ID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1) FASILITAS PELAYANAN DAN PENUNJANG</a:t>
            </a:r>
          </a:p>
          <a:p>
            <a:pPr lvl="1"/>
            <a:r>
              <a:rPr lang="en-ID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[2 </a:t>
            </a:r>
            <a:r>
              <a:rPr lang="en-ID" sz="32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Standar</a:t>
            </a:r>
            <a:r>
              <a:rPr lang="en-ID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8 </a:t>
            </a:r>
            <a:r>
              <a:rPr lang="en-ID" sz="32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Elemen</a:t>
            </a:r>
            <a:r>
              <a:rPr lang="en-ID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]</a:t>
            </a:r>
            <a:r>
              <a:rPr lang="en-ID" sz="3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0" indent="0">
              <a:buNone/>
            </a:pPr>
            <a:endParaRPr lang="en-ID" sz="3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ID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2) FASILITAS IBADAH </a:t>
            </a:r>
          </a:p>
          <a:p>
            <a:pPr lvl="1"/>
            <a:r>
              <a:rPr lang="en-ID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[3 </a:t>
            </a:r>
            <a:r>
              <a:rPr lang="en-ID" sz="32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Standar</a:t>
            </a:r>
            <a:r>
              <a:rPr lang="en-ID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7 </a:t>
            </a:r>
            <a:r>
              <a:rPr lang="en-ID" sz="32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Elemen</a:t>
            </a:r>
            <a:r>
              <a:rPr lang="en-ID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+ </a:t>
            </a:r>
            <a:r>
              <a:rPr lang="en-ID" sz="32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…. </a:t>
            </a:r>
            <a:r>
              <a:rPr lang="en-ID" sz="3200" b="1" dirty="0" err="1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Elemen</a:t>
            </a:r>
            <a:r>
              <a:rPr lang="en-ID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]</a:t>
            </a:r>
          </a:p>
          <a:p>
            <a:pPr marL="0" indent="0">
              <a:buNone/>
            </a:pPr>
            <a:endParaRPr lang="en-ID" sz="3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ID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3) ECO EFFISIENCY</a:t>
            </a:r>
          </a:p>
          <a:p>
            <a:pPr lvl="1"/>
            <a:r>
              <a:rPr lang="en-ID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[3 </a:t>
            </a:r>
            <a:r>
              <a:rPr lang="en-ID" sz="32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Standar</a:t>
            </a:r>
            <a:r>
              <a:rPr lang="en-ID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3 – 11 </a:t>
            </a:r>
            <a:r>
              <a:rPr lang="en-ID" sz="32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Elemen</a:t>
            </a:r>
            <a:r>
              <a:rPr lang="en-ID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]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B34CB57-44DE-4A68-8C75-D9B91033AE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259" y="167035"/>
            <a:ext cx="1809547" cy="2730169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B124C9-245B-449B-BA82-FAAA26A12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B465F-BA5B-405C-9D9F-A67C173FD5B3}" type="datetime1">
              <a:rPr lang="en-ID" smtClean="0"/>
              <a:t>13/09/2022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7D44AE-229E-403D-8E2D-BA0694331C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84D9AE-F84A-4B21-8724-E21078C843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13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1265704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89BF8EB-4355-48A7-90E0-3547F4C8656C}"/>
              </a:ext>
            </a:extLst>
          </p:cNvPr>
          <p:cNvPicPr/>
          <p:nvPr/>
        </p:nvPicPr>
        <p:blipFill rotWithShape="1">
          <a:blip r:embed="rId2"/>
          <a:srcRect l="17505" t="11424" r="17460" b="16092"/>
          <a:stretch/>
        </p:blipFill>
        <p:spPr bwMode="auto">
          <a:xfrm>
            <a:off x="1453414" y="167035"/>
            <a:ext cx="10488327" cy="630114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E8908C6-8BD5-468D-8223-7438818BA4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258" y="167035"/>
            <a:ext cx="1203158" cy="1854270"/>
          </a:xfrm>
          <a:prstGeom prst="rect">
            <a:avLst/>
          </a:prstGeom>
        </p:spPr>
      </p:pic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FB21088-B08E-4376-94DF-F1BCCCD78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93B98-871B-41B7-9372-1F33CB13CEFD}" type="datetime1">
              <a:rPr lang="en-ID" smtClean="0"/>
              <a:t>13/09/2022</a:t>
            </a:fld>
            <a:endParaRPr lang="en-ID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6357743-ADCD-4620-8984-C73F9EA89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E224A7-93B8-4161-A35D-1FDC08597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14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0948368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312FA26-FA3D-48B3-B91F-5E3091F5797E}"/>
              </a:ext>
            </a:extLst>
          </p:cNvPr>
          <p:cNvPicPr/>
          <p:nvPr/>
        </p:nvPicPr>
        <p:blipFill rotWithShape="1">
          <a:blip r:embed="rId2"/>
          <a:srcRect l="12187" t="10242" r="13805" b="20032"/>
          <a:stretch/>
        </p:blipFill>
        <p:spPr bwMode="auto">
          <a:xfrm>
            <a:off x="1453415" y="86627"/>
            <a:ext cx="10096901" cy="631417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E79AE4F-3EB9-4763-87F6-4B95497F51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382" y="167035"/>
            <a:ext cx="1232034" cy="1729142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5BB3FB-73FC-4ACE-8557-240068B7C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B5F16-E014-4E87-8F45-40DABBD19CCB}" type="datetime1">
              <a:rPr lang="en-ID" smtClean="0"/>
              <a:t>13/09/2022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B1272A-4166-4836-B834-F2AC1589F1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929295-E900-497C-88D8-0430FD276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15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4864398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DB32BFC-87D4-419D-80E0-1AE0464816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8723748"/>
              </p:ext>
            </p:extLst>
          </p:nvPr>
        </p:nvGraphicFramePr>
        <p:xfrm>
          <a:off x="1668646" y="167035"/>
          <a:ext cx="9987549" cy="1729142"/>
        </p:xfrm>
        <a:graphic>
          <a:graphicData uri="http://schemas.openxmlformats.org/drawingml/2006/table">
            <a:tbl>
              <a:tblPr/>
              <a:tblGrid>
                <a:gridCol w="5629077">
                  <a:extLst>
                    <a:ext uri="{9D8B030D-6E8A-4147-A177-3AD203B41FA5}">
                      <a16:colId xmlns:a16="http://schemas.microsoft.com/office/drawing/2014/main" val="3452629626"/>
                    </a:ext>
                  </a:extLst>
                </a:gridCol>
                <a:gridCol w="1004665">
                  <a:extLst>
                    <a:ext uri="{9D8B030D-6E8A-4147-A177-3AD203B41FA5}">
                      <a16:colId xmlns:a16="http://schemas.microsoft.com/office/drawing/2014/main" val="3433500183"/>
                    </a:ext>
                  </a:extLst>
                </a:gridCol>
                <a:gridCol w="3353807">
                  <a:extLst>
                    <a:ext uri="{9D8B030D-6E8A-4147-A177-3AD203B41FA5}">
                      <a16:colId xmlns:a16="http://schemas.microsoft.com/office/drawing/2014/main" val="3150010826"/>
                    </a:ext>
                  </a:extLst>
                </a:gridCol>
              </a:tblGrid>
              <a:tr h="347400">
                <a:tc>
                  <a:txBody>
                    <a:bodyPr/>
                    <a:lstStyle/>
                    <a:p>
                      <a:pPr algn="l" fontAlgn="ctr"/>
                      <a:r>
                        <a:rPr lang="en-ID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Standar MBF 1.1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D" sz="1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ID" sz="1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8574527"/>
                  </a:ext>
                </a:extLst>
              </a:tr>
              <a:tr h="347400">
                <a:tc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RSMA </a:t>
                      </a:r>
                      <a:r>
                        <a:rPr lang="en-ID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memasang</a:t>
                      </a:r>
                      <a:r>
                        <a:rPr lang="en-ID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atribut</a:t>
                      </a:r>
                      <a:r>
                        <a:rPr lang="en-ID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Muhammadiyah/Islam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D" sz="1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ID" sz="1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1607168"/>
                  </a:ext>
                </a:extLst>
              </a:tr>
              <a:tr h="347400">
                <a:tc>
                  <a:txBody>
                    <a:bodyPr/>
                    <a:lstStyle/>
                    <a:p>
                      <a:pPr algn="l" fontAlgn="ctr"/>
                      <a:r>
                        <a:rPr lang="fi-FI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Maksud dan Tujuan MBF 1.1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D" sz="1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ID" sz="1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33791392"/>
                  </a:ext>
                </a:extLst>
              </a:tr>
              <a:tr h="686942">
                <a:tc gridSpan="3"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Pemasangan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atribut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Muhammadiyah/Islam </a:t>
                      </a:r>
                      <a:r>
                        <a:rPr lang="en-ID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memberikan</a:t>
                      </a:r>
                      <a:r>
                        <a:rPr lang="en-ID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nuansa</a:t>
                      </a:r>
                      <a:r>
                        <a:rPr lang="en-ID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Islam/Muhammadiyah </a:t>
                      </a:r>
                      <a:r>
                        <a:rPr lang="en-ID" sz="1800" b="0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yang </a:t>
                      </a:r>
                      <a:r>
                        <a:rPr lang="en-ID" sz="1800" b="0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akan</a:t>
                      </a:r>
                      <a:r>
                        <a:rPr lang="en-ID" sz="1800" b="0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800" b="0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mempengaruhi</a:t>
                      </a:r>
                      <a:r>
                        <a:rPr lang="en-ID" sz="1800" b="0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800" b="0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suasana</a:t>
                      </a:r>
                      <a:r>
                        <a:rPr lang="en-ID" sz="1800" b="0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800" b="0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kejiwaan</a:t>
                      </a:r>
                      <a:r>
                        <a:rPr lang="en-ID" sz="1800" b="0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civitas </a:t>
                      </a:r>
                      <a:r>
                        <a:rPr lang="en-ID" sz="1800" b="0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hospitalia</a:t>
                      </a:r>
                      <a:endParaRPr lang="en-ID" sz="1800" b="0" i="1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7117308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DA4EE82A-A8BA-4C7D-B6AA-14525F35E2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382" y="167035"/>
            <a:ext cx="1232034" cy="1729142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8CED56E-1222-41BB-A3C7-F4B7B7A9AD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354909"/>
              </p:ext>
            </p:extLst>
          </p:nvPr>
        </p:nvGraphicFramePr>
        <p:xfrm>
          <a:off x="471638" y="1982805"/>
          <a:ext cx="11184558" cy="4492675"/>
        </p:xfrm>
        <a:graphic>
          <a:graphicData uri="http://schemas.openxmlformats.org/drawingml/2006/table">
            <a:tbl>
              <a:tblPr/>
              <a:tblGrid>
                <a:gridCol w="256596">
                  <a:extLst>
                    <a:ext uri="{9D8B030D-6E8A-4147-A177-3AD203B41FA5}">
                      <a16:colId xmlns:a16="http://schemas.microsoft.com/office/drawing/2014/main" val="175404069"/>
                    </a:ext>
                  </a:extLst>
                </a:gridCol>
                <a:gridCol w="5874697">
                  <a:extLst>
                    <a:ext uri="{9D8B030D-6E8A-4147-A177-3AD203B41FA5}">
                      <a16:colId xmlns:a16="http://schemas.microsoft.com/office/drawing/2014/main" val="3121140059"/>
                    </a:ext>
                  </a:extLst>
                </a:gridCol>
                <a:gridCol w="1135781">
                  <a:extLst>
                    <a:ext uri="{9D8B030D-6E8A-4147-A177-3AD203B41FA5}">
                      <a16:colId xmlns:a16="http://schemas.microsoft.com/office/drawing/2014/main" val="474250343"/>
                    </a:ext>
                  </a:extLst>
                </a:gridCol>
                <a:gridCol w="3192979">
                  <a:extLst>
                    <a:ext uri="{9D8B030D-6E8A-4147-A177-3AD203B41FA5}">
                      <a16:colId xmlns:a16="http://schemas.microsoft.com/office/drawing/2014/main" val="160614518"/>
                    </a:ext>
                  </a:extLst>
                </a:gridCol>
                <a:gridCol w="724505">
                  <a:extLst>
                    <a:ext uri="{9D8B030D-6E8A-4147-A177-3AD203B41FA5}">
                      <a16:colId xmlns:a16="http://schemas.microsoft.com/office/drawing/2014/main" val="91806067"/>
                    </a:ext>
                  </a:extLst>
                </a:gridCol>
              </a:tblGrid>
              <a:tr h="623945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ELEMEN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TELUSUR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SKOR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43875019"/>
                  </a:ext>
                </a:extLst>
              </a:tr>
              <a:tr h="664268">
                <a:tc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sv-S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RSMA </a:t>
                      </a:r>
                      <a:r>
                        <a:rPr lang="sv-SE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menetapkan kebijakan </a:t>
                      </a:r>
                      <a:r>
                        <a:rPr lang="sv-S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tentang pemasangan atribut Muhammadiyah/Islam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Kebijakan tentang atribut Muhammadiyah/Islam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3501418"/>
                  </a:ext>
                </a:extLst>
              </a:tr>
              <a:tr h="664268">
                <a:tc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Memasang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logo Muhammadiyah dan RSMA pada </a:t>
                      </a:r>
                      <a:r>
                        <a:rPr lang="en-ID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setiap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ID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ruangan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ID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publik</a:t>
                      </a:r>
                      <a:endParaRPr lang="en-ID" sz="1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Lingkungan rumah sakit 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83424956"/>
                  </a:ext>
                </a:extLst>
              </a:tr>
              <a:tr h="992602">
                <a:tc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Memasang</a:t>
                      </a:r>
                      <a:r>
                        <a:rPr lang="en-ID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ID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tuntunan</a:t>
                      </a:r>
                      <a:r>
                        <a:rPr lang="en-ID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ID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do'a</a:t>
                      </a:r>
                      <a:r>
                        <a:rPr lang="en-ID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orang </a:t>
                      </a:r>
                      <a:r>
                        <a:rPr lang="en-ID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sakit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dan </a:t>
                      </a:r>
                      <a:r>
                        <a:rPr lang="en-ID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minum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ID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obat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di </a:t>
                      </a:r>
                      <a:r>
                        <a:rPr lang="en-ID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setiap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ID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ruang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ID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pemeriksaan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ID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tindakan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dan </a:t>
                      </a:r>
                      <a:r>
                        <a:rPr lang="en-ID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perawatan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ID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pasien</a:t>
                      </a:r>
                      <a:endParaRPr lang="en-ID" sz="1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Lingkungan rumah sakit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5352186"/>
                  </a:ext>
                </a:extLst>
              </a:tr>
              <a:tr h="992602">
                <a:tc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Memasang</a:t>
                      </a:r>
                      <a:r>
                        <a:rPr lang="en-ID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ID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kaligrafi</a:t>
                      </a:r>
                      <a:r>
                        <a:rPr lang="en-ID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QS </a:t>
                      </a:r>
                      <a:r>
                        <a:rPr lang="en-ID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Asy-Syuara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80 :( ُ </a:t>
                      </a:r>
                      <a:r>
                        <a:rPr lang="ar-A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رضۡ ت ِ م ا َ َ إذ ِ و َ ين ِ ف ِ ۡ يش َوُ َھَف (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 </a:t>
                      </a:r>
                      <a:r>
                        <a:rPr lang="en-ID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lobbi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ID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utama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dan </a:t>
                      </a:r>
                      <a:r>
                        <a:rPr lang="en-ID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setiap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ID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ruang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ID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pemeriksaan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ID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tindakan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dan </a:t>
                      </a:r>
                      <a:r>
                        <a:rPr lang="en-ID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perawatan</a:t>
                      </a:r>
                      <a:endParaRPr lang="en-ID" sz="1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Lingkungan rumah sakit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40829276"/>
                  </a:ext>
                </a:extLst>
              </a:tr>
              <a:tr h="335934">
                <a:tc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Memasang</a:t>
                      </a:r>
                      <a:r>
                        <a:rPr lang="en-ID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ID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tanda</a:t>
                      </a:r>
                      <a:r>
                        <a:rPr lang="en-ID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ID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arah</a:t>
                      </a:r>
                      <a:r>
                        <a:rPr lang="en-ID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ID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kiblat</a:t>
                      </a:r>
                      <a:r>
                        <a:rPr lang="en-ID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di </a:t>
                      </a:r>
                      <a:r>
                        <a:rPr lang="en-ID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setiap</a:t>
                      </a:r>
                      <a:r>
                        <a:rPr lang="en-ID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ID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ruang</a:t>
                      </a:r>
                      <a:r>
                        <a:rPr lang="en-ID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ID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perawatan</a:t>
                      </a:r>
                      <a:endParaRPr lang="en-ID" sz="1800" b="1" i="1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Lingkungan rumah sakit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6665336"/>
                  </a:ext>
                </a:extLst>
              </a:tr>
            </a:tbl>
          </a:graphicData>
        </a:graphic>
      </p:graphicFrame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D79924-BCF4-4E1C-A125-888230AE14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324E7-71DC-4AF7-BB8A-1DF2DA11F496}" type="datetime1">
              <a:rPr lang="en-ID" smtClean="0"/>
              <a:t>13/09/2022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B3C84B-09A0-42DC-9442-FD31A0EFC7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115BAD-7455-4B68-82F9-36C5B94C0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16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8344193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D706B55-857C-4F7C-BA97-5C62A65DE909}"/>
              </a:ext>
            </a:extLst>
          </p:cNvPr>
          <p:cNvPicPr/>
          <p:nvPr/>
        </p:nvPicPr>
        <p:blipFill rotWithShape="1">
          <a:blip r:embed="rId2"/>
          <a:srcRect l="12187" t="72184" r="13805" b="20032"/>
          <a:stretch/>
        </p:blipFill>
        <p:spPr bwMode="auto">
          <a:xfrm>
            <a:off x="760397" y="278147"/>
            <a:ext cx="10952032" cy="192603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DF75A2C-75A0-410A-8CC0-A69AD6CE29BF}"/>
              </a:ext>
            </a:extLst>
          </p:cNvPr>
          <p:cNvPicPr/>
          <p:nvPr/>
        </p:nvPicPr>
        <p:blipFill rotWithShape="1">
          <a:blip r:embed="rId3"/>
          <a:srcRect l="17744" t="15562" r="22075" b="57279"/>
          <a:stretch/>
        </p:blipFill>
        <p:spPr bwMode="auto">
          <a:xfrm>
            <a:off x="479572" y="2204185"/>
            <a:ext cx="11215123" cy="385010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85A7C22-5FF3-47DA-B54A-FCF4D99776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258" y="167035"/>
            <a:ext cx="1203158" cy="1777268"/>
          </a:xfrm>
          <a:prstGeom prst="rect">
            <a:avLst/>
          </a:prstGeom>
        </p:spPr>
      </p:pic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3733789-C8A4-4752-A4DA-E016EBBEC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0C92C-026E-4059-AAB6-C660AF4900BE}" type="datetime1">
              <a:rPr lang="en-ID" smtClean="0"/>
              <a:t>13/09/2022</a:t>
            </a:fld>
            <a:endParaRPr lang="en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C3DF2D-11D1-4755-9901-4F2568BE5C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4B5D9D-227F-443A-AAB9-3B3EB830D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17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270134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B99616B-E391-4059-A07C-02752BD1D5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7672474"/>
              </p:ext>
            </p:extLst>
          </p:nvPr>
        </p:nvGraphicFramePr>
        <p:xfrm>
          <a:off x="1787491" y="167034"/>
          <a:ext cx="9570320" cy="1777266"/>
        </p:xfrm>
        <a:graphic>
          <a:graphicData uri="http://schemas.openxmlformats.org/drawingml/2006/table">
            <a:tbl>
              <a:tblPr/>
              <a:tblGrid>
                <a:gridCol w="4952261">
                  <a:extLst>
                    <a:ext uri="{9D8B030D-6E8A-4147-A177-3AD203B41FA5}">
                      <a16:colId xmlns:a16="http://schemas.microsoft.com/office/drawing/2014/main" val="170146811"/>
                    </a:ext>
                  </a:extLst>
                </a:gridCol>
                <a:gridCol w="1124133">
                  <a:extLst>
                    <a:ext uri="{9D8B030D-6E8A-4147-A177-3AD203B41FA5}">
                      <a16:colId xmlns:a16="http://schemas.microsoft.com/office/drawing/2014/main" val="1739929330"/>
                    </a:ext>
                  </a:extLst>
                </a:gridCol>
                <a:gridCol w="2764759">
                  <a:extLst>
                    <a:ext uri="{9D8B030D-6E8A-4147-A177-3AD203B41FA5}">
                      <a16:colId xmlns:a16="http://schemas.microsoft.com/office/drawing/2014/main" val="2492880251"/>
                    </a:ext>
                  </a:extLst>
                </a:gridCol>
                <a:gridCol w="729167">
                  <a:extLst>
                    <a:ext uri="{9D8B030D-6E8A-4147-A177-3AD203B41FA5}">
                      <a16:colId xmlns:a16="http://schemas.microsoft.com/office/drawing/2014/main" val="1680510459"/>
                    </a:ext>
                  </a:extLst>
                </a:gridCol>
              </a:tblGrid>
              <a:tr h="311801">
                <a:tc>
                  <a:txBody>
                    <a:bodyPr/>
                    <a:lstStyle/>
                    <a:p>
                      <a:pPr algn="l" fontAlgn="ctr"/>
                      <a:r>
                        <a:rPr lang="en-ID" sz="16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Standar MBF 1.2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D" sz="16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ID" sz="16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ID" sz="16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7534560"/>
                  </a:ext>
                </a:extLst>
              </a:tr>
              <a:tr h="311801">
                <a:tc gridSpan="3">
                  <a:txBody>
                    <a:bodyPr/>
                    <a:lstStyle/>
                    <a:p>
                      <a:pPr algn="l" fontAlgn="ctr"/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RSMA </a:t>
                      </a:r>
                      <a:r>
                        <a:rPr lang="en-ID" sz="16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memiliki</a:t>
                      </a:r>
                      <a:r>
                        <a:rPr lang="en-ID" sz="16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6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tataruang</a:t>
                      </a:r>
                      <a:r>
                        <a:rPr lang="en-ID" sz="16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/</a:t>
                      </a:r>
                      <a:r>
                        <a:rPr lang="en-ID" sz="16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bangunan</a:t>
                      </a:r>
                      <a:r>
                        <a:rPr lang="en-ID" sz="16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yang </a:t>
                      </a:r>
                      <a:r>
                        <a:rPr lang="en-ID" sz="16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Islami</a:t>
                      </a:r>
                      <a:r>
                        <a:rPr lang="en-ID" sz="16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en-ID" sz="16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51678252"/>
                  </a:ext>
                </a:extLst>
              </a:tr>
              <a:tr h="311801">
                <a:tc>
                  <a:txBody>
                    <a:bodyPr/>
                    <a:lstStyle/>
                    <a:p>
                      <a:pPr algn="l" fontAlgn="ctr"/>
                      <a:r>
                        <a:rPr lang="fi-FI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Maksud dan Tujuan MBF 1.2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D" sz="16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ID" sz="16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ID" sz="16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13397525"/>
                  </a:ext>
                </a:extLst>
              </a:tr>
              <a:tr h="841863"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n-ID" sz="16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Arsitektur</a:t>
                      </a:r>
                      <a:r>
                        <a:rPr lang="en-ID" sz="16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dan tata </a:t>
                      </a:r>
                      <a:r>
                        <a:rPr lang="en-ID" sz="16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ruang</a:t>
                      </a:r>
                      <a:r>
                        <a:rPr lang="en-ID" sz="16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6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bangunan</a:t>
                      </a:r>
                      <a:r>
                        <a:rPr lang="en-ID" sz="16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6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rumah</a:t>
                      </a:r>
                      <a:r>
                        <a:rPr lang="en-ID" sz="16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6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sakit</a:t>
                      </a:r>
                      <a:r>
                        <a:rPr lang="en-ID" sz="16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6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berciri</a:t>
                      </a:r>
                      <a:r>
                        <a:rPr lang="en-ID" sz="16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6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Islami</a:t>
                      </a:r>
                      <a:r>
                        <a:rPr lang="en-ID" sz="16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/Muhammadiyah</a:t>
                      </a:r>
                      <a:r>
                        <a:rPr lang="en-ID" sz="1600" b="0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, </a:t>
                      </a:r>
                      <a:r>
                        <a:rPr lang="en-ID" sz="1600" b="0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informatif</a:t>
                      </a:r>
                      <a:r>
                        <a:rPr lang="en-ID" sz="1600" b="0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600" b="0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serta</a:t>
                      </a:r>
                      <a:r>
                        <a:rPr lang="en-ID" sz="1600" b="0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6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memudahkan</a:t>
                      </a:r>
                      <a:r>
                        <a:rPr lang="en-ID" sz="16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6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pasien</a:t>
                      </a:r>
                      <a:r>
                        <a:rPr lang="en-ID" sz="16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, </a:t>
                      </a:r>
                      <a:r>
                        <a:rPr lang="en-ID" sz="16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pengunjung</a:t>
                      </a:r>
                      <a:r>
                        <a:rPr lang="en-ID" sz="16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dan </a:t>
                      </a:r>
                      <a:r>
                        <a:rPr lang="en-ID" sz="16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pegawai</a:t>
                      </a:r>
                      <a:r>
                        <a:rPr lang="en-ID" sz="16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6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untuk</a:t>
                      </a:r>
                      <a:r>
                        <a:rPr lang="en-ID" sz="16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6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melaksanakan</a:t>
                      </a:r>
                      <a:r>
                        <a:rPr lang="en-ID" sz="16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ibadah</a:t>
                      </a:r>
                      <a:r>
                        <a:rPr lang="en-ID" sz="1600" b="0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.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5707759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68E32442-C295-4E68-A3EC-28D201BBB3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258" y="167035"/>
            <a:ext cx="1203158" cy="1777268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8C54FE4-00F8-4B3A-9281-69EF23A965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9485626"/>
              </p:ext>
            </p:extLst>
          </p:nvPr>
        </p:nvGraphicFramePr>
        <p:xfrm>
          <a:off x="519764" y="2117558"/>
          <a:ext cx="11146055" cy="4148488"/>
        </p:xfrm>
        <a:graphic>
          <a:graphicData uri="http://schemas.openxmlformats.org/drawingml/2006/table">
            <a:tbl>
              <a:tblPr/>
              <a:tblGrid>
                <a:gridCol w="409030">
                  <a:extLst>
                    <a:ext uri="{9D8B030D-6E8A-4147-A177-3AD203B41FA5}">
                      <a16:colId xmlns:a16="http://schemas.microsoft.com/office/drawing/2014/main" val="2432148852"/>
                    </a:ext>
                  </a:extLst>
                </a:gridCol>
                <a:gridCol w="5555984">
                  <a:extLst>
                    <a:ext uri="{9D8B030D-6E8A-4147-A177-3AD203B41FA5}">
                      <a16:colId xmlns:a16="http://schemas.microsoft.com/office/drawing/2014/main" val="3918160371"/>
                    </a:ext>
                  </a:extLst>
                </a:gridCol>
                <a:gridCol w="1261174">
                  <a:extLst>
                    <a:ext uri="{9D8B030D-6E8A-4147-A177-3AD203B41FA5}">
                      <a16:colId xmlns:a16="http://schemas.microsoft.com/office/drawing/2014/main" val="153513476"/>
                    </a:ext>
                  </a:extLst>
                </a:gridCol>
                <a:gridCol w="3101808">
                  <a:extLst>
                    <a:ext uri="{9D8B030D-6E8A-4147-A177-3AD203B41FA5}">
                      <a16:colId xmlns:a16="http://schemas.microsoft.com/office/drawing/2014/main" val="1746890617"/>
                    </a:ext>
                  </a:extLst>
                </a:gridCol>
                <a:gridCol w="818059">
                  <a:extLst>
                    <a:ext uri="{9D8B030D-6E8A-4147-A177-3AD203B41FA5}">
                      <a16:colId xmlns:a16="http://schemas.microsoft.com/office/drawing/2014/main" val="1671146761"/>
                    </a:ext>
                  </a:extLst>
                </a:gridCol>
              </a:tblGrid>
              <a:tr h="83657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ELEMEN 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TELUSUR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SKOR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5245526"/>
                  </a:ext>
                </a:extLst>
              </a:tr>
              <a:tr h="1290354"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1.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RSMA </a:t>
                      </a:r>
                      <a:r>
                        <a:rPr lang="en-ID" sz="20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menetapkan</a:t>
                      </a:r>
                      <a:r>
                        <a:rPr lang="en-ID" sz="20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0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kebijakan</a:t>
                      </a:r>
                      <a:r>
                        <a:rPr lang="en-ID" sz="20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tentang</a:t>
                      </a:r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Tata Ruang, Gedung, </a:t>
                      </a:r>
                      <a:r>
                        <a:rPr lang="en-ID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bangunan</a:t>
                      </a:r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fasilitas</a:t>
                      </a:r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RS yang </a:t>
                      </a:r>
                      <a:r>
                        <a:rPr lang="en-ID" sz="20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bernuansa</a:t>
                      </a:r>
                      <a:r>
                        <a:rPr lang="en-ID" sz="20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0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islami</a:t>
                      </a:r>
                      <a:endParaRPr lang="en-ID" sz="2000" b="1" i="1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R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Kebijakan tentang Tata Ruang, Gedung, bangunan fasilitas RS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2938578"/>
                  </a:ext>
                </a:extLst>
              </a:tr>
              <a:tr h="860236"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2.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i-FI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Fasilitas Toilet </a:t>
                      </a:r>
                      <a:r>
                        <a:rPr lang="fi-FI" sz="20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memudahkan pelanggan </a:t>
                      </a:r>
                      <a:r>
                        <a:rPr lang="fi-FI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melaksanakan wudhu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O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Lingkungan rumah sakit 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86137156"/>
                  </a:ext>
                </a:extLst>
              </a:tr>
              <a:tr h="430118"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3.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fi-FI" sz="2000" b="0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Kamar perawatan pasien </a:t>
                      </a:r>
                      <a:r>
                        <a:rPr lang="fi-FI" sz="20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laki-laki dan perempuan terpisah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O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Lingkungan rumah sakit 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35875181"/>
                  </a:ext>
                </a:extLst>
              </a:tr>
              <a:tr h="731201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W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Staf / Pasien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07104155"/>
                  </a:ext>
                </a:extLst>
              </a:tr>
            </a:tbl>
          </a:graphicData>
        </a:graphic>
      </p:graphicFrame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5D814AE-692D-4699-9158-66CB82E029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669DF-4E48-498F-864D-DDD26C6BF11E}" type="datetime1">
              <a:rPr lang="en-ID" smtClean="0"/>
              <a:t>13/09/2022</a:t>
            </a:fld>
            <a:endParaRPr lang="en-ID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E42595-150F-49E9-AC93-BC3293686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1A2A10-4888-4015-9AB4-9F0FEDFB9A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18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0119976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DF75A2C-75A0-410A-8CC0-A69AD6CE29BF}"/>
              </a:ext>
            </a:extLst>
          </p:cNvPr>
          <p:cNvPicPr/>
          <p:nvPr/>
        </p:nvPicPr>
        <p:blipFill rotWithShape="1">
          <a:blip r:embed="rId2"/>
          <a:srcRect l="16730" t="41259" r="17904" b="12153"/>
          <a:stretch/>
        </p:blipFill>
        <p:spPr bwMode="auto">
          <a:xfrm>
            <a:off x="1155031" y="128534"/>
            <a:ext cx="10568539" cy="615676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B1A8647-3EAE-4C9D-B899-4D34B66226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924" y="128534"/>
            <a:ext cx="973843" cy="1575138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8F2956B-366D-4C24-9023-ACF4CB3EDC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ED5D9-F285-4D5F-9865-017A11CAF5A6}" type="datetime1">
              <a:rPr lang="en-ID" smtClean="0"/>
              <a:t>13/09/2022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AD46E-AE54-4B70-BB79-138267ABF4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E3B680-5D90-40F2-9447-F42B6305EA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19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0330235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FDF874-9638-4480-899A-D19A0DCCF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5052" y="365126"/>
            <a:ext cx="9428747" cy="558900"/>
          </a:xfrm>
        </p:spPr>
        <p:txBody>
          <a:bodyPr>
            <a:normAutofit/>
          </a:bodyPr>
          <a:lstStyle/>
          <a:p>
            <a:r>
              <a:rPr lang="en-ID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FASILITAS IBADAH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209B71-B1A3-4C1D-B426-44D0FBB0DE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9548" y="924026"/>
            <a:ext cx="9827395" cy="1174281"/>
          </a:xfrm>
        </p:spPr>
        <p:txBody>
          <a:bodyPr>
            <a:normAutofit lnSpcReduction="10000"/>
          </a:bodyPr>
          <a:lstStyle/>
          <a:p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Standar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MBF 2.1 RSMA </a:t>
            </a:r>
            <a:r>
              <a:rPr lang="en-ID" sz="2400" b="1" i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Memiliki</a:t>
            </a:r>
            <a:r>
              <a:rPr lang="en-ID" sz="2400" b="1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Masjid/</a:t>
            </a:r>
            <a:r>
              <a:rPr lang="en-ID" sz="2400" b="1" i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Mushalla</a:t>
            </a:r>
            <a:r>
              <a:rPr lang="en-ID" sz="2400" b="1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Maksud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dan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Tujuan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MBF 2.1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Untuk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b="1" i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menjamin</a:t>
            </a:r>
            <a:r>
              <a:rPr lang="en-ID" sz="2400" b="1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b="1" i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terlaksananya</a:t>
            </a:r>
            <a:r>
              <a:rPr lang="en-ID" sz="2400" b="1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ibadah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shalat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bagi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civitas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hospitalia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sesuai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tuntunan</a:t>
            </a:r>
            <a:r>
              <a:rPr lang="en-ID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Islam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92C6992-318A-4F6E-9B92-2763D1086A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5868106"/>
              </p:ext>
            </p:extLst>
          </p:nvPr>
        </p:nvGraphicFramePr>
        <p:xfrm>
          <a:off x="433137" y="2098307"/>
          <a:ext cx="11309683" cy="4129239"/>
        </p:xfrm>
        <a:graphic>
          <a:graphicData uri="http://schemas.openxmlformats.org/drawingml/2006/table">
            <a:tbl>
              <a:tblPr/>
              <a:tblGrid>
                <a:gridCol w="326115">
                  <a:extLst>
                    <a:ext uri="{9D8B030D-6E8A-4147-A177-3AD203B41FA5}">
                      <a16:colId xmlns:a16="http://schemas.microsoft.com/office/drawing/2014/main" val="798569881"/>
                    </a:ext>
                  </a:extLst>
                </a:gridCol>
                <a:gridCol w="6039658">
                  <a:extLst>
                    <a:ext uri="{9D8B030D-6E8A-4147-A177-3AD203B41FA5}">
                      <a16:colId xmlns:a16="http://schemas.microsoft.com/office/drawing/2014/main" val="103610073"/>
                    </a:ext>
                  </a:extLst>
                </a:gridCol>
                <a:gridCol w="535541">
                  <a:extLst>
                    <a:ext uri="{9D8B030D-6E8A-4147-A177-3AD203B41FA5}">
                      <a16:colId xmlns:a16="http://schemas.microsoft.com/office/drawing/2014/main" val="2795269307"/>
                    </a:ext>
                  </a:extLst>
                </a:gridCol>
                <a:gridCol w="3560469">
                  <a:extLst>
                    <a:ext uri="{9D8B030D-6E8A-4147-A177-3AD203B41FA5}">
                      <a16:colId xmlns:a16="http://schemas.microsoft.com/office/drawing/2014/main" val="2355360588"/>
                    </a:ext>
                  </a:extLst>
                </a:gridCol>
                <a:gridCol w="847900">
                  <a:extLst>
                    <a:ext uri="{9D8B030D-6E8A-4147-A177-3AD203B41FA5}">
                      <a16:colId xmlns:a16="http://schemas.microsoft.com/office/drawing/2014/main" val="2299559858"/>
                    </a:ext>
                  </a:extLst>
                </a:gridCol>
              </a:tblGrid>
              <a:tr h="403053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5135" marR="5135" marT="51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ELEMEN</a:t>
                      </a:r>
                    </a:p>
                  </a:txBody>
                  <a:tcPr marL="5135" marR="5135" marT="51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ID" sz="2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TELUSUR </a:t>
                      </a:r>
                    </a:p>
                  </a:txBody>
                  <a:tcPr marL="5135" marR="5135" marT="51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SKOR</a:t>
                      </a:r>
                    </a:p>
                  </a:txBody>
                  <a:tcPr marL="5135" marR="5135" marT="51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95590762"/>
                  </a:ext>
                </a:extLst>
              </a:tr>
              <a:tr h="954166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1.</a:t>
                      </a:r>
                    </a:p>
                  </a:txBody>
                  <a:tcPr marL="5135" marR="5135" marT="51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Di </a:t>
                      </a:r>
                      <a:r>
                        <a:rPr lang="en-ID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dalam</a:t>
                      </a:r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lingkungan</a:t>
                      </a:r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RSMA </a:t>
                      </a:r>
                      <a:r>
                        <a:rPr lang="en-ID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terdapat</a:t>
                      </a:r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masjid/</a:t>
                      </a:r>
                      <a:r>
                        <a:rPr lang="en-ID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mushalla</a:t>
                      </a:r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4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yang </a:t>
                      </a:r>
                      <a:r>
                        <a:rPr lang="en-ID" sz="24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bersih</a:t>
                      </a:r>
                      <a:r>
                        <a:rPr lang="en-ID" sz="24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dan </a:t>
                      </a:r>
                      <a:r>
                        <a:rPr lang="en-ID" sz="24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nyaman</a:t>
                      </a:r>
                      <a:endParaRPr lang="en-ID" sz="2400" b="1" i="1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5135" marR="5135" marT="51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O </a:t>
                      </a:r>
                    </a:p>
                  </a:txBody>
                  <a:tcPr marL="5135" marR="5135" marT="51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Masjid / mushalla dan kelengkapannya</a:t>
                      </a:r>
                    </a:p>
                  </a:txBody>
                  <a:tcPr marL="5135" marR="5135" marT="51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5135" marR="5135" marT="51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7749199"/>
                  </a:ext>
                </a:extLst>
              </a:tr>
              <a:tr h="748527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2.</a:t>
                      </a:r>
                    </a:p>
                  </a:txBody>
                  <a:tcPr marL="5135" marR="5135" marT="51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Terdapat</a:t>
                      </a:r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Takmir</a:t>
                      </a:r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Masjid/</a:t>
                      </a:r>
                      <a:r>
                        <a:rPr lang="en-ID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Mushalla</a:t>
                      </a:r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yang </a:t>
                      </a:r>
                      <a:r>
                        <a:rPr lang="en-ID" sz="24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di-SK-</a:t>
                      </a:r>
                      <a:r>
                        <a:rPr lang="en-ID" sz="24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kan</a:t>
                      </a:r>
                      <a:r>
                        <a:rPr lang="en-ID" sz="24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oleh </a:t>
                      </a:r>
                      <a:r>
                        <a:rPr lang="en-ID" sz="24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direktur</a:t>
                      </a:r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</a:t>
                      </a:r>
                    </a:p>
                  </a:txBody>
                  <a:tcPr marL="5135" marR="5135" marT="51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D</a:t>
                      </a:r>
                    </a:p>
                  </a:txBody>
                  <a:tcPr marL="5135" marR="5135" marT="51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SK Takmir</a:t>
                      </a:r>
                    </a:p>
                  </a:txBody>
                  <a:tcPr marL="5135" marR="5135" marT="51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5135" marR="5135" marT="51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9360973"/>
                  </a:ext>
                </a:extLst>
              </a:tr>
              <a:tr h="403053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3.</a:t>
                      </a:r>
                    </a:p>
                  </a:txBody>
                  <a:tcPr marL="5135" marR="5135" marT="51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Takmir</a:t>
                      </a:r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Masjid/</a:t>
                      </a:r>
                      <a:r>
                        <a:rPr lang="en-ID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Mushalla</a:t>
                      </a:r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4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memiliki</a:t>
                      </a:r>
                      <a:r>
                        <a:rPr lang="en-ID" sz="24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program </a:t>
                      </a:r>
                      <a:r>
                        <a:rPr lang="en-ID" sz="24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kerja</a:t>
                      </a:r>
                      <a:r>
                        <a:rPr lang="en-ID" sz="24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dan </a:t>
                      </a:r>
                      <a:r>
                        <a:rPr lang="en-ID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menjalankan</a:t>
                      </a:r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tugasnya</a:t>
                      </a:r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dengan</a:t>
                      </a:r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baik</a:t>
                      </a:r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  </a:t>
                      </a:r>
                    </a:p>
                  </a:txBody>
                  <a:tcPr marL="5135" marR="5135" marT="51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W</a:t>
                      </a:r>
                    </a:p>
                  </a:txBody>
                  <a:tcPr marL="5135" marR="5135" marT="51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Staf</a:t>
                      </a:r>
                    </a:p>
                  </a:txBody>
                  <a:tcPr marL="5135" marR="5135" marT="51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5135" marR="5135" marT="51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0829294"/>
                  </a:ext>
                </a:extLst>
              </a:tr>
              <a:tr h="403053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D</a:t>
                      </a:r>
                    </a:p>
                  </a:txBody>
                  <a:tcPr marL="5135" marR="5135" marT="51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Dokumen program kerja</a:t>
                      </a:r>
                    </a:p>
                  </a:txBody>
                  <a:tcPr marL="5135" marR="5135" marT="51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5135" marR="5135" marT="51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9635685"/>
                  </a:ext>
                </a:extLst>
              </a:tr>
              <a:tr h="806107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4.</a:t>
                      </a:r>
                    </a:p>
                  </a:txBody>
                  <a:tcPr marL="5135" marR="5135" marT="51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sv-SE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Di dalam Masjid/Mushalla terdapat perlengkapan alat shalat </a:t>
                      </a:r>
                      <a:r>
                        <a:rPr lang="sv-SE" sz="24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dalam keadaan bersih dan wangi    </a:t>
                      </a:r>
                    </a:p>
                  </a:txBody>
                  <a:tcPr marL="5135" marR="5135" marT="51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W</a:t>
                      </a:r>
                    </a:p>
                  </a:txBody>
                  <a:tcPr marL="5135" marR="5135" marT="51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Pasien dan pengunjung</a:t>
                      </a:r>
                    </a:p>
                  </a:txBody>
                  <a:tcPr marL="5135" marR="5135" marT="51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5135" marR="5135" marT="51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9600398"/>
                  </a:ext>
                </a:extLst>
              </a:tr>
              <a:tr h="411280"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5135" marR="5135" marT="51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5135" marR="5135" marT="51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O</a:t>
                      </a:r>
                    </a:p>
                  </a:txBody>
                  <a:tcPr marL="5135" marR="5135" marT="51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Perlengkapan shalat</a:t>
                      </a:r>
                    </a:p>
                  </a:txBody>
                  <a:tcPr marL="5135" marR="5135" marT="51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5135" marR="5135" marT="51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8063999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272B03A0-7571-48C9-9069-D4801D5029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924" y="128534"/>
            <a:ext cx="1254493" cy="1815770"/>
          </a:xfrm>
          <a:prstGeom prst="rect">
            <a:avLst/>
          </a:prstGeom>
        </p:spPr>
      </p:pic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8028210D-521C-4AE3-ADDB-130210E8BB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00ED3-0AB3-4405-9819-B848D92CC6D1}" type="datetime1">
              <a:rPr lang="en-ID" smtClean="0"/>
              <a:t>13/09/2022</a:t>
            </a:fld>
            <a:endParaRPr lang="en-ID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6FB6869-91D3-4040-AE19-452536A95A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EE3260D8-5E1F-4E99-9FE3-3B46D8DD4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20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1112958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7E1D4FD-9F7E-4CCE-AE78-8B547D35BC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676" y="365126"/>
            <a:ext cx="9496124" cy="751406"/>
          </a:xfrm>
        </p:spPr>
        <p:txBody>
          <a:bodyPr>
            <a:normAutofit/>
          </a:bodyPr>
          <a:lstStyle/>
          <a:p>
            <a:r>
              <a:rPr lang="en-ID" sz="36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Fasilitas</a:t>
            </a:r>
            <a:r>
              <a:rPr lang="en-ID" sz="3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Ibadah 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4EA39C1-2EC5-4B8D-B490-7518754A6875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2"/>
          <a:srcRect l="17173" t="22256" r="21953" b="46597"/>
          <a:stretch/>
        </p:blipFill>
        <p:spPr bwMode="auto">
          <a:xfrm>
            <a:off x="1674796" y="1116532"/>
            <a:ext cx="9679004" cy="517839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0BA421-5BFE-4FCA-85F5-82D25304DF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924" y="128534"/>
            <a:ext cx="1254493" cy="1575138"/>
          </a:xfrm>
          <a:prstGeom prst="rect">
            <a:avLst/>
          </a:prstGeom>
        </p:spPr>
      </p:pic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6A4DB7C-CC94-4F52-9FC2-5F70A5F3EB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91B4E-EAC9-484E-ADEF-D5B96A9F77AC}" type="datetime1">
              <a:rPr lang="en-ID" smtClean="0"/>
              <a:t>13/09/2022</a:t>
            </a:fld>
            <a:endParaRPr lang="en-ID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B102CB-70B8-463A-85D1-4F440E4711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FD3A9C5-8BCA-4268-980D-7E561782E4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21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2007696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73D5F43-BEB8-4A6C-8C31-2F6C839E995A}"/>
              </a:ext>
            </a:extLst>
          </p:cNvPr>
          <p:cNvSpPr txBox="1"/>
          <p:nvPr/>
        </p:nvSpPr>
        <p:spPr>
          <a:xfrm>
            <a:off x="1951522" y="329023"/>
            <a:ext cx="9858676" cy="22542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D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FASILITAS IBADAH</a:t>
            </a:r>
            <a:endParaRPr lang="en-ID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D" b="1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Standar</a:t>
            </a:r>
            <a:r>
              <a:rPr lang="en-ID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MBF 2.2 </a:t>
            </a:r>
            <a:endParaRPr lang="en-ID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D" b="1" i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RSMA </a:t>
            </a:r>
            <a:r>
              <a:rPr lang="en-ID" b="1" i="1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menyediakan</a:t>
            </a:r>
            <a:r>
              <a:rPr lang="en-ID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reminder system </a:t>
            </a:r>
            <a:r>
              <a:rPr lang="en-ID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untuk</a:t>
            </a:r>
            <a:r>
              <a:rPr lang="en-ID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waktu</a:t>
            </a:r>
            <a:r>
              <a:rPr lang="en-ID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shalat</a:t>
            </a:r>
            <a:r>
              <a:rPr lang="en-ID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D" b="1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Maksud</a:t>
            </a:r>
            <a:r>
              <a:rPr lang="en-ID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dan </a:t>
            </a:r>
            <a:r>
              <a:rPr lang="en-ID" b="1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Tujuan</a:t>
            </a:r>
            <a:r>
              <a:rPr lang="en-ID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MBF 2.2 </a:t>
            </a:r>
            <a:endParaRPr lang="en-ID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D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Untuk</a:t>
            </a:r>
            <a:r>
              <a:rPr lang="en-ID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b="1" i="1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menggerakkan</a:t>
            </a:r>
            <a:r>
              <a:rPr lang="en-ID" b="1" i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civitas </a:t>
            </a:r>
            <a:r>
              <a:rPr lang="en-ID" b="1" i="1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hospitalia</a:t>
            </a:r>
            <a:r>
              <a:rPr lang="en-ID" b="1" i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b="1" i="1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melaksanakan</a:t>
            </a:r>
            <a:r>
              <a:rPr lang="en-ID" b="1" i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b="1" i="1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shalat</a:t>
            </a:r>
            <a:r>
              <a:rPr lang="en-ID" b="1" i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b="1" i="1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fardhu</a:t>
            </a:r>
            <a:r>
              <a:rPr lang="en-ID" b="1" i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di </a:t>
            </a:r>
            <a:r>
              <a:rPr lang="en-ID" b="1" i="1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awal</a:t>
            </a:r>
            <a:r>
              <a:rPr lang="en-ID" b="1" i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b="1" i="1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waktu</a:t>
            </a:r>
            <a:r>
              <a:rPr lang="en-ID" b="1" i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b="1" i="1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dengan</a:t>
            </a:r>
            <a:r>
              <a:rPr lang="en-ID" b="1" i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b="1" i="1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berjamaah</a:t>
            </a:r>
            <a:r>
              <a:rPr lang="en-ID" b="1" i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di masjid/ </a:t>
            </a:r>
            <a:r>
              <a:rPr lang="en-ID" b="1" i="1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mushalla</a:t>
            </a:r>
            <a:endParaRPr lang="en-ID" b="1" i="1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CE4C235-6C64-4A48-93D8-242F1727EB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1398112"/>
              </p:ext>
            </p:extLst>
          </p:nvPr>
        </p:nvGraphicFramePr>
        <p:xfrm>
          <a:off x="500515" y="2583294"/>
          <a:ext cx="10674417" cy="3586500"/>
        </p:xfrm>
        <a:graphic>
          <a:graphicData uri="http://schemas.openxmlformats.org/drawingml/2006/table">
            <a:tbl>
              <a:tblPr/>
              <a:tblGrid>
                <a:gridCol w="349308">
                  <a:extLst>
                    <a:ext uri="{9D8B030D-6E8A-4147-A177-3AD203B41FA5}">
                      <a16:colId xmlns:a16="http://schemas.microsoft.com/office/drawing/2014/main" val="3406362419"/>
                    </a:ext>
                  </a:extLst>
                </a:gridCol>
                <a:gridCol w="5897126">
                  <a:extLst>
                    <a:ext uri="{9D8B030D-6E8A-4147-A177-3AD203B41FA5}">
                      <a16:colId xmlns:a16="http://schemas.microsoft.com/office/drawing/2014/main" val="2392520656"/>
                    </a:ext>
                  </a:extLst>
                </a:gridCol>
                <a:gridCol w="297939">
                  <a:extLst>
                    <a:ext uri="{9D8B030D-6E8A-4147-A177-3AD203B41FA5}">
                      <a16:colId xmlns:a16="http://schemas.microsoft.com/office/drawing/2014/main" val="2239610504"/>
                    </a:ext>
                  </a:extLst>
                </a:gridCol>
                <a:gridCol w="3143765">
                  <a:extLst>
                    <a:ext uri="{9D8B030D-6E8A-4147-A177-3AD203B41FA5}">
                      <a16:colId xmlns:a16="http://schemas.microsoft.com/office/drawing/2014/main" val="3984202503"/>
                    </a:ext>
                  </a:extLst>
                </a:gridCol>
                <a:gridCol w="986279">
                  <a:extLst>
                    <a:ext uri="{9D8B030D-6E8A-4147-A177-3AD203B41FA5}">
                      <a16:colId xmlns:a16="http://schemas.microsoft.com/office/drawing/2014/main" val="790615637"/>
                    </a:ext>
                  </a:extLst>
                </a:gridCol>
              </a:tblGrid>
              <a:tr h="368116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ELEMEN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ID" sz="2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TELUSUR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SKOR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287647"/>
                  </a:ext>
                </a:extLst>
              </a:tr>
              <a:tr h="368116"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0149679"/>
                  </a:ext>
                </a:extLst>
              </a:tr>
              <a:tr h="1367287"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1.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RSMA </a:t>
                      </a:r>
                      <a:r>
                        <a:rPr lang="en-ID" sz="20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menetapkan</a:t>
                      </a:r>
                      <a:r>
                        <a:rPr lang="en-ID" sz="20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0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kebijakan</a:t>
                      </a:r>
                      <a:r>
                        <a:rPr lang="en-ID" sz="20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0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shalat</a:t>
                      </a:r>
                      <a:r>
                        <a:rPr lang="en-ID" sz="20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0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fardhu</a:t>
                      </a:r>
                      <a:r>
                        <a:rPr lang="en-ID" sz="20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di </a:t>
                      </a:r>
                      <a:r>
                        <a:rPr lang="en-ID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awal</a:t>
                      </a:r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waktu</a:t>
                      </a:r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dan reminding </a:t>
                      </a:r>
                      <a:r>
                        <a:rPr lang="en-ID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waktu</a:t>
                      </a:r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shalat</a:t>
                      </a:r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R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i-FI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Kebijakan tata laksana shalat fardhu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2904453"/>
                  </a:ext>
                </a:extLst>
              </a:tr>
              <a:tr h="1104348"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2.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RSMA </a:t>
                      </a:r>
                      <a:r>
                        <a:rPr lang="en-ID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memiliki</a:t>
                      </a:r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0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reminder system </a:t>
                      </a:r>
                      <a:r>
                        <a:rPr lang="en-ID" sz="20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untuk</a:t>
                      </a:r>
                      <a:r>
                        <a:rPr lang="en-ID" sz="20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0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waktu</a:t>
                      </a:r>
                      <a:r>
                        <a:rPr lang="en-ID" sz="20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0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shalat</a:t>
                      </a:r>
                      <a:r>
                        <a:rPr lang="en-ID" sz="20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yang </a:t>
                      </a:r>
                      <a:r>
                        <a:rPr lang="en-ID" sz="20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menjangkau</a:t>
                      </a:r>
                      <a:r>
                        <a:rPr lang="en-ID" sz="20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0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seluruh</a:t>
                      </a:r>
                      <a:r>
                        <a:rPr lang="en-ID" sz="20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area RS</a:t>
                      </a:r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 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O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Reminder system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38435154"/>
                  </a:ext>
                </a:extLst>
              </a:tr>
              <a:tr h="378633"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3.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sv-SE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Reminder system </a:t>
                      </a:r>
                      <a:r>
                        <a:rPr lang="sv-SE" sz="20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berjalan secara rutin  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W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Staf/pengunjung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4293458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97F5F2DB-7FB5-49CB-A566-B48B2313F9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549" y="329023"/>
            <a:ext cx="1254493" cy="1815770"/>
          </a:xfrm>
          <a:prstGeom prst="rect">
            <a:avLst/>
          </a:prstGeom>
        </p:spPr>
      </p:pic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574D1EE-E4EB-43CF-B5B6-5C0171604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EA170-5E5C-45EA-B458-18898B83B868}" type="datetime1">
              <a:rPr lang="en-ID" smtClean="0"/>
              <a:t>13/09/2022</a:t>
            </a:fld>
            <a:endParaRPr lang="en-ID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30428E-0F6A-44A8-9F25-22B39B68F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848B6F-B00A-4F10-96EB-9A04F9BAAB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22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9654112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D55169B-1F9F-42B1-8DAE-F8022C2B99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24E44-48B8-40B4-BEF3-81743B60CFC9}" type="datetime1">
              <a:rPr lang="en-ID" smtClean="0"/>
              <a:t>13/09/2022</a:t>
            </a:fld>
            <a:endParaRPr lang="en-ID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08D2C71-B247-45A8-B21B-A9F3D8F1D8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12A1CE-8036-46EF-9A84-7A5E84041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23</a:t>
            </a:fld>
            <a:endParaRPr lang="en-ID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658AE77-B0B7-4BF0-9C41-EDC3008A1B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7362884"/>
              </p:ext>
            </p:extLst>
          </p:nvPr>
        </p:nvGraphicFramePr>
        <p:xfrm>
          <a:off x="1062386" y="172368"/>
          <a:ext cx="10751420" cy="4968792"/>
        </p:xfrm>
        <a:graphic>
          <a:graphicData uri="http://schemas.openxmlformats.org/drawingml/2006/table">
            <a:tbl>
              <a:tblPr/>
              <a:tblGrid>
                <a:gridCol w="278174">
                  <a:extLst>
                    <a:ext uri="{9D8B030D-6E8A-4147-A177-3AD203B41FA5}">
                      <a16:colId xmlns:a16="http://schemas.microsoft.com/office/drawing/2014/main" val="2173394785"/>
                    </a:ext>
                  </a:extLst>
                </a:gridCol>
                <a:gridCol w="5497468">
                  <a:extLst>
                    <a:ext uri="{9D8B030D-6E8A-4147-A177-3AD203B41FA5}">
                      <a16:colId xmlns:a16="http://schemas.microsoft.com/office/drawing/2014/main" val="2721600197"/>
                    </a:ext>
                  </a:extLst>
                </a:gridCol>
                <a:gridCol w="302458">
                  <a:extLst>
                    <a:ext uri="{9D8B030D-6E8A-4147-A177-3AD203B41FA5}">
                      <a16:colId xmlns:a16="http://schemas.microsoft.com/office/drawing/2014/main" val="4160998527"/>
                    </a:ext>
                  </a:extLst>
                </a:gridCol>
                <a:gridCol w="319901">
                  <a:extLst>
                    <a:ext uri="{9D8B030D-6E8A-4147-A177-3AD203B41FA5}">
                      <a16:colId xmlns:a16="http://schemas.microsoft.com/office/drawing/2014/main" val="3070710808"/>
                    </a:ext>
                  </a:extLst>
                </a:gridCol>
                <a:gridCol w="3512004">
                  <a:extLst>
                    <a:ext uri="{9D8B030D-6E8A-4147-A177-3AD203B41FA5}">
                      <a16:colId xmlns:a16="http://schemas.microsoft.com/office/drawing/2014/main" val="2637646460"/>
                    </a:ext>
                  </a:extLst>
                </a:gridCol>
                <a:gridCol w="173799">
                  <a:extLst>
                    <a:ext uri="{9D8B030D-6E8A-4147-A177-3AD203B41FA5}">
                      <a16:colId xmlns:a16="http://schemas.microsoft.com/office/drawing/2014/main" val="2120813371"/>
                    </a:ext>
                  </a:extLst>
                </a:gridCol>
                <a:gridCol w="667616">
                  <a:extLst>
                    <a:ext uri="{9D8B030D-6E8A-4147-A177-3AD203B41FA5}">
                      <a16:colId xmlns:a16="http://schemas.microsoft.com/office/drawing/2014/main" val="2345839844"/>
                    </a:ext>
                  </a:extLst>
                </a:gridCol>
              </a:tblGrid>
              <a:tr h="249917">
                <a:tc>
                  <a:txBody>
                    <a:bodyPr/>
                    <a:lstStyle/>
                    <a:p>
                      <a:pPr algn="ctr" fontAlgn="ctr"/>
                      <a:endParaRPr lang="en-ID" sz="1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ID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Standar MBF 2.3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en-ID" sz="18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D" sz="1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en-ID" sz="1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en-ID" sz="1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ID" sz="1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03052044"/>
                  </a:ext>
                </a:extLst>
              </a:tr>
              <a:tr h="330612">
                <a:tc>
                  <a:txBody>
                    <a:bodyPr/>
                    <a:lstStyle/>
                    <a:p>
                      <a:pPr algn="ctr" fontAlgn="ctr"/>
                      <a:endParaRPr lang="en-ID" sz="1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6">
                  <a:txBody>
                    <a:bodyPr/>
                    <a:lstStyle/>
                    <a:p>
                      <a:pPr algn="l" fontAlgn="b"/>
                      <a:r>
                        <a:rPr lang="nn-NO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RSMA menyediakan perlengkapan shalat di setiap ruang perawatan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6997784"/>
                  </a:ext>
                </a:extLst>
              </a:tr>
              <a:tr h="249917">
                <a:tc>
                  <a:txBody>
                    <a:bodyPr/>
                    <a:lstStyle/>
                    <a:p>
                      <a:pPr algn="ctr" fontAlgn="ctr"/>
                      <a:endParaRPr lang="en-ID" sz="1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fi-FI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MAKSUD DAN TUJUAN MBF 2.3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fi-FI" sz="18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D" sz="1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ID" sz="1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en-ID" sz="1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en-ID" sz="1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3642525"/>
                  </a:ext>
                </a:extLst>
              </a:tr>
              <a:tr h="494735">
                <a:tc>
                  <a:txBody>
                    <a:bodyPr/>
                    <a:lstStyle/>
                    <a:p>
                      <a:pPr algn="ctr" fontAlgn="ctr"/>
                      <a:endParaRPr lang="en-ID" sz="1800" b="0" i="0" u="none" strike="noStrike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l" rtl="0" fontAlgn="ctr"/>
                      <a:r>
                        <a:rPr lang="en-ID" sz="1800" b="0" i="1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Untuk memudahkan civitas hospitalia dan pengunjung RS melaksanakan ibadah (shalat).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rtl="0" fontAlgn="ctr"/>
                      <a:endParaRPr lang="en-ID" sz="1800" b="0" i="1" u="none" strike="noStrike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en-ID" sz="1800" b="0" i="0" u="none" strike="noStrike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9779247"/>
                  </a:ext>
                </a:extLst>
              </a:tr>
              <a:tr h="256225">
                <a:tc>
                  <a:txBody>
                    <a:bodyPr/>
                    <a:lstStyle/>
                    <a:p>
                      <a:pPr algn="ctr" fontAlgn="ctr"/>
                      <a:endParaRPr lang="en-ID" sz="1800" b="0" i="0" u="none" strike="noStrike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ID" sz="1800" b="0" i="0" u="none" strike="noStrike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endParaRPr lang="en-ID" sz="1800" b="0" i="0" u="none" strike="noStrike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ID" sz="1800" b="0" i="0" u="none" strike="noStrike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ID" sz="1800" b="0" i="0" u="none" strike="noStrike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en-ID" sz="1800" b="0" i="0" u="none" strike="noStrike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en-ID" sz="1800" b="0" i="0" u="none" strike="noStrike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9293143"/>
                  </a:ext>
                </a:extLst>
              </a:tr>
              <a:tr h="249917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8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8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ELEMEN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ID" sz="18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TELUSUR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ID" sz="18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TELUSUR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ID" sz="18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SKOR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ID" sz="18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SKOR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14690855"/>
                  </a:ext>
                </a:extLst>
              </a:tr>
              <a:tr h="249917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1.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ID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RSMA </a:t>
                      </a:r>
                      <a:r>
                        <a:rPr lang="en-ID" sz="1800" b="1" i="1" u="none" strike="noStrike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memiliki</a:t>
                      </a:r>
                      <a:r>
                        <a:rPr lang="en-ID" sz="1800" b="1" i="1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800" b="1" i="1" u="none" strike="noStrike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kebijakan</a:t>
                      </a:r>
                      <a:r>
                        <a:rPr lang="en-ID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800" b="0" i="0" u="none" strike="noStrike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menyediakan</a:t>
                      </a:r>
                      <a:r>
                        <a:rPr lang="en-ID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800" b="0" i="0" u="none" strike="noStrike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perlengkapan</a:t>
                      </a:r>
                      <a:r>
                        <a:rPr lang="en-ID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800" b="0" i="0" u="none" strike="noStrike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shalat</a:t>
                      </a:r>
                      <a:r>
                        <a:rPr lang="en-ID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 di </a:t>
                      </a:r>
                      <a:r>
                        <a:rPr lang="en-ID" sz="1800" b="0" i="0" u="none" strike="noStrike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tempatnya</a:t>
                      </a:r>
                      <a:endParaRPr lang="en-ID" sz="1800" b="0" i="0" u="none" strike="noStrike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R 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R 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Program kerja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80673414"/>
                  </a:ext>
                </a:extLst>
              </a:tr>
              <a:tr h="249917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D</a:t>
                      </a:r>
                      <a:endParaRPr lang="en-ID" sz="1800"/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D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Bukti kebijakkan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1985445"/>
                  </a:ext>
                </a:extLst>
              </a:tr>
              <a:tr h="494735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O </a:t>
                      </a:r>
                      <a:endParaRPr lang="en-ID" sz="1800"/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O 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Pengelolaan perlengkapan shalat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6830413"/>
                  </a:ext>
                </a:extLst>
              </a:tr>
              <a:tr h="249917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W</a:t>
                      </a:r>
                      <a:endParaRPr lang="en-ID" sz="1800"/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W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Staf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70586382"/>
                  </a:ext>
                </a:extLst>
              </a:tr>
              <a:tr h="249917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2.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l" fontAlgn="ctr"/>
                      <a:r>
                        <a:rPr lang="en-ID" sz="1800" b="1" i="1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RSMA </a:t>
                      </a:r>
                      <a:r>
                        <a:rPr lang="en-ID" sz="1800" b="1" i="1" u="none" strike="noStrike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memanfatkan</a:t>
                      </a:r>
                      <a:r>
                        <a:rPr lang="en-ID" sz="1800" b="1" i="1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800" b="1" i="1" u="none" strike="noStrike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ruangan</a:t>
                      </a:r>
                      <a:r>
                        <a:rPr lang="en-ID" sz="1800" b="1" i="1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800" b="1" i="1" u="none" strike="noStrike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shalat</a:t>
                      </a:r>
                      <a:endParaRPr lang="en-ID" sz="1800" b="1" i="1" u="none" strike="noStrike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 D</a:t>
                      </a:r>
                      <a:endParaRPr lang="en-ID" sz="1800" b="1" i="1" u="none" strike="noStrike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 D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6340365"/>
                  </a:ext>
                </a:extLst>
              </a:tr>
              <a:tr h="249917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O</a:t>
                      </a:r>
                      <a:endParaRPr lang="en-ID" sz="1800"/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O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343283"/>
                  </a:ext>
                </a:extLst>
              </a:tr>
              <a:tr h="249917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W</a:t>
                      </a:r>
                      <a:endParaRPr lang="en-ID" sz="1800"/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W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65026635"/>
                  </a:ext>
                </a:extLst>
              </a:tr>
              <a:tr h="249917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3.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 D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 D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4993689"/>
                  </a:ext>
                </a:extLst>
              </a:tr>
              <a:tr h="249917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O</a:t>
                      </a:r>
                      <a:endParaRPr lang="en-ID" sz="1800"/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O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72210525"/>
                  </a:ext>
                </a:extLst>
              </a:tr>
              <a:tr h="256225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ID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W</a:t>
                      </a:r>
                      <a:endParaRPr lang="en-ID" sz="1800" dirty="0"/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W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69329688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3B31E64D-CAEC-4C65-A51F-37E48396E6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550" y="329023"/>
            <a:ext cx="1033112" cy="1422775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64966DE1-70CD-43A4-8897-B582C0C719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3938500"/>
              </p:ext>
            </p:extLst>
          </p:nvPr>
        </p:nvGraphicFramePr>
        <p:xfrm>
          <a:off x="972152" y="5495349"/>
          <a:ext cx="10841654" cy="893661"/>
        </p:xfrm>
        <a:graphic>
          <a:graphicData uri="http://schemas.openxmlformats.org/drawingml/2006/table">
            <a:tbl>
              <a:tblPr/>
              <a:tblGrid>
                <a:gridCol w="213879">
                  <a:extLst>
                    <a:ext uri="{9D8B030D-6E8A-4147-A177-3AD203B41FA5}">
                      <a16:colId xmlns:a16="http://schemas.microsoft.com/office/drawing/2014/main" val="3745520759"/>
                    </a:ext>
                  </a:extLst>
                </a:gridCol>
                <a:gridCol w="5844014">
                  <a:extLst>
                    <a:ext uri="{9D8B030D-6E8A-4147-A177-3AD203B41FA5}">
                      <a16:colId xmlns:a16="http://schemas.microsoft.com/office/drawing/2014/main" val="3224168943"/>
                    </a:ext>
                  </a:extLst>
                </a:gridCol>
                <a:gridCol w="518193">
                  <a:extLst>
                    <a:ext uri="{9D8B030D-6E8A-4147-A177-3AD203B41FA5}">
                      <a16:colId xmlns:a16="http://schemas.microsoft.com/office/drawing/2014/main" val="62169836"/>
                    </a:ext>
                  </a:extLst>
                </a:gridCol>
                <a:gridCol w="3445134">
                  <a:extLst>
                    <a:ext uri="{9D8B030D-6E8A-4147-A177-3AD203B41FA5}">
                      <a16:colId xmlns:a16="http://schemas.microsoft.com/office/drawing/2014/main" val="832748607"/>
                    </a:ext>
                  </a:extLst>
                </a:gridCol>
                <a:gridCol w="820434">
                  <a:extLst>
                    <a:ext uri="{9D8B030D-6E8A-4147-A177-3AD203B41FA5}">
                      <a16:colId xmlns:a16="http://schemas.microsoft.com/office/drawing/2014/main" val="1881663078"/>
                    </a:ext>
                  </a:extLst>
                </a:gridCol>
              </a:tblGrid>
              <a:tr h="616017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6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4.</a:t>
                      </a:r>
                    </a:p>
                  </a:txBody>
                  <a:tcPr marL="5135" marR="5135" marT="51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sv-SE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Di dalam Masjid/Mushalla terdapat perlengkapan alat shalat </a:t>
                      </a:r>
                      <a:r>
                        <a:rPr lang="sv-SE" sz="16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dalam keadaan bersih dan wangi    </a:t>
                      </a:r>
                    </a:p>
                  </a:txBody>
                  <a:tcPr marL="5135" marR="5135" marT="51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W</a:t>
                      </a:r>
                    </a:p>
                  </a:txBody>
                  <a:tcPr marL="5135" marR="5135" marT="51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Pasien</a:t>
                      </a:r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dan </a:t>
                      </a:r>
                      <a:r>
                        <a:rPr lang="en-ID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pengunjung</a:t>
                      </a:r>
                      <a:endParaRPr lang="en-ID" sz="16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5135" marR="5135" marT="51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5135" marR="5135" marT="51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1987476"/>
                  </a:ext>
                </a:extLst>
              </a:tr>
              <a:tr h="277644">
                <a:tc>
                  <a:txBody>
                    <a:bodyPr/>
                    <a:lstStyle/>
                    <a:p>
                      <a:pPr algn="l" fontAlgn="ctr"/>
                      <a:r>
                        <a:rPr lang="en-ID" sz="16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5135" marR="5135" marT="51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16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5135" marR="5135" marT="51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6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O</a:t>
                      </a:r>
                    </a:p>
                  </a:txBody>
                  <a:tcPr marL="5135" marR="5135" marT="51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16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Perlengkapan shalat</a:t>
                      </a:r>
                    </a:p>
                  </a:txBody>
                  <a:tcPr marL="5135" marR="5135" marT="51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5135" marR="5135" marT="51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621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42049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2472D90-DD78-42AE-A669-82A799EA05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634" y="311414"/>
            <a:ext cx="1318661" cy="175801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4EA39C1-2EC5-4B8D-B490-7518754A6875}"/>
              </a:ext>
            </a:extLst>
          </p:cNvPr>
          <p:cNvPicPr/>
          <p:nvPr/>
        </p:nvPicPr>
        <p:blipFill rotWithShape="1">
          <a:blip r:embed="rId3"/>
          <a:srcRect l="17173" t="22256" r="17571" b="6245"/>
          <a:stretch/>
        </p:blipFill>
        <p:spPr bwMode="auto">
          <a:xfrm>
            <a:off x="1636296" y="462013"/>
            <a:ext cx="10481910" cy="602541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4C08AF-060D-4EF9-B24A-E66BB6FD7B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D5CC1-E712-421B-93DE-2942EE4339E7}" type="datetime1">
              <a:rPr lang="en-ID" smtClean="0"/>
              <a:t>13/09/2022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1378CA-F181-44A3-9416-800985277F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27F37E-DC98-4636-8FDC-80E0FE0D3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24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6128478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D05146F-A283-4A06-8C69-C7E6A4D6AB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3056365"/>
              </p:ext>
            </p:extLst>
          </p:nvPr>
        </p:nvGraphicFramePr>
        <p:xfrm>
          <a:off x="1647591" y="288758"/>
          <a:ext cx="9864223" cy="1588169"/>
        </p:xfrm>
        <a:graphic>
          <a:graphicData uri="http://schemas.openxmlformats.org/drawingml/2006/table">
            <a:tbl>
              <a:tblPr/>
              <a:tblGrid>
                <a:gridCol w="5046105">
                  <a:extLst>
                    <a:ext uri="{9D8B030D-6E8A-4147-A177-3AD203B41FA5}">
                      <a16:colId xmlns:a16="http://schemas.microsoft.com/office/drawing/2014/main" val="3064607703"/>
                    </a:ext>
                  </a:extLst>
                </a:gridCol>
                <a:gridCol w="729557">
                  <a:extLst>
                    <a:ext uri="{9D8B030D-6E8A-4147-A177-3AD203B41FA5}">
                      <a16:colId xmlns:a16="http://schemas.microsoft.com/office/drawing/2014/main" val="2068252732"/>
                    </a:ext>
                  </a:extLst>
                </a:gridCol>
                <a:gridCol w="3359004">
                  <a:extLst>
                    <a:ext uri="{9D8B030D-6E8A-4147-A177-3AD203B41FA5}">
                      <a16:colId xmlns:a16="http://schemas.microsoft.com/office/drawing/2014/main" val="2860390894"/>
                    </a:ext>
                  </a:extLst>
                </a:gridCol>
                <a:gridCol w="729557">
                  <a:extLst>
                    <a:ext uri="{9D8B030D-6E8A-4147-A177-3AD203B41FA5}">
                      <a16:colId xmlns:a16="http://schemas.microsoft.com/office/drawing/2014/main" val="726263873"/>
                    </a:ext>
                  </a:extLst>
                </a:gridCol>
              </a:tblGrid>
              <a:tr h="312940"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Standar MBF 3.1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ID" sz="20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ID" sz="20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ID" sz="20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3305586"/>
                  </a:ext>
                </a:extLst>
              </a:tr>
              <a:tr h="312940"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RSMA </a:t>
                      </a:r>
                      <a:r>
                        <a:rPr lang="en-ID" sz="20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mencegah</a:t>
                      </a:r>
                      <a:r>
                        <a:rPr lang="en-ID" sz="20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0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tabdzir</a:t>
                      </a:r>
                      <a:r>
                        <a:rPr lang="en-ID" sz="20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air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ID" sz="20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ID" sz="20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ID" sz="20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546389"/>
                  </a:ext>
                </a:extLst>
              </a:tr>
              <a:tr h="312940">
                <a:tc>
                  <a:txBody>
                    <a:bodyPr/>
                    <a:lstStyle/>
                    <a:p>
                      <a:pPr algn="l" fontAlgn="ctr"/>
                      <a:r>
                        <a:rPr lang="fi-FI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MAKSUD DAN TUJUAN MBF 3.1 :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ID" sz="20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ID" sz="20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ID" sz="20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2004773"/>
                  </a:ext>
                </a:extLst>
              </a:tr>
              <a:tr h="649349"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Civitas </a:t>
                      </a:r>
                      <a:r>
                        <a:rPr lang="en-ID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hospitalia</a:t>
                      </a:r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memanfaat</a:t>
                      </a:r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air </a:t>
                      </a:r>
                      <a:r>
                        <a:rPr lang="en-ID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dengan</a:t>
                      </a:r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0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efisien</a:t>
                      </a:r>
                      <a:r>
                        <a:rPr lang="en-ID" sz="20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dan </a:t>
                      </a:r>
                      <a:r>
                        <a:rPr lang="en-ID" sz="20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mencegah</a:t>
                      </a:r>
                      <a:r>
                        <a:rPr lang="en-ID" sz="20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0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penggunaan</a:t>
                      </a:r>
                      <a:r>
                        <a:rPr lang="en-ID" sz="20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yang </a:t>
                      </a:r>
                      <a:r>
                        <a:rPr lang="en-ID" sz="20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tidak</a:t>
                      </a:r>
                      <a:r>
                        <a:rPr lang="en-ID" sz="20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0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semestinya</a:t>
                      </a:r>
                      <a:endParaRPr lang="en-ID" sz="2000" b="1" i="1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9495165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EEC05B67-C19D-4395-A9A5-5445113F5B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634" y="311414"/>
            <a:ext cx="1260909" cy="1758018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363D97F-6369-49A0-AABC-24AF2BCB2B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5994829"/>
              </p:ext>
            </p:extLst>
          </p:nvPr>
        </p:nvGraphicFramePr>
        <p:xfrm>
          <a:off x="505326" y="2233061"/>
          <a:ext cx="11189369" cy="3960368"/>
        </p:xfrm>
        <a:graphic>
          <a:graphicData uri="http://schemas.openxmlformats.org/drawingml/2006/table">
            <a:tbl>
              <a:tblPr/>
              <a:tblGrid>
                <a:gridCol w="392505">
                  <a:extLst>
                    <a:ext uri="{9D8B030D-6E8A-4147-A177-3AD203B41FA5}">
                      <a16:colId xmlns:a16="http://schemas.microsoft.com/office/drawing/2014/main" val="3488236104"/>
                    </a:ext>
                  </a:extLst>
                </a:gridCol>
                <a:gridCol w="5223836">
                  <a:extLst>
                    <a:ext uri="{9D8B030D-6E8A-4147-A177-3AD203B41FA5}">
                      <a16:colId xmlns:a16="http://schemas.microsoft.com/office/drawing/2014/main" val="2774862715"/>
                    </a:ext>
                  </a:extLst>
                </a:gridCol>
                <a:gridCol w="1530417">
                  <a:extLst>
                    <a:ext uri="{9D8B030D-6E8A-4147-A177-3AD203B41FA5}">
                      <a16:colId xmlns:a16="http://schemas.microsoft.com/office/drawing/2014/main" val="3246695391"/>
                    </a:ext>
                  </a:extLst>
                </a:gridCol>
                <a:gridCol w="3074720">
                  <a:extLst>
                    <a:ext uri="{9D8B030D-6E8A-4147-A177-3AD203B41FA5}">
                      <a16:colId xmlns:a16="http://schemas.microsoft.com/office/drawing/2014/main" val="2608275203"/>
                    </a:ext>
                  </a:extLst>
                </a:gridCol>
                <a:gridCol w="967891">
                  <a:extLst>
                    <a:ext uri="{9D8B030D-6E8A-4147-A177-3AD203B41FA5}">
                      <a16:colId xmlns:a16="http://schemas.microsoft.com/office/drawing/2014/main" val="1522721745"/>
                    </a:ext>
                  </a:extLst>
                </a:gridCol>
              </a:tblGrid>
              <a:tr h="630428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4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4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ELEMEN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TELUSUR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4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SKOR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888805"/>
                  </a:ext>
                </a:extLst>
              </a:tr>
              <a:tr h="324127">
                <a:tc>
                  <a:txBody>
                    <a:bodyPr/>
                    <a:lstStyle/>
                    <a:p>
                      <a:pPr algn="l" fontAlgn="ctr"/>
                      <a:r>
                        <a:rPr lang="en-ID" sz="24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1.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i-FI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RSMA </a:t>
                      </a:r>
                      <a:r>
                        <a:rPr lang="fi-FI" sz="24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memiliki kebijakan </a:t>
                      </a:r>
                      <a:r>
                        <a:rPr lang="fi-FI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penggunaan air  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R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4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Regulasi penggunaan air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4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70095224"/>
                  </a:ext>
                </a:extLst>
              </a:tr>
              <a:tr h="324127">
                <a:tc>
                  <a:txBody>
                    <a:bodyPr/>
                    <a:lstStyle/>
                    <a:p>
                      <a:pPr algn="l" fontAlgn="ctr"/>
                      <a:r>
                        <a:rPr lang="en-ID" sz="24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2.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l" fontAlgn="ctr"/>
                      <a:r>
                        <a:rPr lang="en-ID" sz="2400" b="0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Civitas </a:t>
                      </a:r>
                      <a:r>
                        <a:rPr lang="en-ID" sz="2400" b="0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hospitalia</a:t>
                      </a:r>
                      <a:r>
                        <a:rPr lang="en-ID" sz="2400" b="0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4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menggunakan</a:t>
                      </a:r>
                      <a:r>
                        <a:rPr lang="en-ID" sz="24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air </a:t>
                      </a:r>
                      <a:r>
                        <a:rPr lang="en-ID" sz="24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secara</a:t>
                      </a:r>
                      <a:r>
                        <a:rPr lang="en-ID" sz="24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4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efisien</a:t>
                      </a:r>
                      <a:r>
                        <a:rPr lang="en-ID" sz="24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dan </a:t>
                      </a:r>
                      <a:r>
                        <a:rPr lang="en-ID" sz="24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tidak</a:t>
                      </a:r>
                      <a:r>
                        <a:rPr lang="en-ID" sz="24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4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berlebihan</a:t>
                      </a:r>
                      <a:endParaRPr lang="en-ID" sz="2400" b="1" i="1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D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4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Bukti penggunaan air efesien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4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1456888"/>
                  </a:ext>
                </a:extLst>
              </a:tr>
              <a:tr h="324127">
                <a:tc>
                  <a:txBody>
                    <a:bodyPr/>
                    <a:lstStyle/>
                    <a:p>
                      <a:pPr algn="l" fontAlgn="ctr"/>
                      <a:r>
                        <a:rPr lang="en-ID" sz="24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O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4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Penggunaan air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4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46710492"/>
                  </a:ext>
                </a:extLst>
              </a:tr>
              <a:tr h="324127">
                <a:tc>
                  <a:txBody>
                    <a:bodyPr/>
                    <a:lstStyle/>
                    <a:p>
                      <a:pPr algn="l" fontAlgn="ctr"/>
                      <a:r>
                        <a:rPr lang="en-ID" sz="24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W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4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Staf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4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4529280"/>
                  </a:ext>
                </a:extLst>
              </a:tr>
              <a:tr h="648255">
                <a:tc>
                  <a:txBody>
                    <a:bodyPr/>
                    <a:lstStyle/>
                    <a:p>
                      <a:pPr algn="l" fontAlgn="ctr"/>
                      <a:r>
                        <a:rPr lang="en-ID" sz="24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3.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i-FI" sz="24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RSMA melakukan promosi </a:t>
                      </a:r>
                      <a:r>
                        <a:rPr lang="fi-FI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hemat menggunakan air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D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i-FI" sz="24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Bukti promosi hemat menggunakan air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4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1789724"/>
                  </a:ext>
                </a:extLst>
              </a:tr>
              <a:tr h="332231">
                <a:tc>
                  <a:txBody>
                    <a:bodyPr/>
                    <a:lstStyle/>
                    <a:p>
                      <a:pPr algn="l" fontAlgn="ctr"/>
                      <a:r>
                        <a:rPr lang="en-ID" sz="24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4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O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4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Penggunaan listrik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31382944"/>
                  </a:ext>
                </a:extLst>
              </a:tr>
            </a:tbl>
          </a:graphicData>
        </a:graphic>
      </p:graphicFrame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561D58-1D69-47E3-AA9C-DED933345B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5BA8B-5E11-4C70-A2B1-57E2B30242EA}" type="datetime1">
              <a:rPr lang="en-ID" smtClean="0"/>
              <a:t>13/09/2022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D8C94D-CDA8-471F-A9D4-A5F128D81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BDC667-C67F-46D1-B6A0-310A579A7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25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9540240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05173DB-970D-471C-B8A6-AA099D976D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572" y="167035"/>
            <a:ext cx="973843" cy="152365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AD8D88B-0A40-4E54-93DE-6C15D69B008C}"/>
              </a:ext>
            </a:extLst>
          </p:cNvPr>
          <p:cNvPicPr/>
          <p:nvPr/>
        </p:nvPicPr>
        <p:blipFill rotWithShape="1">
          <a:blip r:embed="rId3"/>
          <a:srcRect l="17173" t="84498" r="17571" b="6245"/>
          <a:stretch/>
        </p:blipFill>
        <p:spPr bwMode="auto">
          <a:xfrm>
            <a:off x="1549667" y="167034"/>
            <a:ext cx="9875520" cy="152365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0305AD5-9322-41CE-A3FA-B253CFC06BB4}"/>
              </a:ext>
            </a:extLst>
          </p:cNvPr>
          <p:cNvPicPr/>
          <p:nvPr/>
        </p:nvPicPr>
        <p:blipFill rotWithShape="1">
          <a:blip r:embed="rId4"/>
          <a:srcRect l="17838" t="18121" r="17682" b="10379"/>
          <a:stretch/>
        </p:blipFill>
        <p:spPr bwMode="auto">
          <a:xfrm>
            <a:off x="1453415" y="1838425"/>
            <a:ext cx="9750391" cy="454312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CF0E05-2D6B-4552-AEB9-C5F815D503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848BB-EE75-426B-9BD4-30E19C2507C9}" type="datetime1">
              <a:rPr lang="en-ID" smtClean="0"/>
              <a:t>13/09/2022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454E57-3807-4088-81B0-C3FF6155E9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16D4A8-E891-4BAC-8D82-96419B5AC6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26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3558632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3F76082-237A-4826-8B03-9B6C118AC7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136" y="167035"/>
            <a:ext cx="1097280" cy="1523653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DCAA8BB-236C-484A-8773-AAAC5486F0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8697352"/>
              </p:ext>
            </p:extLst>
          </p:nvPr>
        </p:nvGraphicFramePr>
        <p:xfrm>
          <a:off x="1788962" y="246906"/>
          <a:ext cx="9923467" cy="1443783"/>
        </p:xfrm>
        <a:graphic>
          <a:graphicData uri="http://schemas.openxmlformats.org/drawingml/2006/table">
            <a:tbl>
              <a:tblPr/>
              <a:tblGrid>
                <a:gridCol w="4994593">
                  <a:extLst>
                    <a:ext uri="{9D8B030D-6E8A-4147-A177-3AD203B41FA5}">
                      <a16:colId xmlns:a16="http://schemas.microsoft.com/office/drawing/2014/main" val="1144747834"/>
                    </a:ext>
                  </a:extLst>
                </a:gridCol>
                <a:gridCol w="788620">
                  <a:extLst>
                    <a:ext uri="{9D8B030D-6E8A-4147-A177-3AD203B41FA5}">
                      <a16:colId xmlns:a16="http://schemas.microsoft.com/office/drawing/2014/main" val="2897474180"/>
                    </a:ext>
                  </a:extLst>
                </a:gridCol>
                <a:gridCol w="3351634">
                  <a:extLst>
                    <a:ext uri="{9D8B030D-6E8A-4147-A177-3AD203B41FA5}">
                      <a16:colId xmlns:a16="http://schemas.microsoft.com/office/drawing/2014/main" val="1075118982"/>
                    </a:ext>
                  </a:extLst>
                </a:gridCol>
                <a:gridCol w="788620">
                  <a:extLst>
                    <a:ext uri="{9D8B030D-6E8A-4147-A177-3AD203B41FA5}">
                      <a16:colId xmlns:a16="http://schemas.microsoft.com/office/drawing/2014/main" val="3791941325"/>
                    </a:ext>
                  </a:extLst>
                </a:gridCol>
              </a:tblGrid>
              <a:tr h="287116">
                <a:tc>
                  <a:txBody>
                    <a:bodyPr/>
                    <a:lstStyle/>
                    <a:p>
                      <a:pPr algn="l" fontAlgn="ctr"/>
                      <a:r>
                        <a:rPr lang="en-ID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Standar MBF 3.2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D" sz="1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ID" sz="1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ID" sz="1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4885889"/>
                  </a:ext>
                </a:extLst>
              </a:tr>
              <a:tr h="287116">
                <a:tc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RSMA </a:t>
                      </a:r>
                      <a:r>
                        <a:rPr lang="en-ID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mencegah</a:t>
                      </a:r>
                      <a:r>
                        <a:rPr lang="en-ID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tabdzir</a:t>
                      </a:r>
                      <a:r>
                        <a:rPr lang="en-ID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penggunaan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energi</a:t>
                      </a:r>
                      <a:endParaRPr lang="en-ID" sz="1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D" sz="1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ID" sz="1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ID" sz="1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12212021"/>
                  </a:ext>
                </a:extLst>
              </a:tr>
              <a:tr h="287116">
                <a:tc>
                  <a:txBody>
                    <a:bodyPr/>
                    <a:lstStyle/>
                    <a:p>
                      <a:pPr algn="l" fontAlgn="ctr"/>
                      <a:r>
                        <a:rPr lang="en-ID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MAKSUD DAN TUJUAN :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D" sz="1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ID" sz="1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ID" sz="1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4080050"/>
                  </a:ext>
                </a:extLst>
              </a:tr>
              <a:tr h="582435"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Civitas </a:t>
                      </a:r>
                      <a:r>
                        <a:rPr lang="en-ID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hospitalia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memanfaat</a:t>
                      </a:r>
                      <a:r>
                        <a:rPr lang="en-ID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energi</a:t>
                      </a:r>
                      <a:r>
                        <a:rPr lang="en-ID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dengan</a:t>
                      </a:r>
                      <a:r>
                        <a:rPr lang="en-ID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efisen</a:t>
                      </a:r>
                      <a:r>
                        <a:rPr lang="en-ID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dan </a:t>
                      </a:r>
                      <a:r>
                        <a:rPr lang="en-ID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mencegah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penggunaan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yang </a:t>
                      </a:r>
                      <a:r>
                        <a:rPr lang="en-ID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tidak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semestinya</a:t>
                      </a:r>
                      <a:endParaRPr lang="en-ID" sz="1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8665595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409200B-A701-4FE8-A354-520C53B0CF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457985"/>
              </p:ext>
            </p:extLst>
          </p:nvPr>
        </p:nvGraphicFramePr>
        <p:xfrm>
          <a:off x="798897" y="1886550"/>
          <a:ext cx="10558914" cy="4310394"/>
        </p:xfrm>
        <a:graphic>
          <a:graphicData uri="http://schemas.openxmlformats.org/drawingml/2006/table">
            <a:tbl>
              <a:tblPr/>
              <a:tblGrid>
                <a:gridCol w="391070">
                  <a:extLst>
                    <a:ext uri="{9D8B030D-6E8A-4147-A177-3AD203B41FA5}">
                      <a16:colId xmlns:a16="http://schemas.microsoft.com/office/drawing/2014/main" val="1194030647"/>
                    </a:ext>
                  </a:extLst>
                </a:gridCol>
                <a:gridCol w="5944277">
                  <a:extLst>
                    <a:ext uri="{9D8B030D-6E8A-4147-A177-3AD203B41FA5}">
                      <a16:colId xmlns:a16="http://schemas.microsoft.com/office/drawing/2014/main" val="4073132623"/>
                    </a:ext>
                  </a:extLst>
                </a:gridCol>
                <a:gridCol w="625713">
                  <a:extLst>
                    <a:ext uri="{9D8B030D-6E8A-4147-A177-3AD203B41FA5}">
                      <a16:colId xmlns:a16="http://schemas.microsoft.com/office/drawing/2014/main" val="156486235"/>
                    </a:ext>
                  </a:extLst>
                </a:gridCol>
                <a:gridCol w="2659283">
                  <a:extLst>
                    <a:ext uri="{9D8B030D-6E8A-4147-A177-3AD203B41FA5}">
                      <a16:colId xmlns:a16="http://schemas.microsoft.com/office/drawing/2014/main" val="1742953575"/>
                    </a:ext>
                  </a:extLst>
                </a:gridCol>
                <a:gridCol w="938571">
                  <a:extLst>
                    <a:ext uri="{9D8B030D-6E8A-4147-A177-3AD203B41FA5}">
                      <a16:colId xmlns:a16="http://schemas.microsoft.com/office/drawing/2014/main" val="1423836512"/>
                    </a:ext>
                  </a:extLst>
                </a:gridCol>
              </a:tblGrid>
              <a:tr h="460354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4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4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ELEMEN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ID" sz="24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TELUSUR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4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SKOR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69924713"/>
                  </a:ext>
                </a:extLst>
              </a:tr>
              <a:tr h="912851">
                <a:tc>
                  <a:txBody>
                    <a:bodyPr/>
                    <a:lstStyle/>
                    <a:p>
                      <a:pPr algn="l" fontAlgn="ctr"/>
                      <a:r>
                        <a:rPr lang="en-ID" sz="24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1.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RSMA </a:t>
                      </a:r>
                      <a:r>
                        <a:rPr lang="en-ID" sz="24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memiliki</a:t>
                      </a:r>
                      <a:r>
                        <a:rPr lang="en-ID" sz="24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4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kebijakan</a:t>
                      </a:r>
                      <a:r>
                        <a:rPr lang="en-ID" sz="24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penggunaan</a:t>
                      </a:r>
                      <a:r>
                        <a:rPr lang="en-ID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energi</a:t>
                      </a:r>
                      <a:r>
                        <a:rPr lang="en-ID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secara</a:t>
                      </a:r>
                      <a:r>
                        <a:rPr lang="en-ID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efisien</a:t>
                      </a:r>
                      <a:endParaRPr lang="en-ID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4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R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Program </a:t>
                      </a:r>
                      <a:r>
                        <a:rPr lang="en-ID" sz="2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efesiensi</a:t>
                      </a:r>
                      <a:endParaRPr lang="en-ID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4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29374345"/>
                  </a:ext>
                </a:extLst>
              </a:tr>
              <a:tr h="912851">
                <a:tc>
                  <a:txBody>
                    <a:bodyPr/>
                    <a:lstStyle/>
                    <a:p>
                      <a:pPr algn="l" fontAlgn="ctr"/>
                      <a:r>
                        <a:rPr lang="en-ID" sz="24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2.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4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Tataruang</a:t>
                      </a:r>
                      <a:r>
                        <a:rPr lang="en-ID" sz="24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4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didesain</a:t>
                      </a:r>
                      <a:r>
                        <a:rPr lang="en-ID" sz="24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minimal </a:t>
                      </a:r>
                      <a:r>
                        <a:rPr lang="en-ID" sz="2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menggunakan</a:t>
                      </a:r>
                      <a:r>
                        <a:rPr lang="en-ID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penerangan</a:t>
                      </a:r>
                      <a:r>
                        <a:rPr lang="en-ID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lampu</a:t>
                      </a:r>
                      <a:r>
                        <a:rPr lang="en-ID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di </a:t>
                      </a:r>
                      <a:r>
                        <a:rPr lang="en-ID" sz="2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siang</a:t>
                      </a:r>
                      <a:r>
                        <a:rPr lang="en-ID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hari</a:t>
                      </a:r>
                      <a:endParaRPr lang="en-ID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4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O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4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Tata ruang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4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2785705"/>
                  </a:ext>
                </a:extLst>
              </a:tr>
              <a:tr h="912851">
                <a:tc rowSpan="3">
                  <a:txBody>
                    <a:bodyPr/>
                    <a:lstStyle/>
                    <a:p>
                      <a:pPr algn="l" fontAlgn="ctr"/>
                      <a:r>
                        <a:rPr lang="en-ID" sz="24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3.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l" fontAlgn="ctr"/>
                      <a:r>
                        <a:rPr lang="en-ID" sz="2400" b="0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RSMA </a:t>
                      </a:r>
                      <a:r>
                        <a:rPr lang="en-ID" sz="24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menggunakan</a:t>
                      </a:r>
                      <a:r>
                        <a:rPr lang="en-ID" sz="24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4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listrik</a:t>
                      </a:r>
                      <a:r>
                        <a:rPr lang="en-ID" sz="24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4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secara</a:t>
                      </a:r>
                      <a:r>
                        <a:rPr lang="en-ID" sz="24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4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efisien</a:t>
                      </a:r>
                      <a:endParaRPr lang="en-ID" sz="2400" b="1" i="1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4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D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4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Bukti penggunaan listrik efesien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4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35992556"/>
                  </a:ext>
                </a:extLst>
              </a:tr>
              <a:tr h="460354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4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O 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4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Penggunaan listrik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4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99247090"/>
                  </a:ext>
                </a:extLst>
              </a:tr>
              <a:tr h="460354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4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W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4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Staf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74822123"/>
                  </a:ext>
                </a:extLst>
              </a:tr>
            </a:tbl>
          </a:graphicData>
        </a:graphic>
      </p:graphicFrame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B50853-9DE3-4B7E-96AB-CBD47D215E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E8E4D-A6C0-494C-8566-2D99A03CA018}" type="datetime1">
              <a:rPr lang="en-ID" smtClean="0"/>
              <a:t>13/09/2022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354C13-E163-4DCF-AB21-6F11C41283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3A71C7-6578-4A83-A82A-9B3081547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27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68473578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CA619C0-E7A8-42D2-8E86-5E3078A6F353}"/>
              </a:ext>
            </a:extLst>
          </p:cNvPr>
          <p:cNvPicPr/>
          <p:nvPr/>
        </p:nvPicPr>
        <p:blipFill rotWithShape="1">
          <a:blip r:embed="rId2"/>
          <a:srcRect l="17062" t="41165" r="17460" b="10972"/>
          <a:stretch/>
        </p:blipFill>
        <p:spPr bwMode="auto">
          <a:xfrm>
            <a:off x="1270536" y="356135"/>
            <a:ext cx="10761044" cy="588103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754E020-0B55-4A64-9EB8-F129124396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136" y="167035"/>
            <a:ext cx="1097280" cy="1523653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F06016-AAEC-4DCA-ACF9-3B74C66EAE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11C27-83D4-4E07-9887-BF7D063358B7}" type="datetime1">
              <a:rPr lang="en-ID" smtClean="0"/>
              <a:t>13/09/2022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72B382-3306-4996-BAB9-BBFC543F66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A20564-B081-4F78-893A-795FD5F73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28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38900515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47960C3-9DAF-4FD4-A9CB-E7E8701CE8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3361339"/>
              </p:ext>
            </p:extLst>
          </p:nvPr>
        </p:nvGraphicFramePr>
        <p:xfrm>
          <a:off x="1607420" y="239955"/>
          <a:ext cx="10306185" cy="1550344"/>
        </p:xfrm>
        <a:graphic>
          <a:graphicData uri="http://schemas.openxmlformats.org/drawingml/2006/table">
            <a:tbl>
              <a:tblPr/>
              <a:tblGrid>
                <a:gridCol w="5350503">
                  <a:extLst>
                    <a:ext uri="{9D8B030D-6E8A-4147-A177-3AD203B41FA5}">
                      <a16:colId xmlns:a16="http://schemas.microsoft.com/office/drawing/2014/main" val="2745240950"/>
                    </a:ext>
                  </a:extLst>
                </a:gridCol>
                <a:gridCol w="653497">
                  <a:extLst>
                    <a:ext uri="{9D8B030D-6E8A-4147-A177-3AD203B41FA5}">
                      <a16:colId xmlns:a16="http://schemas.microsoft.com/office/drawing/2014/main" val="1063901159"/>
                    </a:ext>
                  </a:extLst>
                </a:gridCol>
                <a:gridCol w="3648688">
                  <a:extLst>
                    <a:ext uri="{9D8B030D-6E8A-4147-A177-3AD203B41FA5}">
                      <a16:colId xmlns:a16="http://schemas.microsoft.com/office/drawing/2014/main" val="698012204"/>
                    </a:ext>
                  </a:extLst>
                </a:gridCol>
                <a:gridCol w="653497">
                  <a:extLst>
                    <a:ext uri="{9D8B030D-6E8A-4147-A177-3AD203B41FA5}">
                      <a16:colId xmlns:a16="http://schemas.microsoft.com/office/drawing/2014/main" val="964048962"/>
                    </a:ext>
                  </a:extLst>
                </a:gridCol>
              </a:tblGrid>
              <a:tr h="387586">
                <a:tc>
                  <a:txBody>
                    <a:bodyPr/>
                    <a:lstStyle/>
                    <a:p>
                      <a:pPr algn="l" fontAlgn="ctr"/>
                      <a:r>
                        <a:rPr lang="en-ID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Standar MBF 3.3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D" sz="1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ID" sz="1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ID" sz="1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9747721"/>
                  </a:ext>
                </a:extLst>
              </a:tr>
              <a:tr h="387586">
                <a:tc gridSpan="3"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RSMA </a:t>
                      </a:r>
                      <a:r>
                        <a:rPr lang="en-ID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memanfaatkan</a:t>
                      </a:r>
                      <a:r>
                        <a:rPr lang="en-ID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limbah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untuk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hal-hal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yang </a:t>
                      </a:r>
                      <a:r>
                        <a:rPr lang="en-ID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bermanfaat</a:t>
                      </a:r>
                      <a:endParaRPr lang="en-ID" sz="1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en-ID" sz="1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65492371"/>
                  </a:ext>
                </a:extLst>
              </a:tr>
              <a:tr h="387586">
                <a:tc>
                  <a:txBody>
                    <a:bodyPr/>
                    <a:lstStyle/>
                    <a:p>
                      <a:pPr algn="l" fontAlgn="ctr"/>
                      <a:r>
                        <a:rPr lang="fi-FI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MAKSUD DAN TUJUAN MBF 3.3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D" sz="1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ID" sz="1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ID" sz="1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0566153"/>
                  </a:ext>
                </a:extLst>
              </a:tr>
              <a:tr h="387586"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RSMA </a:t>
                      </a:r>
                      <a:r>
                        <a:rPr lang="en-ID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memanfaatkan</a:t>
                      </a:r>
                      <a:r>
                        <a:rPr lang="en-ID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limbah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yang </a:t>
                      </a:r>
                      <a:r>
                        <a:rPr lang="en-ID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aman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untuk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hal-hal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yang </a:t>
                      </a:r>
                      <a:r>
                        <a:rPr lang="en-ID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bermanfaat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dan </a:t>
                      </a:r>
                      <a:r>
                        <a:rPr lang="en-ID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mencegah</a:t>
                      </a:r>
                      <a:r>
                        <a:rPr lang="en-ID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tabdzir</a:t>
                      </a:r>
                      <a:r>
                        <a:rPr lang="en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8648188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7FC0C543-3AD6-4E70-B17C-DD1E4AAF3F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136" y="167035"/>
            <a:ext cx="1097280" cy="152365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E40037E-E7EF-4195-8ED3-E54FDD5A71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7406775"/>
              </p:ext>
            </p:extLst>
          </p:nvPr>
        </p:nvGraphicFramePr>
        <p:xfrm>
          <a:off x="455596" y="1886552"/>
          <a:ext cx="11280807" cy="4337050"/>
        </p:xfrm>
        <a:graphic>
          <a:graphicData uri="http://schemas.openxmlformats.org/drawingml/2006/table">
            <a:tbl>
              <a:tblPr/>
              <a:tblGrid>
                <a:gridCol w="335988">
                  <a:extLst>
                    <a:ext uri="{9D8B030D-6E8A-4147-A177-3AD203B41FA5}">
                      <a16:colId xmlns:a16="http://schemas.microsoft.com/office/drawing/2014/main" val="3610753499"/>
                    </a:ext>
                  </a:extLst>
                </a:gridCol>
                <a:gridCol w="6602170">
                  <a:extLst>
                    <a:ext uri="{9D8B030D-6E8A-4147-A177-3AD203B41FA5}">
                      <a16:colId xmlns:a16="http://schemas.microsoft.com/office/drawing/2014/main" val="3637257256"/>
                    </a:ext>
                  </a:extLst>
                </a:gridCol>
                <a:gridCol w="537581">
                  <a:extLst>
                    <a:ext uri="{9D8B030D-6E8A-4147-A177-3AD203B41FA5}">
                      <a16:colId xmlns:a16="http://schemas.microsoft.com/office/drawing/2014/main" val="2469766852"/>
                    </a:ext>
                  </a:extLst>
                </a:gridCol>
                <a:gridCol w="2998696">
                  <a:extLst>
                    <a:ext uri="{9D8B030D-6E8A-4147-A177-3AD203B41FA5}">
                      <a16:colId xmlns:a16="http://schemas.microsoft.com/office/drawing/2014/main" val="508699480"/>
                    </a:ext>
                  </a:extLst>
                </a:gridCol>
                <a:gridCol w="806372">
                  <a:extLst>
                    <a:ext uri="{9D8B030D-6E8A-4147-A177-3AD203B41FA5}">
                      <a16:colId xmlns:a16="http://schemas.microsoft.com/office/drawing/2014/main" val="322822198"/>
                    </a:ext>
                  </a:extLst>
                </a:gridCol>
              </a:tblGrid>
              <a:tr h="286523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ELEMEN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ID" sz="2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TELUSUR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SKOR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6963696"/>
                  </a:ext>
                </a:extLst>
              </a:tr>
              <a:tr h="286523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1.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RSMA </a:t>
                      </a:r>
                      <a:r>
                        <a:rPr lang="en-ID" sz="2000" b="1" i="1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memiliki kebijakan</a:t>
                      </a:r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pemanfaatan limbah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R 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Program efesiensi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4404519"/>
                  </a:ext>
                </a:extLst>
              </a:tr>
              <a:tr h="557288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2.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RSMA </a:t>
                      </a:r>
                      <a:r>
                        <a:rPr lang="en-ID" sz="20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memanfaatkan</a:t>
                      </a:r>
                      <a:r>
                        <a:rPr lang="en-ID" sz="2000" b="1" i="1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0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limbah</a:t>
                      </a:r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makanan</a:t>
                      </a:r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untuk</a:t>
                      </a:r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hal</a:t>
                      </a:r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en-ID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hal</a:t>
                      </a:r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yang </a:t>
                      </a:r>
                      <a:r>
                        <a:rPr lang="en-ID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bermanfaat</a:t>
                      </a:r>
                      <a:endParaRPr lang="en-ID" sz="2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D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Bukti penggunaan limbah makanan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3845258"/>
                  </a:ext>
                </a:extLst>
              </a:tr>
              <a:tr h="557288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O 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Pemanfaatan limbah makanan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4883279"/>
                  </a:ext>
                </a:extLst>
              </a:tr>
              <a:tr h="286523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W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Staf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19165717"/>
                  </a:ext>
                </a:extLst>
              </a:tr>
              <a:tr h="557288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3.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l" fontAlgn="ctr"/>
                      <a:r>
                        <a:rPr lang="en-ID" sz="2000" b="1" i="1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RSMA memanfatkan limbah</a:t>
                      </a:r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air untuk hal-hal yang bermanfaat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D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Bukti penggunaan listrik efesien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6374407"/>
                  </a:ext>
                </a:extLst>
              </a:tr>
              <a:tr h="286523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O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Penggunaan listrik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4618484"/>
                  </a:ext>
                </a:extLst>
              </a:tr>
              <a:tr h="286523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W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Staf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3476889"/>
                  </a:ext>
                </a:extLst>
              </a:tr>
              <a:tr h="286523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4.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l" fontAlgn="ctr"/>
                      <a:r>
                        <a:rPr lang="en-ID" sz="2000" b="1" i="1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RSMA memanfaatkan limbah</a:t>
                      </a:r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dan atau mendaur ulang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D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Bukti pemanfaatan limbah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5343335"/>
                  </a:ext>
                </a:extLst>
              </a:tr>
              <a:tr h="286523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O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Pemanfaatan limbah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95878835"/>
                  </a:ext>
                </a:extLst>
              </a:tr>
              <a:tr h="293687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W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Staf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2878964"/>
                  </a:ext>
                </a:extLst>
              </a:tr>
            </a:tbl>
          </a:graphicData>
        </a:graphic>
      </p:graphicFrame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278F2D-F85C-4520-A01D-824A2C4A2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C5098-D746-4C98-969A-D01E5829E79E}" type="datetime1">
              <a:rPr lang="en-ID" smtClean="0"/>
              <a:t>13/09/2022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5D6D32-45C8-43CE-A70E-E68135899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C04526-DB90-48CC-B719-1403DE9730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29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0107405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F4E6A-1EF4-4B83-8D15-3C4199420D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2546" y="365125"/>
            <a:ext cx="9621253" cy="1325563"/>
          </a:xfrm>
        </p:spPr>
        <p:txBody>
          <a:bodyPr>
            <a:normAutofit/>
          </a:bodyPr>
          <a:lstStyle/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tabLst/>
              <a:defRPr/>
            </a:pPr>
            <a:r>
              <a:rPr kumimoji="0" lang="en-ID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BAGIAN  KETIGA MANAJEMEN BANGUNAN DAN FISIK (MBF) </a:t>
            </a:r>
            <a:endParaRPr lang="en-ID" sz="4000" b="1" dirty="0">
              <a:latin typeface="Algerian" panose="04020705040A02060702" pitchFamily="8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A4D1F2-1307-46E9-9846-4C97567B0C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36807" y="1982804"/>
            <a:ext cx="9345285" cy="3972778"/>
          </a:xfrm>
        </p:spPr>
        <p:txBody>
          <a:bodyPr>
            <a:normAutofit fontScale="92500" lnSpcReduction="10000"/>
          </a:bodyPr>
          <a:lstStyle/>
          <a:p>
            <a:r>
              <a:rPr lang="en-ID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1) FASILITAS PELAYANAN DAN PENUNJANG</a:t>
            </a:r>
          </a:p>
          <a:p>
            <a:pPr lvl="1"/>
            <a:r>
              <a:rPr lang="en-ID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[2 </a:t>
            </a:r>
            <a:r>
              <a:rPr lang="en-ID" sz="32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Standar</a:t>
            </a:r>
            <a:r>
              <a:rPr lang="en-ID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8 </a:t>
            </a:r>
            <a:r>
              <a:rPr lang="en-ID" sz="32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Elemen</a:t>
            </a:r>
            <a:r>
              <a:rPr lang="en-ID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]</a:t>
            </a:r>
            <a:r>
              <a:rPr lang="en-ID" sz="3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0" indent="0">
              <a:buNone/>
            </a:pPr>
            <a:endParaRPr lang="en-ID" sz="3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ID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2) FASILITAS IBADAH </a:t>
            </a:r>
          </a:p>
          <a:p>
            <a:pPr lvl="1"/>
            <a:r>
              <a:rPr lang="en-ID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[3 </a:t>
            </a:r>
            <a:r>
              <a:rPr lang="en-ID" sz="32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Standar</a:t>
            </a:r>
            <a:r>
              <a:rPr lang="en-ID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7 </a:t>
            </a:r>
            <a:r>
              <a:rPr lang="en-ID" sz="32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Elemen</a:t>
            </a:r>
            <a:r>
              <a:rPr lang="en-ID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2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+ … </a:t>
            </a:r>
            <a:r>
              <a:rPr lang="en-ID" sz="3200" b="1" dirty="0" err="1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Elemen</a:t>
            </a:r>
            <a:r>
              <a:rPr lang="en-ID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]</a:t>
            </a:r>
          </a:p>
          <a:p>
            <a:pPr marL="0" indent="0">
              <a:buNone/>
            </a:pPr>
            <a:endParaRPr lang="en-ID" sz="3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ID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3) ECO EFFISIENCY</a:t>
            </a:r>
          </a:p>
          <a:p>
            <a:pPr lvl="1"/>
            <a:r>
              <a:rPr lang="en-ID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[3 </a:t>
            </a:r>
            <a:r>
              <a:rPr lang="en-ID" sz="32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Standar</a:t>
            </a:r>
            <a:r>
              <a:rPr lang="en-ID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11 </a:t>
            </a:r>
            <a:r>
              <a:rPr lang="en-ID" sz="32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Elemen</a:t>
            </a:r>
            <a:r>
              <a:rPr lang="en-ID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]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B34CB57-44DE-4A68-8C75-D9B91033AE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259" y="167035"/>
            <a:ext cx="1809547" cy="2730169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B124C9-245B-449B-BA82-FAAA26A12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AB465F-BA5B-405C-9D9F-A67C173FD5B3}" type="datetime1">
              <a:rPr kumimoji="0" lang="en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13/09/2022</a:t>
            </a:fld>
            <a:endParaRPr kumimoji="0" lang="en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7D44AE-229E-403D-8E2D-BA0694331C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D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agus s dunda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84D9AE-F84A-4B21-8724-E21078C843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11CB5E-26D3-48FD-ABAF-DAABCA4E466F}" type="slidenum">
              <a:rPr kumimoji="0" lang="en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534342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1. American Hospital of Paris Prancis">
            <a:extLst>
              <a:ext uri="{FF2B5EF4-FFF2-40B4-BE49-F238E27FC236}">
                <a16:creationId xmlns:a16="http://schemas.microsoft.com/office/drawing/2014/main" id="{8354B458-8769-402A-9CFD-BEDCEFF812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905" y="519764"/>
            <a:ext cx="10173903" cy="5215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3B11095-FD02-4D33-9F7F-0F2CDFFB8732}"/>
              </a:ext>
            </a:extLst>
          </p:cNvPr>
          <p:cNvSpPr txBox="1"/>
          <p:nvPr/>
        </p:nvSpPr>
        <p:spPr>
          <a:xfrm>
            <a:off x="1106905" y="5735128"/>
            <a:ext cx="52578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en-US" b="1" i="0" dirty="0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American Hospital of Paris (</a:t>
            </a:r>
            <a:r>
              <a:rPr lang="en-US" b="1" i="0" dirty="0" err="1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Prancis</a:t>
            </a:r>
            <a:r>
              <a:rPr lang="en-US" b="1" i="0" dirty="0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)</a:t>
            </a:r>
            <a:endParaRPr lang="en-ID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5E0CBC-85F9-4E6A-8C00-DCB9FCACFC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C30AA-9078-4C6B-9345-13EEED1EDC96}" type="datetime1">
              <a:rPr lang="en-ID" smtClean="0"/>
              <a:t>13/09/2022</a:t>
            </a:fld>
            <a:endParaRPr lang="en-ID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59D78156-4398-41CF-9F5D-4692F9F2BA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C8D1E906-A74B-44F1-BB76-0321992D2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31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52976265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. Asklepios Klinik Barmbek Jerman">
            <a:extLst>
              <a:ext uri="{FF2B5EF4-FFF2-40B4-BE49-F238E27FC236}">
                <a16:creationId xmlns:a16="http://schemas.microsoft.com/office/drawing/2014/main" id="{E8734BE5-F845-4A9C-9B28-116F260AF2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678" y="288759"/>
            <a:ext cx="9982000" cy="5476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A6E4254-670A-4129-BB78-865AD4EB7274}"/>
              </a:ext>
            </a:extLst>
          </p:cNvPr>
          <p:cNvSpPr txBox="1"/>
          <p:nvPr/>
        </p:nvSpPr>
        <p:spPr>
          <a:xfrm>
            <a:off x="1000626" y="5674608"/>
            <a:ext cx="626845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en-ID" sz="2400" b="1" i="0" dirty="0" err="1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Asklepios</a:t>
            </a:r>
            <a:r>
              <a:rPr lang="en-ID" sz="2400" b="1" i="0" dirty="0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 </a:t>
            </a:r>
            <a:r>
              <a:rPr lang="en-ID" sz="2400" b="1" i="0" dirty="0" err="1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Klinik</a:t>
            </a:r>
            <a:r>
              <a:rPr lang="en-ID" sz="2400" b="1" i="0" dirty="0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 </a:t>
            </a:r>
            <a:r>
              <a:rPr lang="en-ID" sz="2400" b="1" i="0" dirty="0" err="1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Barmbek</a:t>
            </a:r>
            <a:r>
              <a:rPr lang="en-ID" sz="2400" b="1" i="0" dirty="0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 (</a:t>
            </a:r>
            <a:r>
              <a:rPr lang="en-ID" sz="2400" b="1" i="0" dirty="0" err="1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Jerman</a:t>
            </a:r>
            <a:r>
              <a:rPr lang="en-ID" sz="2400" b="1" i="0" dirty="0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)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78ECFE-0232-4DF9-A50D-8D129C085C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0163D-D854-4D2A-83AE-3BBEFBC65649}" type="datetime1">
              <a:rPr lang="en-ID" smtClean="0"/>
              <a:t>13/09/2022</a:t>
            </a:fld>
            <a:endParaRPr lang="en-ID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89E0FCDD-F2CC-4618-A651-32A756A23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A682AD5E-6DCA-4378-9B8A-676AEBEF1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32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6472310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3. Bumrungrad International Hospital Thailand">
            <a:extLst>
              <a:ext uri="{FF2B5EF4-FFF2-40B4-BE49-F238E27FC236}">
                <a16:creationId xmlns:a16="http://schemas.microsoft.com/office/drawing/2014/main" id="{CBBA2AB9-23E4-4CC0-B636-42B97B8ACD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169" y="327259"/>
            <a:ext cx="10454639" cy="5408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B96CFDD-029A-449B-8D1D-A6F40C6001EB}"/>
              </a:ext>
            </a:extLst>
          </p:cNvPr>
          <p:cNvSpPr txBox="1"/>
          <p:nvPr/>
        </p:nvSpPr>
        <p:spPr>
          <a:xfrm>
            <a:off x="826169" y="5735938"/>
            <a:ext cx="732723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en-ID" sz="2400" b="1" i="0" dirty="0" err="1">
                <a:solidFill>
                  <a:srgbClr val="333333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Bumrungrad</a:t>
            </a:r>
            <a:r>
              <a:rPr lang="en-ID" sz="2400" b="1" i="0" dirty="0">
                <a:solidFill>
                  <a:srgbClr val="333333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International Hospital (Thailand)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EFDA3D2-44B1-4D31-A6C2-A3E4E7A923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5EEED-2255-4035-BF77-58489B6C0018}" type="datetime1">
              <a:rPr lang="en-ID" smtClean="0"/>
              <a:t>13/09/2022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729C95-5A18-40B3-A099-4ACD1ACAB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810092-67CE-4555-AA6D-F106A44CC4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33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36430750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5. Fortis Hospital India">
            <a:extLst>
              <a:ext uri="{FF2B5EF4-FFF2-40B4-BE49-F238E27FC236}">
                <a16:creationId xmlns:a16="http://schemas.microsoft.com/office/drawing/2014/main" id="{EF60D529-A09E-4165-BF82-15F4BC86CA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953" y="328333"/>
            <a:ext cx="9480082" cy="5467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27CAE33-8D68-48F9-AD0B-FE172FE4340E}"/>
              </a:ext>
            </a:extLst>
          </p:cNvPr>
          <p:cNvSpPr txBox="1"/>
          <p:nvPr/>
        </p:nvSpPr>
        <p:spPr>
          <a:xfrm>
            <a:off x="838200" y="5795482"/>
            <a:ext cx="60976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en-ID" b="1" i="0" dirty="0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Fortis Hospital (India)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6BAAB9E-3476-4B6A-B0AC-F31584949C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586B1-18E0-496F-993E-328ACE0FD758}" type="datetime1">
              <a:rPr lang="en-ID" smtClean="0"/>
              <a:t>13/09/2022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C24CF2-7F3F-44FC-B078-89AE830F54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76F54F-F32C-4069-87DF-A4D5132D53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34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95049930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6. Gleneagles Singapura">
            <a:extLst>
              <a:ext uri="{FF2B5EF4-FFF2-40B4-BE49-F238E27FC236}">
                <a16:creationId xmlns:a16="http://schemas.microsoft.com/office/drawing/2014/main" id="{BE345730-7A41-4633-8A78-39FFDBC0BF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7655" y="573597"/>
            <a:ext cx="9827393" cy="5406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8A51E09-A1D1-4929-940F-FD0E1AB228F0}"/>
              </a:ext>
            </a:extLst>
          </p:cNvPr>
          <p:cNvSpPr txBox="1"/>
          <p:nvPr/>
        </p:nvSpPr>
        <p:spPr>
          <a:xfrm>
            <a:off x="989798" y="5915071"/>
            <a:ext cx="60976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en-ID" b="1" i="0" dirty="0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Gleneagles (Singapura)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EFCC2A7-D47D-483E-BD45-763DF0824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C9F8D-2470-4FF1-A930-FB3C65C7F660}" type="datetime1">
              <a:rPr lang="en-ID" smtClean="0"/>
              <a:t>13/09/2022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E27DCF-B12C-4936-87FC-9F0E5E0D6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CD6B99-29E3-4406-985F-B0EDD5D55C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35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56561327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7. John Hopkins Medicine Baltimore Maryland Amerika Serikat">
            <a:extLst>
              <a:ext uri="{FF2B5EF4-FFF2-40B4-BE49-F238E27FC236}">
                <a16:creationId xmlns:a16="http://schemas.microsoft.com/office/drawing/2014/main" id="{A2A89E7F-B037-485C-B3CA-35538E492C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402" y="333550"/>
            <a:ext cx="9991023" cy="5242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5A63DBC-4E36-4035-BBDE-9ABCD7DAB8B3}"/>
              </a:ext>
            </a:extLst>
          </p:cNvPr>
          <p:cNvSpPr txBox="1"/>
          <p:nvPr/>
        </p:nvSpPr>
        <p:spPr>
          <a:xfrm>
            <a:off x="838200" y="5620434"/>
            <a:ext cx="609760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en-ID" b="1" i="0" dirty="0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John Hopkins Medicine Baltimore, Maryland (Amerika </a:t>
            </a:r>
            <a:r>
              <a:rPr lang="en-ID" b="1" i="0" dirty="0" err="1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Serikat</a:t>
            </a:r>
            <a:r>
              <a:rPr lang="en-ID" b="1" i="0" dirty="0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)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8A5BF7D-65A8-4939-8BA8-1D7E7F0B4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7CE24-63E0-4BA8-8CD0-1B3FE3E3CA59}" type="datetime1">
              <a:rPr lang="en-ID" smtClean="0"/>
              <a:t>13/09/2022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598A86-6368-49B5-A503-D0617B892C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ED89AD-7916-49F8-9F47-93B68EADF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36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92727947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8. RSUD dr. Iskak Tulungagung Indonesia">
            <a:extLst>
              <a:ext uri="{FF2B5EF4-FFF2-40B4-BE49-F238E27FC236}">
                <a16:creationId xmlns:a16="http://schemas.microsoft.com/office/drawing/2014/main" id="{75A9C6DF-840B-4800-AECD-A873CF85A3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27259"/>
            <a:ext cx="10515600" cy="5354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6C31C28-5631-421F-9232-0E62D0352CF7}"/>
              </a:ext>
            </a:extLst>
          </p:cNvPr>
          <p:cNvSpPr txBox="1"/>
          <p:nvPr/>
        </p:nvSpPr>
        <p:spPr>
          <a:xfrm>
            <a:off x="767614" y="5681931"/>
            <a:ext cx="60976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en-ID" b="1" i="0" dirty="0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RSUD </a:t>
            </a:r>
            <a:r>
              <a:rPr lang="en-ID" b="1" i="0" dirty="0" err="1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dr.</a:t>
            </a:r>
            <a:r>
              <a:rPr lang="en-ID" b="1" i="0" dirty="0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 </a:t>
            </a:r>
            <a:r>
              <a:rPr lang="en-ID" b="1" i="0" dirty="0" err="1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Iskak</a:t>
            </a:r>
            <a:r>
              <a:rPr lang="en-ID" b="1" i="0" dirty="0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 </a:t>
            </a:r>
            <a:r>
              <a:rPr lang="en-ID" b="1" i="0" dirty="0" err="1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Tulungagung</a:t>
            </a:r>
            <a:r>
              <a:rPr lang="en-ID" b="1" i="0" dirty="0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 (Indonesia)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10F0CB1-D8F9-4620-95B5-FA84FCE865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263B2-0DAF-497F-8311-D74BFB7A9D40}" type="datetime1">
              <a:rPr lang="en-ID" smtClean="0"/>
              <a:t>13/09/2022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2CCBFD-B4F9-4374-A2C9-08276EB496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C52D5A-BC0F-46D9-80AB-0EC71D3D01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37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76123597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9. Shouldice Hospital Kanada">
            <a:extLst>
              <a:ext uri="{FF2B5EF4-FFF2-40B4-BE49-F238E27FC236}">
                <a16:creationId xmlns:a16="http://schemas.microsoft.com/office/drawing/2014/main" id="{BF47D4AE-DB89-442C-9396-E638E6928C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21" y="413887"/>
            <a:ext cx="10231655" cy="536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CD66051-BA86-492C-A1FA-778D8A2EB562}"/>
              </a:ext>
            </a:extLst>
          </p:cNvPr>
          <p:cNvSpPr txBox="1"/>
          <p:nvPr/>
        </p:nvSpPr>
        <p:spPr>
          <a:xfrm>
            <a:off x="665948" y="5780151"/>
            <a:ext cx="60976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en-ID" b="1" i="0" dirty="0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Shouldice Hospital (</a:t>
            </a:r>
            <a:r>
              <a:rPr lang="en-ID" b="1" i="0" dirty="0" err="1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Kanada</a:t>
            </a:r>
            <a:r>
              <a:rPr lang="en-ID" b="1" i="0" dirty="0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)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C0CB7A-5C3B-482A-BF35-C1530DF436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F3526-7051-4295-B4D8-9ED4A1B38630}" type="datetime1">
              <a:rPr lang="en-ID" smtClean="0"/>
              <a:t>13/09/2022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CFF2CD-640A-4405-95BB-397AD74B02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C13F97-4E7E-4CED-A8A8-BE39ACDB4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38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19273023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10. The Royal Adelaide Hospital Australia">
            <a:extLst>
              <a:ext uri="{FF2B5EF4-FFF2-40B4-BE49-F238E27FC236}">
                <a16:creationId xmlns:a16="http://schemas.microsoft.com/office/drawing/2014/main" id="{CA8909AC-FCE5-4ED6-81CD-030E1A55B7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36885"/>
            <a:ext cx="10740992" cy="5424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3B50C6A-3E45-4960-BC94-B539714E8AC3}"/>
              </a:ext>
            </a:extLst>
          </p:cNvPr>
          <p:cNvSpPr txBox="1"/>
          <p:nvPr/>
        </p:nvSpPr>
        <p:spPr>
          <a:xfrm>
            <a:off x="762200" y="5760901"/>
            <a:ext cx="60976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en-US" b="1" i="0" dirty="0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 The Royal Adelaide Hospital (Australia)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6D4278-34C7-49B9-985B-010FA9A6F5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9CF79-4769-4F57-8A40-8F230645B843}" type="datetime1">
              <a:rPr lang="en-ID" smtClean="0"/>
              <a:t>13/09/2022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E5A0D7-A9F9-4018-BCEC-DA1FE43F7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751F25-B542-47BE-A456-810802024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39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28041669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11. The University of Tokyo Hospital Jepang">
            <a:extLst>
              <a:ext uri="{FF2B5EF4-FFF2-40B4-BE49-F238E27FC236}">
                <a16:creationId xmlns:a16="http://schemas.microsoft.com/office/drawing/2014/main" id="{FFB9BB13-6655-4389-9CF2-6F96BBBA7A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779" y="365760"/>
            <a:ext cx="10453036" cy="546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C04E054-E846-4FE8-8BD6-37689679819C}"/>
              </a:ext>
            </a:extLst>
          </p:cNvPr>
          <p:cNvSpPr txBox="1"/>
          <p:nvPr/>
        </p:nvSpPr>
        <p:spPr>
          <a:xfrm>
            <a:off x="838200" y="5826310"/>
            <a:ext cx="60976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en-US" b="1" i="0" dirty="0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The University of Tokyo Hospital (</a:t>
            </a:r>
            <a:r>
              <a:rPr lang="en-US" b="1" i="0" dirty="0" err="1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Jepang</a:t>
            </a:r>
            <a:r>
              <a:rPr lang="en-US" b="1" i="0" dirty="0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)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9D49E4B-B31C-4160-A86A-C4A4C20B0F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B6CF7-8ABE-4078-878A-2DBEB9299671}" type="datetime1">
              <a:rPr lang="en-ID" smtClean="0"/>
              <a:t>13/09/2022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7BE85A-BD0D-438E-A0A4-FCCBAFCE8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350D3D-2D61-4B4D-BAA9-6FCD9CCDAC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40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00871007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12. Wooridul Spine Hospital Seoul">
            <a:extLst>
              <a:ext uri="{FF2B5EF4-FFF2-40B4-BE49-F238E27FC236}">
                <a16:creationId xmlns:a16="http://schemas.microsoft.com/office/drawing/2014/main" id="{E7528D30-F8EA-418C-B23E-F15C5E0B75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375385"/>
            <a:ext cx="10769867" cy="5563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DA2ACE7-6570-47B6-A56A-D6142DB2936E}"/>
              </a:ext>
            </a:extLst>
          </p:cNvPr>
          <p:cNvSpPr txBox="1"/>
          <p:nvPr/>
        </p:nvSpPr>
        <p:spPr>
          <a:xfrm>
            <a:off x="838200" y="5855186"/>
            <a:ext cx="60976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en-ID" b="1" i="0" dirty="0" err="1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Wooridul</a:t>
            </a:r>
            <a:r>
              <a:rPr lang="en-ID" b="1" i="0" dirty="0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 Spine Hospital (Seoul)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AC340F-2903-4E25-A7D1-539FAF397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77BCB-7397-4E4F-B07F-24E0D544DE8D}" type="datetime1">
              <a:rPr lang="en-ID" smtClean="0"/>
              <a:t>13/09/2022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404C30-AD3C-4763-A50A-AB20CDB40F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77CD7C-B553-4DF8-A30E-7CCA3E6F8C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41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74573072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84AD1B-E56E-430C-A8DD-CABEFD8874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676" y="365759"/>
            <a:ext cx="9496124" cy="446255"/>
          </a:xfrm>
        </p:spPr>
        <p:txBody>
          <a:bodyPr>
            <a:noAutofit/>
          </a:bodyPr>
          <a:lstStyle/>
          <a:p>
            <a:r>
              <a:rPr lang="en-US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MISALNYA :</a:t>
            </a:r>
            <a:endParaRPr lang="en-ID" sz="32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62F511-B7DD-4043-B311-9E3E77BC9C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69432" y="991402"/>
            <a:ext cx="9634888" cy="5185561"/>
          </a:xfrm>
        </p:spPr>
        <p:txBody>
          <a:bodyPr>
            <a:normAutofit lnSpcReduction="10000"/>
          </a:bodyPr>
          <a:lstStyle/>
          <a:p>
            <a:r>
              <a:rPr lang="en-ID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RSMA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harus</a:t>
            </a:r>
            <a:r>
              <a:rPr lang="en-ID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berinteraksi</a:t>
            </a:r>
            <a:r>
              <a:rPr lang="en-ID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dengan</a:t>
            </a:r>
            <a:r>
              <a:rPr lang="en-ID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Tetangga</a:t>
            </a:r>
            <a:r>
              <a:rPr lang="en-ID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dengan</a:t>
            </a:r>
            <a:r>
              <a:rPr lang="en-ID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lebih</a:t>
            </a:r>
            <a:r>
              <a:rPr lang="en-ID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baik</a:t>
            </a:r>
            <a:r>
              <a:rPr lang="en-ID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dan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bermakna</a:t>
            </a:r>
            <a:r>
              <a:rPr lang="en-ID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selalu</a:t>
            </a:r>
            <a:r>
              <a:rPr lang="en-ID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memperhatikan</a:t>
            </a:r>
            <a:r>
              <a:rPr lang="en-ID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lingkungan</a:t>
            </a:r>
            <a:r>
              <a:rPr lang="en-ID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tetangga</a:t>
            </a:r>
            <a:r>
              <a:rPr lang="en-ID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sesering</a:t>
            </a:r>
            <a:r>
              <a:rPr lang="en-ID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mungkin</a:t>
            </a:r>
            <a:r>
              <a:rPr lang="en-ID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r>
              <a:rPr lang="en-ID" b="1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RSMA “SOBO TONGGO” !</a:t>
            </a:r>
          </a:p>
          <a:p>
            <a:pPr algn="l"/>
            <a:r>
              <a:rPr lang="en-ID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RSMA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selalu</a:t>
            </a:r>
            <a:r>
              <a:rPr lang="en-ID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menjaga</a:t>
            </a:r>
            <a:r>
              <a:rPr lang="en-ID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kebersihan</a:t>
            </a:r>
            <a:r>
              <a:rPr lang="en-ID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dan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kesucian</a:t>
            </a:r>
            <a:r>
              <a:rPr lang="en-ID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untuk</a:t>
            </a:r>
            <a:r>
              <a:rPr lang="en-ID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itu</a:t>
            </a:r>
            <a:r>
              <a:rPr lang="en-ID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…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kebersihan</a:t>
            </a:r>
            <a:r>
              <a:rPr lang="en-ID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dan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kesucian</a:t>
            </a:r>
            <a:r>
              <a:rPr lang="en-ID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baik</a:t>
            </a:r>
            <a:r>
              <a:rPr lang="en-ID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di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dalam</a:t>
            </a:r>
            <a:r>
              <a:rPr lang="en-ID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maupun</a:t>
            </a:r>
            <a:r>
              <a:rPr lang="en-ID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di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sekitar</a:t>
            </a:r>
            <a:r>
              <a:rPr lang="en-ID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RSMA.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RSMA </a:t>
            </a:r>
            <a:r>
              <a:rPr lang="en-ID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aktif</a:t>
            </a:r>
            <a:r>
              <a:rPr lang="en-ID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menjauhkan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bangunan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nya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dari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area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kumuh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atau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kotor</a:t>
            </a:r>
            <a:r>
              <a:rPr lang="en-ID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genangan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air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keruh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pembuangan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sampah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akhir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dan lain-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lainnya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RSMA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memiliki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cukup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dengan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aliran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udara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yang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masuk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maupun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keluar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secara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lancar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serta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sehat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Sehingga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akan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turut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membuat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orang di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dalamnya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nyaman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dalam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bekerja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2F7CCB-FF19-47D4-9151-D3442AACBF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61CBD-F236-4610-81E4-CC1648B24EA2}" type="datetime1">
              <a:rPr lang="en-ID" smtClean="0"/>
              <a:t>13/09/2022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BCE019-595D-4411-AD42-7A662A34EB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7E63C2-6277-4256-8BDB-31BA166EA6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42</a:t>
            </a:fld>
            <a:endParaRPr lang="en-ID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58D036D-DE19-43AA-9E28-85C4B0BC0D84}"/>
              </a:ext>
            </a:extLst>
          </p:cNvPr>
          <p:cNvPicPr/>
          <p:nvPr/>
        </p:nvPicPr>
        <p:blipFill rotWithShape="1">
          <a:blip r:embed="rId2"/>
          <a:srcRect l="32130" t="11461" r="32861" b="6859"/>
          <a:stretch/>
        </p:blipFill>
        <p:spPr bwMode="auto">
          <a:xfrm>
            <a:off x="314426" y="294704"/>
            <a:ext cx="1601001" cy="21116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1854092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E187BB-D5DE-4222-8E86-CCC1845A8A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4067" y="467617"/>
            <a:ext cx="8889733" cy="462648"/>
          </a:xfrm>
        </p:spPr>
        <p:txBody>
          <a:bodyPr>
            <a:noAutofit/>
          </a:bodyPr>
          <a:lstStyle/>
          <a:p>
            <a:r>
              <a:rPr lang="en-US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MISALNYA :</a:t>
            </a:r>
            <a:endParaRPr lang="en-ID" sz="32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D44513-4581-465F-AE9B-CF267A757A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30931" y="1251283"/>
            <a:ext cx="9634888" cy="4925679"/>
          </a:xfrm>
        </p:spPr>
        <p:txBody>
          <a:bodyPr>
            <a:noAutofit/>
          </a:bodyPr>
          <a:lstStyle/>
          <a:p>
            <a:r>
              <a:rPr lang="en-ID" sz="3000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Kamar </a:t>
            </a:r>
            <a:r>
              <a:rPr lang="en-ID" sz="3000" b="0" i="0" dirty="0" err="1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Tidur</a:t>
            </a:r>
            <a:r>
              <a:rPr lang="en-ID" sz="3000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di RSMA </a:t>
            </a:r>
            <a:r>
              <a:rPr lang="en-ID" sz="3000" b="0" i="0" dirty="0" err="1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merupakan</a:t>
            </a:r>
            <a:r>
              <a:rPr lang="en-ID" sz="3000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b="0" i="0" dirty="0" err="1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ruangan</a:t>
            </a:r>
            <a:r>
              <a:rPr lang="en-ID" sz="3000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yang </a:t>
            </a:r>
            <a:r>
              <a:rPr lang="en-ID" sz="3000" b="0" i="0" dirty="0" err="1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sangat</a:t>
            </a:r>
            <a:r>
              <a:rPr lang="en-ID" sz="3000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b="0" i="0" dirty="0" err="1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penting</a:t>
            </a:r>
            <a:r>
              <a:rPr lang="en-ID" sz="3000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b="0" i="0" dirty="0" err="1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digunakan</a:t>
            </a:r>
            <a:r>
              <a:rPr lang="en-ID" sz="3000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b="0" i="0" dirty="0" err="1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sebagai</a:t>
            </a:r>
            <a:r>
              <a:rPr lang="en-ID" sz="3000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b="0" i="0" dirty="0" err="1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tempat</a:t>
            </a:r>
            <a:r>
              <a:rPr lang="en-ID" sz="3000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b="0" i="0" dirty="0" err="1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terapi</a:t>
            </a:r>
            <a:r>
              <a:rPr lang="en-ID" sz="3000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b="0" i="0" dirty="0" err="1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pasien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  <a:r>
              <a:rPr lang="en-ID" sz="3000" b="0" i="0" dirty="0" err="1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ehingga</a:t>
            </a:r>
            <a:r>
              <a:rPr lang="en-ID" sz="3000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b="0" i="0" dirty="0" err="1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perlu</a:t>
            </a:r>
            <a:r>
              <a:rPr lang="en-ID" sz="3000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b="0" i="0" dirty="0" err="1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ditata</a:t>
            </a:r>
            <a:r>
              <a:rPr lang="en-ID" sz="3000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b="0" i="0" dirty="0" err="1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dengan</a:t>
            </a:r>
            <a:r>
              <a:rPr lang="en-ID" sz="3000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b="0" i="0" dirty="0" err="1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sedemikian</a:t>
            </a:r>
            <a:r>
              <a:rPr lang="en-ID" sz="3000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b="0" i="0" dirty="0" err="1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rupa</a:t>
            </a:r>
            <a:r>
              <a:rPr lang="en-ID" sz="3000" b="0" i="0" dirty="0">
                <a:solidFill>
                  <a:srgbClr val="2C3E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</a:p>
          <a:p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Tempat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tidur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diposisikan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dengan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bagian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kepala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berada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di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arah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kiblat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serta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kaki di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arah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lainnya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karena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perlu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diperhatikan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-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hindari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meletakkan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kaki di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arah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kiblat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Selain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itu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juga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tempat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tidur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diposisikan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agar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penghuninya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dapat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tidur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menghadap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kanan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sesuai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dengan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anjuran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sunnah Nabi Muhammad SAW.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Sehingga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dalam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setiap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tidur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dan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terapi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akan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mendapat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3000" dirty="0" err="1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keberkahan</a:t>
            </a:r>
            <a:r>
              <a:rPr lang="en-ID" sz="3000" dirty="0">
                <a:solidFill>
                  <a:srgbClr val="2C3E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C3000F-104A-4AFE-AE04-A49498780A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1D783-954F-481B-B703-56052E7BA713}" type="datetime1">
              <a:rPr lang="en-ID" smtClean="0"/>
              <a:t>13/09/2022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D81D1F-975F-402C-BD17-7B0675274E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FF8EEE-D222-44D5-AA14-4A48C5BF6D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43</a:t>
            </a:fld>
            <a:endParaRPr lang="en-ID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F6CBC26-3FEC-41C1-A930-E06769668B5B}"/>
              </a:ext>
            </a:extLst>
          </p:cNvPr>
          <p:cNvPicPr/>
          <p:nvPr/>
        </p:nvPicPr>
        <p:blipFill rotWithShape="1">
          <a:blip r:embed="rId2"/>
          <a:srcRect l="32130" t="11461" r="32861" b="6859"/>
          <a:stretch/>
        </p:blipFill>
        <p:spPr bwMode="auto">
          <a:xfrm>
            <a:off x="314426" y="294704"/>
            <a:ext cx="1601001" cy="21116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2826749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4EC570-A94D-4FF6-A2F2-D943BC23C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1305" y="590000"/>
            <a:ext cx="9332495" cy="395270"/>
          </a:xfrm>
        </p:spPr>
        <p:txBody>
          <a:bodyPr>
            <a:noAutofit/>
          </a:bodyPr>
          <a:lstStyle/>
          <a:p>
            <a:r>
              <a:rPr lang="en-US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MISALNYA :</a:t>
            </a:r>
            <a:endParaRPr lang="en-ID" sz="32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4A28A5-E68E-4DAC-8824-1180FBE111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21305" y="1164657"/>
            <a:ext cx="9577137" cy="5012306"/>
          </a:xfrm>
        </p:spPr>
        <p:txBody>
          <a:bodyPr>
            <a:normAutofit/>
          </a:bodyPr>
          <a:lstStyle/>
          <a:p>
            <a:r>
              <a:rPr lang="en-ID" b="0" i="0" dirty="0" err="1">
                <a:solidFill>
                  <a:srgbClr val="2C3E50"/>
                </a:solidFill>
                <a:effectLst/>
                <a:latin typeface="Helvetica Neue"/>
              </a:rPr>
              <a:t>Dapur</a:t>
            </a:r>
            <a:r>
              <a:rPr lang="en-ID" b="0" i="0" dirty="0">
                <a:solidFill>
                  <a:srgbClr val="2C3E50"/>
                </a:solidFill>
                <a:effectLst/>
                <a:latin typeface="Helvetica Neue"/>
              </a:rPr>
              <a:t> </a:t>
            </a:r>
            <a:r>
              <a:rPr lang="en-ID" dirty="0">
                <a:solidFill>
                  <a:srgbClr val="2C3E50"/>
                </a:solidFill>
                <a:latin typeface="Helvetica Neue"/>
              </a:rPr>
              <a:t>RSMA </a:t>
            </a:r>
            <a:r>
              <a:rPr lang="en-ID" dirty="0" err="1">
                <a:solidFill>
                  <a:srgbClr val="2C3E50"/>
                </a:solidFill>
                <a:latin typeface="Helvetica Neue"/>
              </a:rPr>
              <a:t>guna</a:t>
            </a:r>
            <a:r>
              <a:rPr lang="en-ID" dirty="0">
                <a:solidFill>
                  <a:srgbClr val="2C3E50"/>
                </a:solidFill>
                <a:latin typeface="Helvetica Neue"/>
              </a:rPr>
              <a:t> </a:t>
            </a:r>
            <a:r>
              <a:rPr lang="en-ID" dirty="0" err="1">
                <a:solidFill>
                  <a:srgbClr val="2C3E50"/>
                </a:solidFill>
                <a:latin typeface="Helvetica Neue"/>
              </a:rPr>
              <a:t>menyiapkan</a:t>
            </a:r>
            <a:r>
              <a:rPr lang="en-ID" dirty="0">
                <a:solidFill>
                  <a:srgbClr val="2C3E50"/>
                </a:solidFill>
                <a:latin typeface="Helvetica Neue"/>
              </a:rPr>
              <a:t> </a:t>
            </a:r>
            <a:r>
              <a:rPr lang="en-ID" dirty="0" err="1">
                <a:solidFill>
                  <a:srgbClr val="2C3E50"/>
                </a:solidFill>
                <a:latin typeface="Helvetica Neue"/>
              </a:rPr>
              <a:t>sajian</a:t>
            </a:r>
            <a:r>
              <a:rPr lang="en-ID" dirty="0">
                <a:solidFill>
                  <a:srgbClr val="2C3E50"/>
                </a:solidFill>
                <a:latin typeface="Helvetica Neue"/>
              </a:rPr>
              <a:t> </a:t>
            </a:r>
            <a:r>
              <a:rPr lang="en-ID" dirty="0" err="1">
                <a:solidFill>
                  <a:srgbClr val="2C3E50"/>
                </a:solidFill>
                <a:latin typeface="Helvetica Neue"/>
              </a:rPr>
              <a:t>masakan</a:t>
            </a:r>
            <a:r>
              <a:rPr lang="en-ID" dirty="0">
                <a:solidFill>
                  <a:srgbClr val="2C3E50"/>
                </a:solidFill>
                <a:latin typeface="Helvetica Neue"/>
              </a:rPr>
              <a:t>, </a:t>
            </a:r>
            <a:r>
              <a:rPr lang="en-ID" dirty="0" err="1">
                <a:solidFill>
                  <a:srgbClr val="2C3E50"/>
                </a:solidFill>
                <a:latin typeface="Helvetica Neue"/>
              </a:rPr>
              <a:t>Dapur</a:t>
            </a:r>
            <a:r>
              <a:rPr lang="en-ID" dirty="0">
                <a:solidFill>
                  <a:srgbClr val="2C3E50"/>
                </a:solidFill>
                <a:latin typeface="Helvetica Neue"/>
              </a:rPr>
              <a:t> yang </a:t>
            </a:r>
            <a:r>
              <a:rPr lang="en-ID" dirty="0" err="1">
                <a:solidFill>
                  <a:srgbClr val="2C3E50"/>
                </a:solidFill>
                <a:latin typeface="Helvetica Neue"/>
              </a:rPr>
              <a:t>baik</a:t>
            </a:r>
            <a:r>
              <a:rPr lang="en-ID" dirty="0">
                <a:solidFill>
                  <a:srgbClr val="2C3E50"/>
                </a:solidFill>
                <a:latin typeface="Helvetica Neue"/>
              </a:rPr>
              <a:t> </a:t>
            </a:r>
            <a:r>
              <a:rPr lang="en-ID" dirty="0" err="1">
                <a:solidFill>
                  <a:srgbClr val="2C3E50"/>
                </a:solidFill>
                <a:latin typeface="Helvetica Neue"/>
              </a:rPr>
              <a:t>itu</a:t>
            </a:r>
            <a:r>
              <a:rPr lang="en-ID" dirty="0">
                <a:solidFill>
                  <a:srgbClr val="2C3E50"/>
                </a:solidFill>
                <a:latin typeface="Helvetica Neue"/>
              </a:rPr>
              <a:t>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Helvetica Neue"/>
              </a:rPr>
              <a:t>sederhana</a:t>
            </a:r>
            <a:r>
              <a:rPr lang="en-ID" b="0" i="0" dirty="0">
                <a:solidFill>
                  <a:srgbClr val="2C3E50"/>
                </a:solidFill>
                <a:effectLst/>
                <a:latin typeface="Helvetica Neue"/>
              </a:rPr>
              <a:t> dan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Helvetica Neue"/>
              </a:rPr>
              <a:t>harus</a:t>
            </a:r>
            <a:r>
              <a:rPr lang="en-ID" b="0" i="0" dirty="0">
                <a:solidFill>
                  <a:srgbClr val="2C3E50"/>
                </a:solidFill>
                <a:effectLst/>
                <a:latin typeface="Helvetica Neue"/>
              </a:rPr>
              <a:t>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Helvetica Neue"/>
              </a:rPr>
              <a:t>selalu</a:t>
            </a:r>
            <a:r>
              <a:rPr lang="en-ID" b="0" i="0" dirty="0">
                <a:solidFill>
                  <a:srgbClr val="2C3E50"/>
                </a:solidFill>
                <a:effectLst/>
                <a:latin typeface="Helvetica Neue"/>
              </a:rPr>
              <a:t>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Helvetica Neue"/>
              </a:rPr>
              <a:t>mengingat</a:t>
            </a:r>
            <a:r>
              <a:rPr lang="en-ID" b="0" i="0" dirty="0">
                <a:solidFill>
                  <a:srgbClr val="2C3E50"/>
                </a:solidFill>
                <a:effectLst/>
                <a:latin typeface="Helvetica Neue"/>
              </a:rPr>
              <a:t> Allah. Karena,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Helvetica Neue"/>
              </a:rPr>
              <a:t>setiap</a:t>
            </a:r>
            <a:r>
              <a:rPr lang="en-ID" b="0" i="0" dirty="0">
                <a:solidFill>
                  <a:srgbClr val="2C3E50"/>
                </a:solidFill>
                <a:effectLst/>
                <a:latin typeface="Helvetica Neue"/>
              </a:rPr>
              <a:t>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Helvetica Neue"/>
              </a:rPr>
              <a:t>makanan</a:t>
            </a:r>
            <a:r>
              <a:rPr lang="en-ID" b="0" i="0" dirty="0">
                <a:solidFill>
                  <a:srgbClr val="2C3E50"/>
                </a:solidFill>
                <a:effectLst/>
                <a:latin typeface="Helvetica Neue"/>
              </a:rPr>
              <a:t> yang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Helvetica Neue"/>
              </a:rPr>
              <a:t>masuk</a:t>
            </a:r>
            <a:r>
              <a:rPr lang="en-ID" b="0" i="0" dirty="0">
                <a:solidFill>
                  <a:srgbClr val="2C3E50"/>
                </a:solidFill>
                <a:effectLst/>
                <a:latin typeface="Helvetica Neue"/>
              </a:rPr>
              <a:t>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Helvetica Neue"/>
              </a:rPr>
              <a:t>ke</a:t>
            </a:r>
            <a:r>
              <a:rPr lang="en-ID" b="0" i="0" dirty="0">
                <a:solidFill>
                  <a:srgbClr val="2C3E50"/>
                </a:solidFill>
                <a:effectLst/>
                <a:latin typeface="Helvetica Neue"/>
              </a:rPr>
              <a:t>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Helvetica Neue"/>
              </a:rPr>
              <a:t>tubuh</a:t>
            </a:r>
            <a:r>
              <a:rPr lang="en-ID" b="0" i="0" dirty="0">
                <a:solidFill>
                  <a:srgbClr val="2C3E50"/>
                </a:solidFill>
                <a:effectLst/>
                <a:latin typeface="Helvetica Neue"/>
              </a:rPr>
              <a:t>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Helvetica Neue"/>
              </a:rPr>
              <a:t>untuk</a:t>
            </a:r>
            <a:r>
              <a:rPr lang="en-ID" b="0" i="0" dirty="0">
                <a:solidFill>
                  <a:srgbClr val="2C3E50"/>
                </a:solidFill>
                <a:effectLst/>
                <a:latin typeface="Helvetica Neue"/>
              </a:rPr>
              <a:t>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Helvetica Neue"/>
              </a:rPr>
              <a:t>kelangsungan</a:t>
            </a:r>
            <a:r>
              <a:rPr lang="en-ID" b="0" i="0" dirty="0">
                <a:solidFill>
                  <a:srgbClr val="2C3E50"/>
                </a:solidFill>
                <a:effectLst/>
                <a:latin typeface="Helvetica Neue"/>
              </a:rPr>
              <a:t>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Helvetica Neue"/>
              </a:rPr>
              <a:t>hidup</a:t>
            </a:r>
            <a:r>
              <a:rPr lang="en-ID" b="0" i="0" dirty="0">
                <a:solidFill>
                  <a:srgbClr val="2C3E50"/>
                </a:solidFill>
                <a:effectLst/>
                <a:latin typeface="Helvetica Neue"/>
              </a:rPr>
              <a:t>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Helvetica Neue"/>
              </a:rPr>
              <a:t>setiap</a:t>
            </a:r>
            <a:r>
              <a:rPr lang="en-ID" b="0" i="0" dirty="0">
                <a:solidFill>
                  <a:srgbClr val="2C3E50"/>
                </a:solidFill>
                <a:effectLst/>
                <a:latin typeface="Helvetica Neue"/>
              </a:rPr>
              <a:t> orang,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Helvetica Neue"/>
              </a:rPr>
              <a:t>bukan</a:t>
            </a:r>
            <a:r>
              <a:rPr lang="en-ID" b="0" i="0" dirty="0">
                <a:solidFill>
                  <a:srgbClr val="2C3E50"/>
                </a:solidFill>
                <a:effectLst/>
                <a:latin typeface="Helvetica Neue"/>
              </a:rPr>
              <a:t>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Helvetica Neue"/>
              </a:rPr>
              <a:t>sebaliknya</a:t>
            </a:r>
            <a:r>
              <a:rPr lang="en-ID" b="0" i="0" dirty="0">
                <a:solidFill>
                  <a:srgbClr val="2C3E50"/>
                </a:solidFill>
                <a:effectLst/>
                <a:latin typeface="Helvetica Neue"/>
              </a:rPr>
              <a:t>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Helvetica Neue"/>
              </a:rPr>
              <a:t>hidup</a:t>
            </a:r>
            <a:r>
              <a:rPr lang="en-ID" b="0" i="0" dirty="0">
                <a:solidFill>
                  <a:srgbClr val="2C3E50"/>
                </a:solidFill>
                <a:effectLst/>
                <a:latin typeface="Helvetica Neue"/>
              </a:rPr>
              <a:t>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Helvetica Neue"/>
              </a:rPr>
              <a:t>guna</a:t>
            </a:r>
            <a:r>
              <a:rPr lang="en-ID" b="0" i="0" dirty="0">
                <a:solidFill>
                  <a:srgbClr val="2C3E50"/>
                </a:solidFill>
                <a:effectLst/>
                <a:latin typeface="Helvetica Neue"/>
              </a:rPr>
              <a:t>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Helvetica Neue"/>
              </a:rPr>
              <a:t>makan-makan</a:t>
            </a:r>
            <a:r>
              <a:rPr lang="en-ID" b="0" i="0" dirty="0">
                <a:solidFill>
                  <a:srgbClr val="2C3E50"/>
                </a:solidFill>
                <a:effectLst/>
                <a:latin typeface="Helvetica Neue"/>
              </a:rPr>
              <a:t>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Helvetica Neue"/>
              </a:rPr>
              <a:t>saja</a:t>
            </a:r>
            <a:r>
              <a:rPr lang="en-ID" b="0" i="0" dirty="0">
                <a:solidFill>
                  <a:srgbClr val="2C3E50"/>
                </a:solidFill>
                <a:effectLst/>
                <a:latin typeface="Helvetica Neue"/>
              </a:rPr>
              <a:t>. Tata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Helvetica Neue"/>
              </a:rPr>
              <a:t>letak</a:t>
            </a:r>
            <a:r>
              <a:rPr lang="en-ID" b="0" i="0" dirty="0">
                <a:solidFill>
                  <a:srgbClr val="2C3E50"/>
                </a:solidFill>
                <a:effectLst/>
                <a:latin typeface="Helvetica Neue"/>
              </a:rPr>
              <a:t>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Helvetica Neue"/>
              </a:rPr>
              <a:t>dapur</a:t>
            </a:r>
            <a:r>
              <a:rPr lang="en-ID" b="0" i="0" dirty="0">
                <a:solidFill>
                  <a:srgbClr val="2C3E50"/>
                </a:solidFill>
                <a:effectLst/>
                <a:latin typeface="Helvetica Neue"/>
              </a:rPr>
              <a:t>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Helvetica Neue"/>
              </a:rPr>
              <a:t>sendiri</a:t>
            </a:r>
            <a:r>
              <a:rPr lang="en-ID" b="0" i="0" dirty="0">
                <a:solidFill>
                  <a:srgbClr val="2C3E50"/>
                </a:solidFill>
                <a:effectLst/>
                <a:latin typeface="Helvetica Neue"/>
              </a:rPr>
              <a:t>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Helvetica Neue"/>
              </a:rPr>
              <a:t>sebaiknya</a:t>
            </a:r>
            <a:r>
              <a:rPr lang="en-ID" b="0" i="0" dirty="0">
                <a:solidFill>
                  <a:srgbClr val="2C3E50"/>
                </a:solidFill>
                <a:effectLst/>
                <a:latin typeface="Helvetica Neue"/>
              </a:rPr>
              <a:t>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Helvetica Neue"/>
              </a:rPr>
              <a:t>diletakkan</a:t>
            </a:r>
            <a:r>
              <a:rPr lang="en-ID" b="0" i="0" dirty="0">
                <a:solidFill>
                  <a:srgbClr val="2C3E50"/>
                </a:solidFill>
                <a:effectLst/>
                <a:latin typeface="Helvetica Neue"/>
              </a:rPr>
              <a:t> pada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Helvetica Neue"/>
              </a:rPr>
              <a:t>bagian</a:t>
            </a:r>
            <a:r>
              <a:rPr lang="en-ID" b="0" i="0" dirty="0">
                <a:solidFill>
                  <a:srgbClr val="2C3E50"/>
                </a:solidFill>
                <a:effectLst/>
                <a:latin typeface="Helvetica Neue"/>
              </a:rPr>
              <a:t>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Helvetica Neue"/>
              </a:rPr>
              <a:t>terdalam</a:t>
            </a:r>
            <a:r>
              <a:rPr lang="en-ID" b="0" i="0" dirty="0">
                <a:solidFill>
                  <a:srgbClr val="2C3E50"/>
                </a:solidFill>
                <a:effectLst/>
                <a:latin typeface="Helvetica Neue"/>
              </a:rPr>
              <a:t>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Helvetica Neue"/>
              </a:rPr>
              <a:t>atau</a:t>
            </a:r>
            <a:r>
              <a:rPr lang="en-ID" b="0" i="0" dirty="0">
                <a:solidFill>
                  <a:srgbClr val="2C3E50"/>
                </a:solidFill>
                <a:effectLst/>
                <a:latin typeface="Helvetica Neue"/>
              </a:rPr>
              <a:t> </a:t>
            </a:r>
            <a:r>
              <a:rPr lang="en-ID" b="0" i="0" dirty="0" err="1">
                <a:solidFill>
                  <a:srgbClr val="2C3E50"/>
                </a:solidFill>
                <a:effectLst/>
                <a:latin typeface="Helvetica Neue"/>
              </a:rPr>
              <a:t>belakang</a:t>
            </a:r>
            <a:r>
              <a:rPr lang="en-ID" b="0" i="0" dirty="0">
                <a:solidFill>
                  <a:srgbClr val="2C3E50"/>
                </a:solidFill>
                <a:effectLst/>
                <a:latin typeface="Helvetica Neue"/>
              </a:rPr>
              <a:t>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Toilet dan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kamar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mandi RSMA pun juga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perlu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diperhatikan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selalu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bersih</a:t>
            </a:r>
            <a:r>
              <a:rPr kumimoji="0" lang="en-ID" sz="2800" b="1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dan </a:t>
            </a:r>
            <a:r>
              <a:rPr kumimoji="0" lang="en-ID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wangi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RSMA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harus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mengetahui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bahwa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tempat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membuang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hajat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tidaklah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boleh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dibangun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menghadap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maupun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membelakangi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arah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kiblat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Meskipun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hal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tersebut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bukanlah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perbuatan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ID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dosa</a:t>
            </a:r>
            <a:r>
              <a:rPr kumimoji="0" lang="en-ID" sz="2800" b="0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en-ID" b="0" i="0" dirty="0">
              <a:solidFill>
                <a:srgbClr val="2C3E50"/>
              </a:solidFill>
              <a:effectLst/>
              <a:latin typeface="Helvetica Neue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865671-FACD-4144-BCB8-4EC4A299E8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D510A-1DD1-4E59-BD17-E7429863FB0D}" type="datetime1">
              <a:rPr lang="en-ID" smtClean="0"/>
              <a:t>13/09/2022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F51356-575B-4ED6-85E2-3BFDE16C07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agus s dunda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EA9C04-2CBB-437C-8103-4BB35A21B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1CB5E-26D3-48FD-ABAF-DAABCA4E466F}" type="slidenum">
              <a:rPr lang="en-ID" smtClean="0"/>
              <a:t>44</a:t>
            </a:fld>
            <a:endParaRPr lang="en-ID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AAE68AC-4A65-4B66-BC66-826BB1C4B0E5}"/>
              </a:ext>
            </a:extLst>
          </p:cNvPr>
          <p:cNvPicPr/>
          <p:nvPr/>
        </p:nvPicPr>
        <p:blipFill rotWithShape="1">
          <a:blip r:embed="rId2"/>
          <a:srcRect l="32130" t="11461" r="32861" b="6859"/>
          <a:stretch/>
        </p:blipFill>
        <p:spPr bwMode="auto">
          <a:xfrm>
            <a:off x="314426" y="294704"/>
            <a:ext cx="1601001" cy="21116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9734795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FE9C0D-A34B-478F-959A-44D358F262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406DDF6-2BB6-455D-BED0-3C5A946AAFE3}" type="datetime1">
              <a:rPr kumimoji="0" lang="en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13/09/2022</a:t>
            </a:fld>
            <a:endParaRPr kumimoji="0" lang="en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A704CD-7BA3-4C8B-8AEA-1967772FD2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D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agus s dunda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4FB342-ADEE-4E94-8727-053D940B9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11CB5E-26D3-48FD-ABAF-DAABCA4E466F}" type="slidenum">
              <a:rPr kumimoji="0" lang="en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 descr="Membangun Karakter Safety Officer">
            <a:extLst>
              <a:ext uri="{FF2B5EF4-FFF2-40B4-BE49-F238E27FC236}">
                <a16:creationId xmlns:a16="http://schemas.microsoft.com/office/drawing/2014/main" id="{CB8B6C02-D371-4FC3-8719-87386E9BD2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0610" y="606392"/>
            <a:ext cx="5101390" cy="5438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E8FF9A2-2115-4D69-A73F-A5F50F55651E}"/>
              </a:ext>
            </a:extLst>
          </p:cNvPr>
          <p:cNvSpPr/>
          <p:nvPr/>
        </p:nvSpPr>
        <p:spPr>
          <a:xfrm rot="20056617">
            <a:off x="777770" y="2448364"/>
            <a:ext cx="739099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TETAP SEMANGAT</a:t>
            </a:r>
          </a:p>
          <a:p>
            <a:pPr algn="ctr"/>
            <a:r>
              <a:rPr lang="en-US" sz="54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DAN TERUS BERPRESTASI</a:t>
            </a:r>
            <a:endParaRPr lang="en-US" sz="5400" b="1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90C3A39-EC01-4B73-BA00-10EB8EFFBE30}"/>
              </a:ext>
            </a:extLst>
          </p:cNvPr>
          <p:cNvSpPr/>
          <p:nvPr/>
        </p:nvSpPr>
        <p:spPr>
          <a:xfrm flipH="1">
            <a:off x="5092700" y="505792"/>
            <a:ext cx="447348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lgerian" panose="04020705040A02060702" pitchFamily="82" charset="0"/>
              </a:rPr>
              <a:t>WASSALAM.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2D54CF4-8C02-4015-8EC8-BE37A142015E}"/>
              </a:ext>
            </a:extLst>
          </p:cNvPr>
          <p:cNvPicPr/>
          <p:nvPr/>
        </p:nvPicPr>
        <p:blipFill rotWithShape="1">
          <a:blip r:embed="rId3"/>
          <a:srcRect l="32130" t="11461" r="32861" b="6859"/>
          <a:stretch/>
        </p:blipFill>
        <p:spPr bwMode="auto">
          <a:xfrm>
            <a:off x="460289" y="294704"/>
            <a:ext cx="2006600" cy="28511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730055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4151</TotalTime>
  <Words>2204</Words>
  <Application>Microsoft Office PowerPoint</Application>
  <PresentationFormat>Widescreen</PresentationFormat>
  <Paragraphs>529</Paragraphs>
  <Slides>45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45</vt:i4>
      </vt:variant>
    </vt:vector>
  </HeadingPairs>
  <TitlesOfParts>
    <vt:vector size="60" baseType="lpstr">
      <vt:lpstr>Aharoni</vt:lpstr>
      <vt:lpstr>Algerian</vt:lpstr>
      <vt:lpstr>Arial</vt:lpstr>
      <vt:lpstr>Arial Black</vt:lpstr>
      <vt:lpstr>Arial Narrow</vt:lpstr>
      <vt:lpstr>Berlin Sans FB Demi</vt:lpstr>
      <vt:lpstr>Calibri</vt:lpstr>
      <vt:lpstr>Calibri Light</vt:lpstr>
      <vt:lpstr>Helvetica Neue</vt:lpstr>
      <vt:lpstr>Tahoma</vt:lpstr>
      <vt:lpstr>Verdana</vt:lpstr>
      <vt:lpstr>Wingdings</vt:lpstr>
      <vt:lpstr>Office Theme</vt:lpstr>
      <vt:lpstr>1_Office Theme</vt:lpstr>
      <vt:lpstr>2_Office Theme</vt:lpstr>
      <vt:lpstr>PowerPoint Presentation</vt:lpstr>
      <vt:lpstr>PowerPoint Presentation</vt:lpstr>
      <vt:lpstr>BAGIAN  KETIGA MANAJEMEN BANGUNAN DAN FISIK (MBF) - 46 </vt:lpstr>
      <vt:lpstr>T U J U A N </vt:lpstr>
      <vt:lpstr>BEBERAPA PENGERTIAN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BAGIAN  KETIGA MANAJEMEN BANGUNAN DAN FISIK (MBF)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FASILITAS IBADAH</vt:lpstr>
      <vt:lpstr>Fasilitas Ibadah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BAGIAN  KETIGA MANAJEMEN BANGUNAN DAN FISIK (MBF)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MISALNYA :</vt:lpstr>
      <vt:lpstr>MISALNYA :</vt:lpstr>
      <vt:lpstr>MISALNYA :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Standar Bangunan dan Fisik : Memahami EP, menilai dan memberikan rekomendasi untuk RS</dc:title>
  <dc:creator>gusdund@gmail.com</dc:creator>
  <cp:lastModifiedBy>gusdund@gmail.com</cp:lastModifiedBy>
  <cp:revision>12</cp:revision>
  <dcterms:created xsi:type="dcterms:W3CDTF">2022-09-09T22:36:54Z</dcterms:created>
  <dcterms:modified xsi:type="dcterms:W3CDTF">2022-09-13T10:11:35Z</dcterms:modified>
</cp:coreProperties>
</file>