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5"/>
  </p:notesMasterIdLst>
  <p:sldIdLst>
    <p:sldId id="256" r:id="rId2"/>
    <p:sldId id="257" r:id="rId3"/>
    <p:sldId id="258" r:id="rId4"/>
    <p:sldId id="259"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 id="282" r:id="rId24"/>
    <p:sldId id="283" r:id="rId25"/>
    <p:sldId id="284" r:id="rId26"/>
    <p:sldId id="285" r:id="rId27"/>
    <p:sldId id="286" r:id="rId28"/>
    <p:sldId id="287" r:id="rId29"/>
    <p:sldId id="288" r:id="rId30"/>
    <p:sldId id="289" r:id="rId31"/>
    <p:sldId id="290" r:id="rId32"/>
    <p:sldId id="292" r:id="rId33"/>
    <p:sldId id="260"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307" r:id="rId49"/>
    <p:sldId id="291" r:id="rId50"/>
    <p:sldId id="261" r:id="rId51"/>
    <p:sldId id="308" r:id="rId52"/>
    <p:sldId id="309" r:id="rId53"/>
    <p:sldId id="310" r:id="rId54"/>
    <p:sldId id="311" r:id="rId55"/>
    <p:sldId id="312" r:id="rId56"/>
    <p:sldId id="313" r:id="rId57"/>
    <p:sldId id="314" r:id="rId58"/>
    <p:sldId id="315" r:id="rId59"/>
    <p:sldId id="262" r:id="rId60"/>
    <p:sldId id="263" r:id="rId61"/>
    <p:sldId id="316" r:id="rId62"/>
    <p:sldId id="317" r:id="rId63"/>
    <p:sldId id="318" r:id="rId64"/>
    <p:sldId id="320" r:id="rId65"/>
    <p:sldId id="319" r:id="rId66"/>
    <p:sldId id="321" r:id="rId67"/>
    <p:sldId id="322" r:id="rId68"/>
    <p:sldId id="323" r:id="rId69"/>
    <p:sldId id="324" r:id="rId70"/>
    <p:sldId id="325" r:id="rId71"/>
    <p:sldId id="348"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3395" autoAdjust="0"/>
  </p:normalViewPr>
  <p:slideViewPr>
    <p:cSldViewPr snapToGrid="0">
      <p:cViewPr varScale="1">
        <p:scale>
          <a:sx n="87" d="100"/>
          <a:sy n="87" d="100"/>
        </p:scale>
        <p:origin x="52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notesMaster" Target="notesMasters/notesMaster1.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85BAF2-B73B-4B3D-A626-C396825E66D1}" type="datetimeFigureOut">
              <a:rPr lang="id-ID" smtClean="0"/>
              <a:t>13/09/2022</a:t>
            </a:fld>
            <a:endParaRPr lang="id-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D841A05-0BE0-4C4F-894B-4EE0C3E336F4}" type="slidenum">
              <a:rPr lang="id-ID" smtClean="0"/>
              <a:t>‹#›</a:t>
            </a:fld>
            <a:endParaRPr lang="id-ID"/>
          </a:p>
        </p:txBody>
      </p:sp>
    </p:spTree>
    <p:extLst>
      <p:ext uri="{BB962C8B-B14F-4D97-AF65-F5344CB8AC3E}">
        <p14:creationId xmlns:p14="http://schemas.microsoft.com/office/powerpoint/2010/main" val="1083026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98FA770-3CA7-4BDE-92D3-11EB83D3FA2C}" type="datetime1">
              <a:rPr lang="id-ID" smtClean="0"/>
              <a:t>13/09/2022</a:t>
            </a:fld>
            <a:endParaRPr lang="id-ID"/>
          </a:p>
        </p:txBody>
      </p:sp>
      <p:sp>
        <p:nvSpPr>
          <p:cNvPr id="5" name="Footer Placeholder 4"/>
          <p:cNvSpPr>
            <a:spLocks noGrp="1"/>
          </p:cNvSpPr>
          <p:nvPr>
            <p:ph type="ftr" sz="quarter" idx="11"/>
          </p:nvPr>
        </p:nvSpPr>
        <p:spPr/>
        <p:txBody>
          <a:bodyPr/>
          <a:lstStyle/>
          <a:p>
            <a:r>
              <a:rPr lang="id-ID" smtClean="0"/>
              <a:t>SIRSMA - Agus Sukaca</a:t>
            </a:r>
            <a:endParaRPr lang="id-ID"/>
          </a:p>
        </p:txBody>
      </p:sp>
      <p:sp>
        <p:nvSpPr>
          <p:cNvPr id="6" name="Slide Number Placeholder 5"/>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4241229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91F03F4-7B6E-4F50-A351-83F7093F8E45}" type="datetime1">
              <a:rPr lang="id-ID" smtClean="0"/>
              <a:t>13/09/2022</a:t>
            </a:fld>
            <a:endParaRPr lang="id-ID"/>
          </a:p>
        </p:txBody>
      </p:sp>
      <p:sp>
        <p:nvSpPr>
          <p:cNvPr id="5" name="Footer Placeholder 4"/>
          <p:cNvSpPr>
            <a:spLocks noGrp="1"/>
          </p:cNvSpPr>
          <p:nvPr>
            <p:ph type="ftr" sz="quarter" idx="11"/>
          </p:nvPr>
        </p:nvSpPr>
        <p:spPr/>
        <p:txBody>
          <a:bodyPr/>
          <a:lstStyle/>
          <a:p>
            <a:r>
              <a:rPr lang="id-ID" smtClean="0"/>
              <a:t>SIRSMA - Agus Sukaca</a:t>
            </a:r>
            <a:endParaRPr lang="id-ID"/>
          </a:p>
        </p:txBody>
      </p:sp>
      <p:sp>
        <p:nvSpPr>
          <p:cNvPr id="6" name="Slide Number Placeholder 5"/>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14928055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AFA8CEC-2E4A-410C-93B0-0B831B6BAFFA}" type="datetime1">
              <a:rPr lang="id-ID" smtClean="0"/>
              <a:t>13/09/2022</a:t>
            </a:fld>
            <a:endParaRPr lang="id-ID"/>
          </a:p>
        </p:txBody>
      </p:sp>
      <p:sp>
        <p:nvSpPr>
          <p:cNvPr id="5" name="Footer Placeholder 4"/>
          <p:cNvSpPr>
            <a:spLocks noGrp="1"/>
          </p:cNvSpPr>
          <p:nvPr>
            <p:ph type="ftr" sz="quarter" idx="11"/>
          </p:nvPr>
        </p:nvSpPr>
        <p:spPr/>
        <p:txBody>
          <a:bodyPr/>
          <a:lstStyle/>
          <a:p>
            <a:r>
              <a:rPr lang="id-ID" smtClean="0"/>
              <a:t>SIRSMA - Agus Sukaca</a:t>
            </a:r>
            <a:endParaRPr lang="id-ID"/>
          </a:p>
        </p:txBody>
      </p:sp>
      <p:sp>
        <p:nvSpPr>
          <p:cNvPr id="6" name="Slide Number Placeholder 5"/>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64783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AB4F72F-B661-4773-AF17-EB4AB4FAD82B}" type="datetime1">
              <a:rPr lang="id-ID" smtClean="0"/>
              <a:t>13/09/2022</a:t>
            </a:fld>
            <a:endParaRPr lang="id-ID"/>
          </a:p>
        </p:txBody>
      </p:sp>
      <p:sp>
        <p:nvSpPr>
          <p:cNvPr id="6" name="Footer Placeholder 5"/>
          <p:cNvSpPr>
            <a:spLocks noGrp="1"/>
          </p:cNvSpPr>
          <p:nvPr>
            <p:ph type="ftr" sz="quarter" idx="11"/>
          </p:nvPr>
        </p:nvSpPr>
        <p:spPr/>
        <p:txBody>
          <a:bodyPr/>
          <a:lstStyle/>
          <a:p>
            <a:r>
              <a:rPr lang="id-ID" smtClean="0"/>
              <a:t>SIRSMA - Agus Sukaca</a:t>
            </a:r>
            <a:endParaRPr lang="id-ID"/>
          </a:p>
        </p:txBody>
      </p:sp>
      <p:sp>
        <p:nvSpPr>
          <p:cNvPr id="7" name="Slide Number Placeholder 6"/>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26434838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190ACE0-601B-4B7A-A686-F847A9247DE0}" type="datetime1">
              <a:rPr lang="id-ID" smtClean="0"/>
              <a:t>13/09/2022</a:t>
            </a:fld>
            <a:endParaRPr lang="id-ID"/>
          </a:p>
        </p:txBody>
      </p:sp>
      <p:sp>
        <p:nvSpPr>
          <p:cNvPr id="8" name="Footer Placeholder 7"/>
          <p:cNvSpPr>
            <a:spLocks noGrp="1"/>
          </p:cNvSpPr>
          <p:nvPr>
            <p:ph type="ftr" sz="quarter" idx="11"/>
          </p:nvPr>
        </p:nvSpPr>
        <p:spPr/>
        <p:txBody>
          <a:bodyPr/>
          <a:lstStyle/>
          <a:p>
            <a:r>
              <a:rPr lang="id-ID" smtClean="0"/>
              <a:t>SIRSMA - Agus Sukaca</a:t>
            </a:r>
            <a:endParaRPr lang="id-ID"/>
          </a:p>
        </p:txBody>
      </p:sp>
      <p:sp>
        <p:nvSpPr>
          <p:cNvPr id="9" name="Slide Number Placeholder 8"/>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3920838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3FA7A89-5A10-4D28-B660-E9A44EFD8095}" type="datetime1">
              <a:rPr lang="id-ID" smtClean="0"/>
              <a:t>13/09/2022</a:t>
            </a:fld>
            <a:endParaRPr lang="id-ID"/>
          </a:p>
        </p:txBody>
      </p:sp>
      <p:sp>
        <p:nvSpPr>
          <p:cNvPr id="4" name="Footer Placeholder 3"/>
          <p:cNvSpPr>
            <a:spLocks noGrp="1"/>
          </p:cNvSpPr>
          <p:nvPr>
            <p:ph type="ftr" sz="quarter" idx="11"/>
          </p:nvPr>
        </p:nvSpPr>
        <p:spPr/>
        <p:txBody>
          <a:bodyPr/>
          <a:lstStyle/>
          <a:p>
            <a:r>
              <a:rPr lang="id-ID" smtClean="0"/>
              <a:t>SIRSMA - Agus Sukaca</a:t>
            </a:r>
            <a:endParaRPr lang="id-ID"/>
          </a:p>
        </p:txBody>
      </p:sp>
      <p:sp>
        <p:nvSpPr>
          <p:cNvPr id="5" name="Slide Number Placeholder 4"/>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819399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031902-377E-4B4D-B89D-84218963D955}" type="datetime1">
              <a:rPr lang="id-ID" smtClean="0"/>
              <a:t>13/09/2022</a:t>
            </a:fld>
            <a:endParaRPr lang="id-ID"/>
          </a:p>
        </p:txBody>
      </p:sp>
      <p:sp>
        <p:nvSpPr>
          <p:cNvPr id="3" name="Footer Placeholder 2"/>
          <p:cNvSpPr>
            <a:spLocks noGrp="1"/>
          </p:cNvSpPr>
          <p:nvPr>
            <p:ph type="ftr" sz="quarter" idx="11"/>
          </p:nvPr>
        </p:nvSpPr>
        <p:spPr/>
        <p:txBody>
          <a:bodyPr/>
          <a:lstStyle/>
          <a:p>
            <a:r>
              <a:rPr lang="id-ID" smtClean="0"/>
              <a:t>SIRSMA - Agus Sukaca</a:t>
            </a:r>
            <a:endParaRPr lang="id-ID"/>
          </a:p>
        </p:txBody>
      </p:sp>
      <p:sp>
        <p:nvSpPr>
          <p:cNvPr id="4" name="Slide Number Placeholder 3"/>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3632299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32E142F-18B3-4FE2-A735-648D12277C62}" type="datetime1">
              <a:rPr lang="id-ID" smtClean="0"/>
              <a:t>13/09/2022</a:t>
            </a:fld>
            <a:endParaRPr lang="id-ID"/>
          </a:p>
        </p:txBody>
      </p:sp>
      <p:sp>
        <p:nvSpPr>
          <p:cNvPr id="6" name="Footer Placeholder 5"/>
          <p:cNvSpPr>
            <a:spLocks noGrp="1"/>
          </p:cNvSpPr>
          <p:nvPr>
            <p:ph type="ftr" sz="quarter" idx="11"/>
          </p:nvPr>
        </p:nvSpPr>
        <p:spPr/>
        <p:txBody>
          <a:bodyPr/>
          <a:lstStyle/>
          <a:p>
            <a:r>
              <a:rPr lang="id-ID" smtClean="0"/>
              <a:t>SIRSMA - Agus Sukaca</a:t>
            </a:r>
            <a:endParaRPr lang="id-ID"/>
          </a:p>
        </p:txBody>
      </p:sp>
      <p:sp>
        <p:nvSpPr>
          <p:cNvPr id="7" name="Slide Number Placeholder 6"/>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2545909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DF41BC3-F7A2-4602-8FD7-EB791C2AEAB9}" type="datetime1">
              <a:rPr lang="id-ID" smtClean="0"/>
              <a:t>13/09/2022</a:t>
            </a:fld>
            <a:endParaRPr lang="id-ID"/>
          </a:p>
        </p:txBody>
      </p:sp>
      <p:sp>
        <p:nvSpPr>
          <p:cNvPr id="6" name="Footer Placeholder 5"/>
          <p:cNvSpPr>
            <a:spLocks noGrp="1"/>
          </p:cNvSpPr>
          <p:nvPr>
            <p:ph type="ftr" sz="quarter" idx="11"/>
          </p:nvPr>
        </p:nvSpPr>
        <p:spPr/>
        <p:txBody>
          <a:bodyPr/>
          <a:lstStyle/>
          <a:p>
            <a:r>
              <a:rPr lang="id-ID" smtClean="0"/>
              <a:t>SIRSMA - Agus Sukaca</a:t>
            </a:r>
            <a:endParaRPr lang="id-ID"/>
          </a:p>
        </p:txBody>
      </p:sp>
      <p:sp>
        <p:nvSpPr>
          <p:cNvPr id="7" name="Slide Number Placeholder 6"/>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360034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C4526D-51BC-4C49-B087-F089318144A9}" type="datetime1">
              <a:rPr lang="id-ID" smtClean="0"/>
              <a:t>13/09/2022</a:t>
            </a:fld>
            <a:endParaRPr lang="id-ID"/>
          </a:p>
        </p:txBody>
      </p:sp>
      <p:sp>
        <p:nvSpPr>
          <p:cNvPr id="5" name="Footer Placeholder 4"/>
          <p:cNvSpPr>
            <a:spLocks noGrp="1"/>
          </p:cNvSpPr>
          <p:nvPr>
            <p:ph type="ftr" sz="quarter" idx="11"/>
          </p:nvPr>
        </p:nvSpPr>
        <p:spPr/>
        <p:txBody>
          <a:bodyPr/>
          <a:lstStyle/>
          <a:p>
            <a:r>
              <a:rPr lang="id-ID" smtClean="0"/>
              <a:t>SIRSMA - Agus Sukaca</a:t>
            </a:r>
            <a:endParaRPr lang="id-ID"/>
          </a:p>
        </p:txBody>
      </p:sp>
      <p:sp>
        <p:nvSpPr>
          <p:cNvPr id="6" name="Slide Number Placeholder 5"/>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2407355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438BBA3-7B8C-437B-8638-98DA4D0BABE0}" type="datetime1">
              <a:rPr lang="id-ID" smtClean="0"/>
              <a:t>13/09/2022</a:t>
            </a:fld>
            <a:endParaRPr lang="id-ID"/>
          </a:p>
        </p:txBody>
      </p:sp>
      <p:sp>
        <p:nvSpPr>
          <p:cNvPr id="5" name="Footer Placeholder 4"/>
          <p:cNvSpPr>
            <a:spLocks noGrp="1"/>
          </p:cNvSpPr>
          <p:nvPr>
            <p:ph type="ftr" sz="quarter" idx="11"/>
          </p:nvPr>
        </p:nvSpPr>
        <p:spPr/>
        <p:txBody>
          <a:bodyPr/>
          <a:lstStyle/>
          <a:p>
            <a:r>
              <a:rPr lang="id-ID" smtClean="0"/>
              <a:t>SIRSMA - Agus Sukaca</a:t>
            </a:r>
            <a:endParaRPr lang="id-ID"/>
          </a:p>
        </p:txBody>
      </p:sp>
      <p:sp>
        <p:nvSpPr>
          <p:cNvPr id="6" name="Slide Number Placeholder 5"/>
          <p:cNvSpPr>
            <a:spLocks noGrp="1"/>
          </p:cNvSpPr>
          <p:nvPr>
            <p:ph type="sldNum" sz="quarter" idx="12"/>
          </p:nvPr>
        </p:nvSpPr>
        <p:spPr/>
        <p:txBody>
          <a:bodyPr/>
          <a:lstStyle/>
          <a:p>
            <a:fld id="{DCCA5A8A-90B1-4D17-916A-B3BE61AF433D}" type="slidenum">
              <a:rPr lang="id-ID" smtClean="0"/>
              <a:t>‹#›</a:t>
            </a:fld>
            <a:endParaRPr lang="id-ID"/>
          </a:p>
        </p:txBody>
      </p:sp>
    </p:spTree>
    <p:extLst>
      <p:ext uri="{BB962C8B-B14F-4D97-AF65-F5344CB8AC3E}">
        <p14:creationId xmlns:p14="http://schemas.microsoft.com/office/powerpoint/2010/main" val="37104952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221A72-A224-4E08-850C-54BB1502872A}" type="datetime1">
              <a:rPr lang="id-ID" smtClean="0"/>
              <a:t>13/09/2022</a:t>
            </a:fld>
            <a:endParaRPr lang="id-ID"/>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id-ID" smtClean="0"/>
              <a:t>SIRSMA - Agus Sukaca</a:t>
            </a:r>
            <a:endParaRPr lang="id-ID"/>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CA5A8A-90B1-4D17-916A-B3BE61AF433D}" type="slidenum">
              <a:rPr lang="id-ID" smtClean="0"/>
              <a:t>‹#›</a:t>
            </a:fld>
            <a:endParaRPr lang="id-ID"/>
          </a:p>
        </p:txBody>
      </p:sp>
    </p:spTree>
    <p:extLst>
      <p:ext uri="{BB962C8B-B14F-4D97-AF65-F5344CB8AC3E}">
        <p14:creationId xmlns:p14="http://schemas.microsoft.com/office/powerpoint/2010/main" val="36851780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6">
            <a:extLst>
              <a:ext uri="{FF2B5EF4-FFF2-40B4-BE49-F238E27FC236}">
                <a16:creationId xmlns:a16="http://schemas.microsoft.com/office/drawing/2014/main" id="{2BBB00E8-AC2A-4A61-93D7-039802254A01}"/>
              </a:ext>
            </a:extLst>
          </p:cNvPr>
          <p:cNvSpPr txBox="1">
            <a:spLocks noChangeArrowheads="1"/>
          </p:cNvSpPr>
          <p:nvPr/>
        </p:nvSpPr>
        <p:spPr bwMode="auto">
          <a:xfrm>
            <a:off x="1471612" y="638175"/>
            <a:ext cx="924877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id-ID" altLang="id-ID" sz="3600" b="1" i="0" u="none" strike="noStrike" cap="none" normalizeH="0" baseline="0" dirty="0">
                <a:ln>
                  <a:noFill/>
                </a:ln>
                <a:effectLst/>
                <a:latin typeface="Calibri" panose="020F0502020204030204" pitchFamily="34" charset="0"/>
                <a:ea typeface="Times New Roman" panose="02020603050405020304" pitchFamily="18" charset="0"/>
                <a:cs typeface="Times New Roman" panose="02020603050405020304" pitchFamily="18" charset="0"/>
              </a:rPr>
              <a:t>STANDAR ISLAMI</a:t>
            </a:r>
            <a:endParaRPr kumimoji="0" lang="id-ID" altLang="id-ID" sz="1100" b="0" i="0" u="none" strike="noStrike" cap="none" normalizeH="0" baseline="0" dirty="0">
              <a:ln>
                <a:noFill/>
              </a:ln>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d-ID" altLang="id-ID" sz="3600" b="1" i="0" u="none" strike="noStrike" cap="none" normalizeH="0" baseline="0" dirty="0">
                <a:ln>
                  <a:noFill/>
                </a:ln>
                <a:effectLst/>
                <a:latin typeface="Calibri" panose="020F0502020204030204" pitchFamily="34" charset="0"/>
                <a:ea typeface="Times New Roman" panose="02020603050405020304" pitchFamily="18" charset="0"/>
                <a:cs typeface="Times New Roman" panose="02020603050405020304" pitchFamily="18" charset="0"/>
              </a:rPr>
              <a:t>RUMAH SAKIT MUHAMMADIYAH – ‘AISYIYAH</a:t>
            </a:r>
            <a:endParaRPr kumimoji="0" lang="id-ID" altLang="id-ID" sz="1800" b="0" i="0" u="none" strike="noStrike" cap="none" normalizeH="0" baseline="0" dirty="0">
              <a:ln>
                <a:noFill/>
              </a:ln>
              <a:effectLst/>
              <a:latin typeface="Arial" panose="020B0604020202020204" pitchFamily="34" charset="0"/>
            </a:endParaRPr>
          </a:p>
        </p:txBody>
      </p:sp>
      <p:pic>
        <p:nvPicPr>
          <p:cNvPr id="2049" name="Picture 1">
            <a:extLst>
              <a:ext uri="{FF2B5EF4-FFF2-40B4-BE49-F238E27FC236}">
                <a16:creationId xmlns:a16="http://schemas.microsoft.com/office/drawing/2014/main" id="{F3537DB5-6FDD-4805-A19E-981235C777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88540" y="2584738"/>
            <a:ext cx="1819275" cy="1981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 Box 3">
            <a:extLst>
              <a:ext uri="{FF2B5EF4-FFF2-40B4-BE49-F238E27FC236}">
                <a16:creationId xmlns:a16="http://schemas.microsoft.com/office/drawing/2014/main" id="{C592F2E2-B09A-4308-820F-E1DCBA53ADD6}"/>
              </a:ext>
            </a:extLst>
          </p:cNvPr>
          <p:cNvSpPr txBox="1">
            <a:spLocks noChangeArrowheads="1"/>
          </p:cNvSpPr>
          <p:nvPr/>
        </p:nvSpPr>
        <p:spPr bwMode="auto">
          <a:xfrm>
            <a:off x="5140108" y="5252026"/>
            <a:ext cx="2116138" cy="85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id-ID" altLang="id-ID" sz="2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d-ID" altLang="id-ID" sz="2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EDISI PERTAMA</a:t>
            </a:r>
            <a:endParaRPr kumimoji="0" lang="id-ID" altLang="id-ID" sz="1100" b="0" i="0" u="none" strike="noStrike" cap="none" normalizeH="0" baseline="0" dirty="0">
              <a:ln>
                <a:noFill/>
              </a:ln>
              <a:solidFill>
                <a:schemeClr val="tx1"/>
              </a:solidFill>
              <a:effectLs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id-ID" altLang="id-ID" sz="2400" b="0" i="0" u="none" strike="noStrike" cap="none" normalizeH="0" baseline="0" dirty="0">
                <a:ln>
                  <a:noFill/>
                </a:ln>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2019</a:t>
            </a:r>
            <a:endParaRPr kumimoji="0" lang="id-ID" altLang="id-ID" sz="1800" b="0" i="0" u="none" strike="noStrike" cap="none" normalizeH="0" baseline="0" dirty="0">
              <a:ln>
                <a:noFill/>
              </a:ln>
              <a:solidFill>
                <a:schemeClr val="tx1"/>
              </a:solidFill>
              <a:effectLst/>
              <a:latin typeface="Arial" panose="020B0604020202020204" pitchFamily="34" charset="0"/>
            </a:endParaRPr>
          </a:p>
        </p:txBody>
      </p:sp>
      <p:sp>
        <p:nvSpPr>
          <p:cNvPr id="6" name="Rectangle 4">
            <a:extLst>
              <a:ext uri="{FF2B5EF4-FFF2-40B4-BE49-F238E27FC236}">
                <a16:creationId xmlns:a16="http://schemas.microsoft.com/office/drawing/2014/main" id="{931D9080-36DB-4902-AD50-42EA3C6D2548}"/>
              </a:ext>
            </a:extLst>
          </p:cNvPr>
          <p:cNvSpPr>
            <a:spLocks noChangeArrowheads="1"/>
          </p:cNvSpPr>
          <p:nvPr/>
        </p:nvSpPr>
        <p:spPr bwMode="auto">
          <a:xfrm>
            <a:off x="2462213"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d-ID"/>
          </a:p>
        </p:txBody>
      </p:sp>
      <p:sp>
        <p:nvSpPr>
          <p:cNvPr id="7" name="Rectangle 5">
            <a:extLst>
              <a:ext uri="{FF2B5EF4-FFF2-40B4-BE49-F238E27FC236}">
                <a16:creationId xmlns:a16="http://schemas.microsoft.com/office/drawing/2014/main" id="{119DD139-6E18-4639-BBD3-E40CCF08796B}"/>
              </a:ext>
            </a:extLst>
          </p:cNvPr>
          <p:cNvSpPr>
            <a:spLocks noChangeArrowheads="1"/>
          </p:cNvSpPr>
          <p:nvPr/>
        </p:nvSpPr>
        <p:spPr bwMode="auto">
          <a:xfrm>
            <a:off x="2462213" y="4572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d-ID"/>
          </a:p>
        </p:txBody>
      </p:sp>
    </p:spTree>
    <p:extLst>
      <p:ext uri="{BB962C8B-B14F-4D97-AF65-F5344CB8AC3E}">
        <p14:creationId xmlns:p14="http://schemas.microsoft.com/office/powerpoint/2010/main" val="6683788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6C8FEC03-72BD-48FC-9469-4058C7A8F3D8}"/>
              </a:ext>
            </a:extLst>
          </p:cNvPr>
          <p:cNvGrpSpPr>
            <a:grpSpLocks/>
          </p:cNvGrpSpPr>
          <p:nvPr/>
        </p:nvGrpSpPr>
        <p:grpSpPr bwMode="auto">
          <a:xfrm>
            <a:off x="1031875" y="595630"/>
            <a:ext cx="10128250" cy="5666743"/>
            <a:chOff x="0" y="74520"/>
            <a:chExt cx="10426700" cy="5688409"/>
          </a:xfrm>
          <a:noFill/>
        </p:grpSpPr>
        <p:sp>
          <p:nvSpPr>
            <p:cNvPr id="3" name="Text Box 2">
              <a:extLst>
                <a:ext uri="{FF2B5EF4-FFF2-40B4-BE49-F238E27FC236}">
                  <a16:creationId xmlns:a16="http://schemas.microsoft.com/office/drawing/2014/main" id="{7C40D8D1-AD02-4AD8-9220-EA163CB74DA1}"/>
                </a:ext>
              </a:extLst>
            </p:cNvPr>
            <p:cNvSpPr txBox="1">
              <a:spLocks noChangeArrowheads="1"/>
            </p:cNvSpPr>
            <p:nvPr/>
          </p:nvSpPr>
          <p:spPr bwMode="auto">
            <a:xfrm>
              <a:off x="4351499" y="866763"/>
              <a:ext cx="1876425" cy="403860"/>
            </a:xfrm>
            <a:prstGeom prst="rect">
              <a:avLst/>
            </a:prstGeom>
            <a:grpFill/>
            <a:ln w="63500" cmpd="thickThin">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RSMA</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 name="Oval 3">
              <a:extLst>
                <a:ext uri="{FF2B5EF4-FFF2-40B4-BE49-F238E27FC236}">
                  <a16:creationId xmlns:a16="http://schemas.microsoft.com/office/drawing/2014/main" id="{F3BCEE00-8B08-4C6A-BCC6-D8403A3A2E07}"/>
                </a:ext>
              </a:extLst>
            </p:cNvPr>
            <p:cNvSpPr>
              <a:spLocks noChangeArrowheads="1"/>
            </p:cNvSpPr>
            <p:nvPr/>
          </p:nvSpPr>
          <p:spPr bwMode="auto">
            <a:xfrm>
              <a:off x="1557020" y="1508125"/>
              <a:ext cx="2007235" cy="546735"/>
            </a:xfrm>
            <a:prstGeom prst="ellipse">
              <a:avLst/>
            </a:prstGeom>
            <a:grpFill/>
            <a:ln w="12700">
              <a:solidFill>
                <a:schemeClr val="accent1">
                  <a:lumMod val="75000"/>
                </a:schemeClr>
              </a:solidFill>
              <a:round/>
              <a:headEnd/>
              <a:tailEnd/>
            </a:ln>
            <a:effectLst>
              <a:outerShdw dist="28398" dir="3806097" algn="ctr" rotWithShape="0">
                <a:srgbClr val="4F6228">
                  <a:alpha val="50000"/>
                </a:srgbClr>
              </a:outerShdw>
            </a:effectLst>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ISLAMI</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5" name="Oval 4">
              <a:extLst>
                <a:ext uri="{FF2B5EF4-FFF2-40B4-BE49-F238E27FC236}">
                  <a16:creationId xmlns:a16="http://schemas.microsoft.com/office/drawing/2014/main" id="{481D9276-BE3D-47C6-BEA8-1BC6177DD2C7}"/>
                </a:ext>
              </a:extLst>
            </p:cNvPr>
            <p:cNvSpPr>
              <a:spLocks noChangeArrowheads="1"/>
            </p:cNvSpPr>
            <p:nvPr/>
          </p:nvSpPr>
          <p:spPr bwMode="auto">
            <a:xfrm>
              <a:off x="6816090" y="1458595"/>
              <a:ext cx="2007235" cy="546735"/>
            </a:xfrm>
            <a:prstGeom prst="ellipse">
              <a:avLst/>
            </a:prstGeom>
            <a:grpFill/>
            <a:ln w="12700">
              <a:solidFill>
                <a:schemeClr val="accent1">
                  <a:lumMod val="75000"/>
                </a:schemeClr>
              </a:solidFill>
              <a:round/>
              <a:headEnd/>
              <a:tailEnd/>
            </a:ln>
            <a:effectLst>
              <a:outerShdw dist="28398" dir="3806097" algn="ctr" rotWithShape="0">
                <a:srgbClr val="403152">
                  <a:alpha val="50000"/>
                </a:srgbClr>
              </a:outerShdw>
            </a:effectLst>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UNGGUL</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 name="Text Box 5">
              <a:extLst>
                <a:ext uri="{FF2B5EF4-FFF2-40B4-BE49-F238E27FC236}">
                  <a16:creationId xmlns:a16="http://schemas.microsoft.com/office/drawing/2014/main" id="{E5C35A45-4822-44CB-B0FD-C0E16021CF14}"/>
                </a:ext>
              </a:extLst>
            </p:cNvPr>
            <p:cNvSpPr txBox="1">
              <a:spLocks noChangeArrowheads="1"/>
            </p:cNvSpPr>
            <p:nvPr/>
          </p:nvSpPr>
          <p:spPr bwMode="auto">
            <a:xfrm>
              <a:off x="403727" y="74520"/>
              <a:ext cx="2758440" cy="617855"/>
            </a:xfrm>
            <a:prstGeom prst="rect">
              <a:avLst/>
            </a:prstGeom>
            <a:grpFill/>
            <a:ln w="12700">
              <a:solidFill>
                <a:schemeClr val="accent1">
                  <a:lumMod val="75000"/>
                </a:schemeClr>
              </a:solidFill>
              <a:miter lim="800000"/>
              <a:headEnd/>
              <a:tailEnd/>
            </a:ln>
            <a:effectLst>
              <a:outerShdw dist="28398" dir="3806097" algn="ctr" rotWithShape="0">
                <a:srgbClr val="4F6228">
                  <a:alpha val="50000"/>
                </a:srgbClr>
              </a:outerShdw>
            </a:effectLst>
          </p:spPr>
          <p:txBody>
            <a:bodyPr rot="0" vert="horz" wrap="square" lIns="91440" tIns="45720" rIns="91440" bIns="45720" anchor="t" anchorCtr="0" upright="1">
              <a:noAutofit/>
            </a:bodyPr>
            <a:lstStyle/>
            <a:p>
              <a:pP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Tujuan Muhammadiyah : Terwujudnya masyarakat Islam yang sebenar-benarnya</a:t>
              </a:r>
            </a:p>
          </p:txBody>
        </p:sp>
        <p:cxnSp>
          <p:nvCxnSpPr>
            <p:cNvPr id="7" name="AutoShape 8">
              <a:extLst>
                <a:ext uri="{FF2B5EF4-FFF2-40B4-BE49-F238E27FC236}">
                  <a16:creationId xmlns:a16="http://schemas.microsoft.com/office/drawing/2014/main" id="{5BAEC9ED-0322-47E9-9A27-33553C47AF67}"/>
                </a:ext>
              </a:extLst>
            </p:cNvPr>
            <p:cNvCxnSpPr>
              <a:cxnSpLocks noChangeShapeType="1"/>
              <a:stCxn id="3" idx="2"/>
            </p:cNvCxnSpPr>
            <p:nvPr/>
          </p:nvCxnSpPr>
          <p:spPr bwMode="auto">
            <a:xfrm>
              <a:off x="5289712" y="1270623"/>
              <a:ext cx="0" cy="486903"/>
            </a:xfrm>
            <a:prstGeom prst="straightConnector1">
              <a:avLst/>
            </a:prstGeom>
            <a:grpFill/>
            <a:ln w="9525">
              <a:solidFill>
                <a:schemeClr val="accent1">
                  <a:lumMod val="75000"/>
                </a:schemeClr>
              </a:solidFill>
              <a:round/>
              <a:headEnd/>
              <a:tailEnd/>
            </a:ln>
            <a:extLst/>
          </p:spPr>
        </p:cxnSp>
        <p:cxnSp>
          <p:nvCxnSpPr>
            <p:cNvPr id="8" name="AutoShape 9">
              <a:extLst>
                <a:ext uri="{FF2B5EF4-FFF2-40B4-BE49-F238E27FC236}">
                  <a16:creationId xmlns:a16="http://schemas.microsoft.com/office/drawing/2014/main" id="{E316D1A9-0DDA-4217-B3B4-47B112070E91}"/>
                </a:ext>
              </a:extLst>
            </p:cNvPr>
            <p:cNvCxnSpPr>
              <a:cxnSpLocks noChangeShapeType="1"/>
            </p:cNvCxnSpPr>
            <p:nvPr/>
          </p:nvCxnSpPr>
          <p:spPr bwMode="auto">
            <a:xfrm flipV="1">
              <a:off x="3564255" y="1745615"/>
              <a:ext cx="3251835" cy="12065"/>
            </a:xfrm>
            <a:prstGeom prst="straightConnector1">
              <a:avLst/>
            </a:prstGeom>
            <a:grpFill/>
            <a:ln w="9525">
              <a:solidFill>
                <a:schemeClr val="accent1">
                  <a:lumMod val="75000"/>
                </a:schemeClr>
              </a:solidFill>
              <a:round/>
              <a:headEnd type="triangle" w="med" len="med"/>
              <a:tailEnd type="triangle" w="med" len="med"/>
            </a:ln>
            <a:extLst/>
          </p:spPr>
        </p:cxnSp>
        <p:sp>
          <p:nvSpPr>
            <p:cNvPr id="9" name="Text Box 21">
              <a:extLst>
                <a:ext uri="{FF2B5EF4-FFF2-40B4-BE49-F238E27FC236}">
                  <a16:creationId xmlns:a16="http://schemas.microsoft.com/office/drawing/2014/main" id="{4F1BA583-04F8-4A0D-9485-ADBCD530AD21}"/>
                </a:ext>
              </a:extLst>
            </p:cNvPr>
            <p:cNvSpPr txBox="1">
              <a:spLocks noChangeArrowheads="1"/>
            </p:cNvSpPr>
            <p:nvPr/>
          </p:nvSpPr>
          <p:spPr bwMode="auto">
            <a:xfrm>
              <a:off x="7257415" y="237490"/>
              <a:ext cx="1400810" cy="629285"/>
            </a:xfrm>
            <a:prstGeom prst="rect">
              <a:avLst/>
            </a:prstGeom>
            <a:grpFill/>
            <a:ln w="12700">
              <a:solidFill>
                <a:schemeClr val="accent1">
                  <a:lumMod val="75000"/>
                </a:schemeClr>
              </a:solidFill>
              <a:miter lim="800000"/>
              <a:headEnd/>
              <a:tailEnd/>
            </a:ln>
            <a:effectLst>
              <a:outerShdw dist="28398" dir="3806097" algn="ctr" rotWithShape="0">
                <a:srgbClr val="215968">
                  <a:alpha val="50000"/>
                </a:srgbClr>
              </a:outerShdw>
            </a:effectLst>
          </p:spPr>
          <p:txBody>
            <a:bodyPr rot="0" vert="horz" wrap="square" lIns="91440" tIns="45720" rIns="91440" bIns="45720" anchor="t" anchorCtr="0" upright="1">
              <a:noAutofit/>
            </a:bodyPr>
            <a:lstStyle/>
            <a:p>
              <a:pP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Peningkatan Mutu &amp; Keselamatan Pasien</a:t>
              </a:r>
            </a:p>
          </p:txBody>
        </p:sp>
        <p:sp>
          <p:nvSpPr>
            <p:cNvPr id="10" name="AutoShape 22">
              <a:extLst>
                <a:ext uri="{FF2B5EF4-FFF2-40B4-BE49-F238E27FC236}">
                  <a16:creationId xmlns:a16="http://schemas.microsoft.com/office/drawing/2014/main" id="{A39E6C72-5C8D-4CB4-A717-1B18F917BA8D}"/>
                </a:ext>
              </a:extLst>
            </p:cNvPr>
            <p:cNvSpPr>
              <a:spLocks noChangeArrowheads="1"/>
            </p:cNvSpPr>
            <p:nvPr/>
          </p:nvSpPr>
          <p:spPr bwMode="auto">
            <a:xfrm>
              <a:off x="6713220" y="558165"/>
              <a:ext cx="415925" cy="900430"/>
            </a:xfrm>
            <a:prstGeom prst="curvedRightArrow">
              <a:avLst>
                <a:gd name="adj1" fmla="val 43298"/>
                <a:gd name="adj2" fmla="val 86595"/>
                <a:gd name="adj3" fmla="val 33329"/>
              </a:avLst>
            </a:prstGeom>
            <a:grpFill/>
            <a:ln w="38100">
              <a:solidFill>
                <a:schemeClr val="accent1">
                  <a:lumMod val="75000"/>
                </a:schemeClr>
              </a:solidFill>
              <a:miter lim="800000"/>
              <a:headEnd/>
              <a:tailEnd/>
            </a:ln>
            <a:effectLst>
              <a:outerShdw dist="28398" dir="3806097" algn="ctr" rotWithShape="0">
                <a:srgbClr val="254061">
                  <a:alpha val="50000"/>
                </a:srgbClr>
              </a:outerShdw>
            </a:effectLst>
          </p:spPr>
          <p:txBody>
            <a:bodyPr rot="0" vert="horz" wrap="square" lIns="91440" tIns="45720" rIns="91440" bIns="45720" anchor="t" anchorCtr="0" upright="1">
              <a:noAutofit/>
            </a:bodyPr>
            <a:lstStyle/>
            <a:p>
              <a:endParaRPr lang="id-ID"/>
            </a:p>
          </p:txBody>
        </p:sp>
        <p:sp>
          <p:nvSpPr>
            <p:cNvPr id="11" name="Text Box 23">
              <a:extLst>
                <a:ext uri="{FF2B5EF4-FFF2-40B4-BE49-F238E27FC236}">
                  <a16:creationId xmlns:a16="http://schemas.microsoft.com/office/drawing/2014/main" id="{B7D01990-DA02-41DC-86A6-14C3FBDC30C7}"/>
                </a:ext>
              </a:extLst>
            </p:cNvPr>
            <p:cNvSpPr txBox="1">
              <a:spLocks noChangeArrowheads="1"/>
            </p:cNvSpPr>
            <p:nvPr/>
          </p:nvSpPr>
          <p:spPr bwMode="auto">
            <a:xfrm>
              <a:off x="8823325" y="617855"/>
              <a:ext cx="926465" cy="380365"/>
            </a:xfrm>
            <a:prstGeom prst="rect">
              <a:avLst/>
            </a:prstGeom>
            <a:grpFill/>
            <a:ln w="12700">
              <a:solidFill>
                <a:schemeClr val="accent1">
                  <a:lumMod val="75000"/>
                </a:schemeClr>
              </a:solidFill>
              <a:miter lim="800000"/>
              <a:headEnd/>
              <a:tailEnd/>
            </a:ln>
            <a:effectLst>
              <a:outerShdw dist="28398" dir="3806097" algn="ctr" rotWithShape="0">
                <a:srgbClr val="632523">
                  <a:alpha val="50000"/>
                </a:srgbClr>
              </a:outerShdw>
            </a:effectLst>
          </p:spPr>
          <p:txBody>
            <a:bodyPr rot="0" vert="horz" wrap="square" lIns="91440" tIns="45720" rIns="91440" bIns="45720" anchor="t" anchorCtr="0" upright="1">
              <a:noAutofit/>
            </a:bodyPr>
            <a:lstStyle/>
            <a:p>
              <a:pPr algn="ctr">
                <a:spcAft>
                  <a:spcPts val="0"/>
                </a:spcAft>
              </a:pPr>
              <a:r>
                <a:rPr lang="id-ID" sz="1800" b="1">
                  <a:effectLst/>
                  <a:latin typeface="Calibri" panose="020F0502020204030204" pitchFamily="34" charset="0"/>
                  <a:ea typeface="Times New Roman" panose="02020603050405020304" pitchFamily="18" charset="0"/>
                  <a:cs typeface="Times New Roman" panose="02020603050405020304" pitchFamily="18" charset="0"/>
                </a:rPr>
                <a:t>JKN</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12" name="AutoShape 24">
              <a:extLst>
                <a:ext uri="{FF2B5EF4-FFF2-40B4-BE49-F238E27FC236}">
                  <a16:creationId xmlns:a16="http://schemas.microsoft.com/office/drawing/2014/main" id="{BFC88707-569E-4FFA-92D0-E8D303FA9EA6}"/>
                </a:ext>
              </a:extLst>
            </p:cNvPr>
            <p:cNvSpPr>
              <a:spLocks noChangeArrowheads="1"/>
            </p:cNvSpPr>
            <p:nvPr/>
          </p:nvSpPr>
          <p:spPr bwMode="auto">
            <a:xfrm>
              <a:off x="8909685" y="1033145"/>
              <a:ext cx="534670" cy="972185"/>
            </a:xfrm>
            <a:prstGeom prst="curvedLeftArrow">
              <a:avLst>
                <a:gd name="adj1" fmla="val 36366"/>
                <a:gd name="adj2" fmla="val 72732"/>
                <a:gd name="adj3" fmla="val 33329"/>
              </a:avLst>
            </a:prstGeom>
            <a:grpFill/>
            <a:ln w="38100">
              <a:solidFill>
                <a:schemeClr val="accent1">
                  <a:lumMod val="75000"/>
                </a:schemeClr>
              </a:solidFill>
              <a:miter lim="800000"/>
              <a:headEnd/>
              <a:tailEnd/>
            </a:ln>
            <a:effectLst>
              <a:outerShdw dist="28398" dir="3806097" algn="ctr" rotWithShape="0">
                <a:srgbClr val="984807">
                  <a:alpha val="50000"/>
                </a:srgbClr>
              </a:outerShdw>
            </a:effectLst>
          </p:spPr>
          <p:txBody>
            <a:bodyPr rot="0" vert="horz" wrap="square" lIns="91440" tIns="45720" rIns="91440" bIns="45720" anchor="t" anchorCtr="0" upright="1">
              <a:noAutofit/>
            </a:bodyPr>
            <a:lstStyle/>
            <a:p>
              <a:endParaRPr lang="id-ID"/>
            </a:p>
          </p:txBody>
        </p:sp>
        <p:grpSp>
          <p:nvGrpSpPr>
            <p:cNvPr id="13" name="Group 12">
              <a:extLst>
                <a:ext uri="{FF2B5EF4-FFF2-40B4-BE49-F238E27FC236}">
                  <a16:creationId xmlns:a16="http://schemas.microsoft.com/office/drawing/2014/main" id="{CFC14324-CE50-48D9-AEE6-F6783ABB806F}"/>
                </a:ext>
              </a:extLst>
            </p:cNvPr>
            <p:cNvGrpSpPr>
              <a:grpSpLocks/>
            </p:cNvGrpSpPr>
            <p:nvPr/>
          </p:nvGrpSpPr>
          <p:grpSpPr bwMode="auto">
            <a:xfrm>
              <a:off x="773430" y="2005331"/>
              <a:ext cx="8882380" cy="417829"/>
              <a:chOff x="0" y="-291837"/>
              <a:chExt cx="8882380" cy="1288787"/>
            </a:xfrm>
            <a:grpFill/>
          </p:grpSpPr>
          <p:cxnSp>
            <p:nvCxnSpPr>
              <p:cNvPr id="78" name="AutoShape 10">
                <a:extLst>
                  <a:ext uri="{FF2B5EF4-FFF2-40B4-BE49-F238E27FC236}">
                    <a16:creationId xmlns:a16="http://schemas.microsoft.com/office/drawing/2014/main" id="{1B2A5C7B-6F8E-4F39-B662-E54E5D592D31}"/>
                  </a:ext>
                </a:extLst>
              </p:cNvPr>
              <p:cNvCxnSpPr>
                <a:cxnSpLocks noChangeShapeType="1"/>
              </p:cNvCxnSpPr>
              <p:nvPr/>
            </p:nvCxnSpPr>
            <p:spPr bwMode="auto">
              <a:xfrm>
                <a:off x="1757680" y="49530"/>
                <a:ext cx="11430" cy="427355"/>
              </a:xfrm>
              <a:prstGeom prst="straightConnector1">
                <a:avLst/>
              </a:prstGeom>
              <a:grpFill/>
              <a:ln w="9525">
                <a:solidFill>
                  <a:schemeClr val="accent1">
                    <a:lumMod val="75000"/>
                  </a:schemeClr>
                </a:solidFill>
                <a:round/>
                <a:headEnd/>
                <a:tailEnd/>
              </a:ln>
              <a:extLst/>
            </p:spPr>
          </p:cxnSp>
          <p:cxnSp>
            <p:nvCxnSpPr>
              <p:cNvPr id="79" name="AutoShape 12">
                <a:extLst>
                  <a:ext uri="{FF2B5EF4-FFF2-40B4-BE49-F238E27FC236}">
                    <a16:creationId xmlns:a16="http://schemas.microsoft.com/office/drawing/2014/main" id="{FE3924BE-82F1-41F8-B97C-2A45DB5567F3}"/>
                  </a:ext>
                </a:extLst>
              </p:cNvPr>
              <p:cNvCxnSpPr>
                <a:cxnSpLocks noChangeShapeType="1"/>
              </p:cNvCxnSpPr>
              <p:nvPr/>
            </p:nvCxnSpPr>
            <p:spPr bwMode="auto">
              <a:xfrm>
                <a:off x="0" y="476885"/>
                <a:ext cx="4251325" cy="0"/>
              </a:xfrm>
              <a:prstGeom prst="straightConnector1">
                <a:avLst/>
              </a:prstGeom>
              <a:grpFill/>
              <a:ln w="9525">
                <a:solidFill>
                  <a:schemeClr val="accent1">
                    <a:lumMod val="75000"/>
                  </a:schemeClr>
                </a:solidFill>
                <a:round/>
                <a:headEnd/>
                <a:tailEnd/>
              </a:ln>
              <a:extLst/>
            </p:spPr>
          </p:cxnSp>
          <p:cxnSp>
            <p:nvCxnSpPr>
              <p:cNvPr id="80" name="AutoShape 13">
                <a:extLst>
                  <a:ext uri="{FF2B5EF4-FFF2-40B4-BE49-F238E27FC236}">
                    <a16:creationId xmlns:a16="http://schemas.microsoft.com/office/drawing/2014/main" id="{BA74301C-CFD8-4A38-A5AE-13A4A8BF5736}"/>
                  </a:ext>
                </a:extLst>
              </p:cNvPr>
              <p:cNvCxnSpPr>
                <a:cxnSpLocks noChangeShapeType="1"/>
              </p:cNvCxnSpPr>
              <p:nvPr/>
            </p:nvCxnSpPr>
            <p:spPr bwMode="auto">
              <a:xfrm>
                <a:off x="0" y="462915"/>
                <a:ext cx="0" cy="534035"/>
              </a:xfrm>
              <a:prstGeom prst="straightConnector1">
                <a:avLst/>
              </a:prstGeom>
              <a:grpFill/>
              <a:ln w="9525">
                <a:solidFill>
                  <a:schemeClr val="accent1">
                    <a:lumMod val="75000"/>
                  </a:schemeClr>
                </a:solidFill>
                <a:round/>
                <a:headEnd/>
                <a:tailEnd type="triangle" w="med" len="med"/>
              </a:ln>
              <a:extLst/>
            </p:spPr>
          </p:cxnSp>
          <p:cxnSp>
            <p:nvCxnSpPr>
              <p:cNvPr id="81" name="AutoShape 14">
                <a:extLst>
                  <a:ext uri="{FF2B5EF4-FFF2-40B4-BE49-F238E27FC236}">
                    <a16:creationId xmlns:a16="http://schemas.microsoft.com/office/drawing/2014/main" id="{5C6A9344-ED83-41DA-8046-CA60943FDA24}"/>
                  </a:ext>
                </a:extLst>
              </p:cNvPr>
              <p:cNvCxnSpPr>
                <a:cxnSpLocks noChangeShapeType="1"/>
              </p:cNvCxnSpPr>
              <p:nvPr/>
            </p:nvCxnSpPr>
            <p:spPr bwMode="auto">
              <a:xfrm>
                <a:off x="1341755" y="462915"/>
                <a:ext cx="12065" cy="534035"/>
              </a:xfrm>
              <a:prstGeom prst="straightConnector1">
                <a:avLst/>
              </a:prstGeom>
              <a:grpFill/>
              <a:ln w="9525">
                <a:solidFill>
                  <a:schemeClr val="accent1">
                    <a:lumMod val="75000"/>
                  </a:schemeClr>
                </a:solidFill>
                <a:round/>
                <a:headEnd/>
                <a:tailEnd type="triangle" w="med" len="med"/>
              </a:ln>
              <a:extLst/>
            </p:spPr>
          </p:cxnSp>
          <p:cxnSp>
            <p:nvCxnSpPr>
              <p:cNvPr id="82" name="AutoShape 15">
                <a:extLst>
                  <a:ext uri="{FF2B5EF4-FFF2-40B4-BE49-F238E27FC236}">
                    <a16:creationId xmlns:a16="http://schemas.microsoft.com/office/drawing/2014/main" id="{80C17190-F7E8-47DC-A285-08700664AEBC}"/>
                  </a:ext>
                </a:extLst>
              </p:cNvPr>
              <p:cNvCxnSpPr>
                <a:cxnSpLocks noChangeShapeType="1"/>
              </p:cNvCxnSpPr>
              <p:nvPr/>
            </p:nvCxnSpPr>
            <p:spPr bwMode="auto">
              <a:xfrm>
                <a:off x="2780030" y="462915"/>
                <a:ext cx="12065" cy="534035"/>
              </a:xfrm>
              <a:prstGeom prst="straightConnector1">
                <a:avLst/>
              </a:prstGeom>
              <a:grpFill/>
              <a:ln w="9525">
                <a:solidFill>
                  <a:schemeClr val="accent1">
                    <a:lumMod val="75000"/>
                  </a:schemeClr>
                </a:solidFill>
                <a:round/>
                <a:headEnd/>
                <a:tailEnd type="triangle" w="med" len="med"/>
              </a:ln>
              <a:extLst/>
            </p:spPr>
          </p:cxnSp>
          <p:cxnSp>
            <p:nvCxnSpPr>
              <p:cNvPr id="83" name="AutoShape 16">
                <a:extLst>
                  <a:ext uri="{FF2B5EF4-FFF2-40B4-BE49-F238E27FC236}">
                    <a16:creationId xmlns:a16="http://schemas.microsoft.com/office/drawing/2014/main" id="{6CE71C09-3E83-4AC9-8387-89A6086AB5A4}"/>
                  </a:ext>
                </a:extLst>
              </p:cNvPr>
              <p:cNvCxnSpPr>
                <a:cxnSpLocks noChangeShapeType="1"/>
              </p:cNvCxnSpPr>
              <p:nvPr/>
            </p:nvCxnSpPr>
            <p:spPr bwMode="auto">
              <a:xfrm>
                <a:off x="4239260" y="462915"/>
                <a:ext cx="12065" cy="534035"/>
              </a:xfrm>
              <a:prstGeom prst="straightConnector1">
                <a:avLst/>
              </a:prstGeom>
              <a:grpFill/>
              <a:ln w="9525">
                <a:solidFill>
                  <a:schemeClr val="accent1">
                    <a:lumMod val="75000"/>
                  </a:schemeClr>
                </a:solidFill>
                <a:round/>
                <a:headEnd/>
                <a:tailEnd type="triangle" w="med" len="med"/>
              </a:ln>
              <a:extLst/>
            </p:spPr>
          </p:cxnSp>
          <p:cxnSp>
            <p:nvCxnSpPr>
              <p:cNvPr id="84" name="AutoShape 38">
                <a:extLst>
                  <a:ext uri="{FF2B5EF4-FFF2-40B4-BE49-F238E27FC236}">
                    <a16:creationId xmlns:a16="http://schemas.microsoft.com/office/drawing/2014/main" id="{0CBE91A6-E118-4D77-91CB-5DFE42EAF34B}"/>
                  </a:ext>
                </a:extLst>
              </p:cNvPr>
              <p:cNvCxnSpPr>
                <a:cxnSpLocks noChangeShapeType="1"/>
                <a:stCxn id="5" idx="4"/>
              </p:cNvCxnSpPr>
              <p:nvPr/>
            </p:nvCxnSpPr>
            <p:spPr bwMode="auto">
              <a:xfrm>
                <a:off x="7046278" y="-291837"/>
                <a:ext cx="0" cy="768723"/>
              </a:xfrm>
              <a:prstGeom prst="straightConnector1">
                <a:avLst/>
              </a:prstGeom>
              <a:grpFill/>
              <a:ln w="9525">
                <a:solidFill>
                  <a:schemeClr val="accent1">
                    <a:lumMod val="75000"/>
                  </a:schemeClr>
                </a:solidFill>
                <a:round/>
                <a:headEnd/>
                <a:tailEnd/>
              </a:ln>
              <a:extLst/>
            </p:spPr>
          </p:cxnSp>
          <p:cxnSp>
            <p:nvCxnSpPr>
              <p:cNvPr id="85" name="AutoShape 40">
                <a:extLst>
                  <a:ext uri="{FF2B5EF4-FFF2-40B4-BE49-F238E27FC236}">
                    <a16:creationId xmlns:a16="http://schemas.microsoft.com/office/drawing/2014/main" id="{BC0CF6BC-EA51-45CB-A491-D517331A4ABE}"/>
                  </a:ext>
                </a:extLst>
              </p:cNvPr>
              <p:cNvCxnSpPr>
                <a:cxnSpLocks noChangeShapeType="1"/>
              </p:cNvCxnSpPr>
              <p:nvPr/>
            </p:nvCxnSpPr>
            <p:spPr bwMode="auto">
              <a:xfrm>
                <a:off x="5550535" y="450850"/>
                <a:ext cx="12065" cy="534035"/>
              </a:xfrm>
              <a:prstGeom prst="straightConnector1">
                <a:avLst/>
              </a:prstGeom>
              <a:grpFill/>
              <a:ln w="9525">
                <a:solidFill>
                  <a:schemeClr val="accent1">
                    <a:lumMod val="75000"/>
                  </a:schemeClr>
                </a:solidFill>
                <a:round/>
                <a:headEnd/>
                <a:tailEnd type="triangle" w="med" len="med"/>
              </a:ln>
              <a:extLst/>
            </p:spPr>
          </p:cxnSp>
          <p:cxnSp>
            <p:nvCxnSpPr>
              <p:cNvPr id="86" name="AutoShape 44">
                <a:extLst>
                  <a:ext uri="{FF2B5EF4-FFF2-40B4-BE49-F238E27FC236}">
                    <a16:creationId xmlns:a16="http://schemas.microsoft.com/office/drawing/2014/main" id="{2BE043D5-D59E-4427-9898-C17974A4F116}"/>
                  </a:ext>
                </a:extLst>
              </p:cNvPr>
              <p:cNvCxnSpPr>
                <a:cxnSpLocks noChangeShapeType="1"/>
              </p:cNvCxnSpPr>
              <p:nvPr/>
            </p:nvCxnSpPr>
            <p:spPr bwMode="auto">
              <a:xfrm>
                <a:off x="7004050" y="438785"/>
                <a:ext cx="12065" cy="534035"/>
              </a:xfrm>
              <a:prstGeom prst="straightConnector1">
                <a:avLst/>
              </a:prstGeom>
              <a:grpFill/>
              <a:ln w="9525">
                <a:solidFill>
                  <a:schemeClr val="accent1">
                    <a:lumMod val="75000"/>
                  </a:schemeClr>
                </a:solidFill>
                <a:round/>
                <a:headEnd/>
                <a:tailEnd type="triangle" w="med" len="med"/>
              </a:ln>
              <a:extLst/>
            </p:spPr>
          </p:cxnSp>
          <p:cxnSp>
            <p:nvCxnSpPr>
              <p:cNvPr id="87" name="AutoShape 45">
                <a:extLst>
                  <a:ext uri="{FF2B5EF4-FFF2-40B4-BE49-F238E27FC236}">
                    <a16:creationId xmlns:a16="http://schemas.microsoft.com/office/drawing/2014/main" id="{917DA8D5-1D9F-470C-AAE3-D9CAD5FD15A0}"/>
                  </a:ext>
                </a:extLst>
              </p:cNvPr>
              <p:cNvCxnSpPr>
                <a:cxnSpLocks noChangeShapeType="1"/>
              </p:cNvCxnSpPr>
              <p:nvPr/>
            </p:nvCxnSpPr>
            <p:spPr bwMode="auto">
              <a:xfrm>
                <a:off x="8870315" y="437515"/>
                <a:ext cx="12065" cy="534035"/>
              </a:xfrm>
              <a:prstGeom prst="straightConnector1">
                <a:avLst/>
              </a:prstGeom>
              <a:grpFill/>
              <a:ln w="9525">
                <a:solidFill>
                  <a:schemeClr val="accent1">
                    <a:lumMod val="75000"/>
                  </a:schemeClr>
                </a:solidFill>
                <a:round/>
                <a:headEnd/>
                <a:tailEnd type="triangle" w="med" len="med"/>
              </a:ln>
              <a:extLst/>
            </p:spPr>
          </p:cxnSp>
          <p:cxnSp>
            <p:nvCxnSpPr>
              <p:cNvPr id="88" name="AutoShape 46">
                <a:extLst>
                  <a:ext uri="{FF2B5EF4-FFF2-40B4-BE49-F238E27FC236}">
                    <a16:creationId xmlns:a16="http://schemas.microsoft.com/office/drawing/2014/main" id="{EF3F35DA-30CD-4179-8467-1BD50FF03DC5}"/>
                  </a:ext>
                </a:extLst>
              </p:cNvPr>
              <p:cNvCxnSpPr>
                <a:cxnSpLocks noChangeShapeType="1"/>
              </p:cNvCxnSpPr>
              <p:nvPr/>
            </p:nvCxnSpPr>
            <p:spPr bwMode="auto">
              <a:xfrm>
                <a:off x="5550535" y="451485"/>
                <a:ext cx="3331845" cy="25400"/>
              </a:xfrm>
              <a:prstGeom prst="straightConnector1">
                <a:avLst/>
              </a:prstGeom>
              <a:grpFill/>
              <a:ln w="9525">
                <a:solidFill>
                  <a:schemeClr val="accent1">
                    <a:lumMod val="75000"/>
                  </a:schemeClr>
                </a:solidFill>
                <a:round/>
                <a:headEnd/>
                <a:tailEnd/>
              </a:ln>
              <a:extLst/>
            </p:spPr>
          </p:cxnSp>
        </p:grpSp>
        <p:grpSp>
          <p:nvGrpSpPr>
            <p:cNvPr id="14" name="Group 13">
              <a:extLst>
                <a:ext uri="{FF2B5EF4-FFF2-40B4-BE49-F238E27FC236}">
                  <a16:creationId xmlns:a16="http://schemas.microsoft.com/office/drawing/2014/main" id="{2AD095A3-89A6-428D-A112-72242A8048A1}"/>
                </a:ext>
              </a:extLst>
            </p:cNvPr>
            <p:cNvGrpSpPr>
              <a:grpSpLocks/>
            </p:cNvGrpSpPr>
            <p:nvPr/>
          </p:nvGrpSpPr>
          <p:grpSpPr bwMode="auto">
            <a:xfrm>
              <a:off x="5868035" y="2411730"/>
              <a:ext cx="4558665" cy="3247426"/>
              <a:chOff x="0" y="0"/>
              <a:chExt cx="4558665" cy="3247426"/>
            </a:xfrm>
            <a:grpFill/>
          </p:grpSpPr>
          <p:cxnSp>
            <p:nvCxnSpPr>
              <p:cNvPr id="65" name="AutoShape 101">
                <a:extLst>
                  <a:ext uri="{FF2B5EF4-FFF2-40B4-BE49-F238E27FC236}">
                    <a16:creationId xmlns:a16="http://schemas.microsoft.com/office/drawing/2014/main" id="{2CA1BAE0-221E-40D5-8057-AEE232CEF3DD}"/>
                  </a:ext>
                </a:extLst>
              </p:cNvPr>
              <p:cNvCxnSpPr>
                <a:cxnSpLocks noChangeShapeType="1"/>
              </p:cNvCxnSpPr>
              <p:nvPr/>
            </p:nvCxnSpPr>
            <p:spPr bwMode="auto">
              <a:xfrm>
                <a:off x="72390" y="2431415"/>
                <a:ext cx="165735" cy="0"/>
              </a:xfrm>
              <a:prstGeom prst="straightConnector1">
                <a:avLst/>
              </a:prstGeom>
              <a:grpFill/>
              <a:ln w="9525">
                <a:solidFill>
                  <a:schemeClr val="accent1">
                    <a:lumMod val="75000"/>
                  </a:schemeClr>
                </a:solidFill>
                <a:round/>
                <a:headEnd/>
                <a:tailEnd/>
              </a:ln>
              <a:extLst/>
            </p:spPr>
          </p:cxnSp>
          <p:grpSp>
            <p:nvGrpSpPr>
              <p:cNvPr id="66" name="Group 65">
                <a:extLst>
                  <a:ext uri="{FF2B5EF4-FFF2-40B4-BE49-F238E27FC236}">
                    <a16:creationId xmlns:a16="http://schemas.microsoft.com/office/drawing/2014/main" id="{6B829FF0-61B9-4046-87B2-660199015383}"/>
                  </a:ext>
                </a:extLst>
              </p:cNvPr>
              <p:cNvGrpSpPr>
                <a:grpSpLocks/>
              </p:cNvGrpSpPr>
              <p:nvPr/>
            </p:nvGrpSpPr>
            <p:grpSpPr bwMode="auto">
              <a:xfrm>
                <a:off x="0" y="0"/>
                <a:ext cx="4558665" cy="3247426"/>
                <a:chOff x="0" y="0"/>
                <a:chExt cx="4558665" cy="3247426"/>
              </a:xfrm>
              <a:grpFill/>
            </p:grpSpPr>
            <p:sp>
              <p:nvSpPr>
                <p:cNvPr id="67" name="Text Box 41">
                  <a:extLst>
                    <a:ext uri="{FF2B5EF4-FFF2-40B4-BE49-F238E27FC236}">
                      <a16:creationId xmlns:a16="http://schemas.microsoft.com/office/drawing/2014/main" id="{7AFC79AE-A586-43D5-8F64-49470FBD0F76}"/>
                    </a:ext>
                  </a:extLst>
                </p:cNvPr>
                <p:cNvSpPr txBox="1">
                  <a:spLocks noChangeArrowheads="1"/>
                </p:cNvSpPr>
                <p:nvPr/>
              </p:nvSpPr>
              <p:spPr bwMode="auto">
                <a:xfrm>
                  <a:off x="238125" y="967105"/>
                  <a:ext cx="1175385" cy="782955"/>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Terpenuhi aspek regulasi  pemerintah</a:t>
                  </a:r>
                </a:p>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(Akreditasi)</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8" name="Text Box 42">
                  <a:extLst>
                    <a:ext uri="{FF2B5EF4-FFF2-40B4-BE49-F238E27FC236}">
                      <a16:creationId xmlns:a16="http://schemas.microsoft.com/office/drawing/2014/main" id="{DD9B31C9-5A3D-4E73-9ACF-270D736542A2}"/>
                    </a:ext>
                  </a:extLst>
                </p:cNvPr>
                <p:cNvSpPr txBox="1">
                  <a:spLocks noChangeArrowheads="1"/>
                </p:cNvSpPr>
                <p:nvPr/>
              </p:nvSpPr>
              <p:spPr bwMode="auto">
                <a:xfrm>
                  <a:off x="1384935" y="0"/>
                  <a:ext cx="1379855" cy="713105"/>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Networking &amp; Sistem Rujukan</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69" name="Text Box 43">
                  <a:extLst>
                    <a:ext uri="{FF2B5EF4-FFF2-40B4-BE49-F238E27FC236}">
                      <a16:creationId xmlns:a16="http://schemas.microsoft.com/office/drawing/2014/main" id="{71F2F3A1-F735-43B5-BC92-BAE4AD421750}"/>
                    </a:ext>
                  </a:extLst>
                </p:cNvPr>
                <p:cNvSpPr txBox="1">
                  <a:spLocks noChangeArrowheads="1"/>
                </p:cNvSpPr>
                <p:nvPr/>
              </p:nvSpPr>
              <p:spPr bwMode="auto">
                <a:xfrm>
                  <a:off x="3041650" y="0"/>
                  <a:ext cx="1517015" cy="79629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KEUNGGULAN KOMPARATIF</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id-ID" sz="1100" i="1">
                      <a:effectLst/>
                      <a:latin typeface="Calibri" panose="020F0502020204030204" pitchFamily="34" charset="0"/>
                      <a:ea typeface="Times New Roman" panose="02020603050405020304" pitchFamily="18" charset="0"/>
                      <a:cs typeface="Times New Roman" panose="02020603050405020304" pitchFamily="18" charset="0"/>
                    </a:rPr>
                    <a:t>(CENTRE OF EXCELLENCE)</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70" name="Rectangle 69">
                  <a:extLst>
                    <a:ext uri="{FF2B5EF4-FFF2-40B4-BE49-F238E27FC236}">
                      <a16:creationId xmlns:a16="http://schemas.microsoft.com/office/drawing/2014/main" id="{27E0AEA4-ADB6-48D6-A203-9ED685AA0368}"/>
                    </a:ext>
                  </a:extLst>
                </p:cNvPr>
                <p:cNvSpPr>
                  <a:spLocks noChangeArrowheads="1"/>
                </p:cNvSpPr>
                <p:nvPr/>
              </p:nvSpPr>
              <p:spPr bwMode="auto">
                <a:xfrm>
                  <a:off x="238125" y="2113915"/>
                  <a:ext cx="1151255" cy="104775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000">
                      <a:effectLst/>
                      <a:latin typeface="Calibri" panose="020F0502020204030204" pitchFamily="34" charset="0"/>
                      <a:ea typeface="Times New Roman" panose="02020603050405020304" pitchFamily="18" charset="0"/>
                      <a:cs typeface="Times New Roman" panose="02020603050405020304" pitchFamily="18" charset="0"/>
                    </a:rPr>
                    <a:t>Terpenuhi aspek regulasi  persyarikatan</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id-ID" sz="1000" b="1">
                      <a:effectLst/>
                      <a:latin typeface="Calibri" panose="020F0502020204030204" pitchFamily="34" charset="0"/>
                      <a:ea typeface="Times New Roman" panose="02020603050405020304" pitchFamily="18" charset="0"/>
                      <a:cs typeface="Times New Roman" panose="02020603050405020304" pitchFamily="18" charset="0"/>
                    </a:rPr>
                    <a:t>(sertifikasi Islami)</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0"/>
                    </a:spcAft>
                  </a:pPr>
                  <a:r>
                    <a:rPr lang="id-ID" sz="1000">
                      <a:effectLst/>
                      <a:latin typeface="Calibri" panose="020F0502020204030204" pitchFamily="34" charset="0"/>
                      <a:ea typeface="Times New Roman" panose="02020603050405020304" pitchFamily="18" charset="0"/>
                      <a:cs typeface="Times New Roman" panose="02020603050405020304" pitchFamily="18" charset="0"/>
                    </a:rPr>
                    <a:t> </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71" name="Text Box 97">
                  <a:extLst>
                    <a:ext uri="{FF2B5EF4-FFF2-40B4-BE49-F238E27FC236}">
                      <a16:creationId xmlns:a16="http://schemas.microsoft.com/office/drawing/2014/main" id="{3346BFB6-E4A4-4274-B9C0-92D5CA6032DB}"/>
                    </a:ext>
                  </a:extLst>
                </p:cNvPr>
                <p:cNvSpPr txBox="1">
                  <a:spLocks noChangeArrowheads="1"/>
                </p:cNvSpPr>
                <p:nvPr/>
              </p:nvSpPr>
              <p:spPr bwMode="auto">
                <a:xfrm>
                  <a:off x="0" y="55245"/>
                  <a:ext cx="1175385" cy="65786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Pemenuhan Regulasi</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cxnSp>
              <p:nvCxnSpPr>
                <p:cNvPr id="72" name="AutoShape 99">
                  <a:extLst>
                    <a:ext uri="{FF2B5EF4-FFF2-40B4-BE49-F238E27FC236}">
                      <a16:creationId xmlns:a16="http://schemas.microsoft.com/office/drawing/2014/main" id="{588BD620-F262-4259-A3F8-8B28CDB2A364}"/>
                    </a:ext>
                  </a:extLst>
                </p:cNvPr>
                <p:cNvCxnSpPr>
                  <a:cxnSpLocks noChangeShapeType="1"/>
                </p:cNvCxnSpPr>
                <p:nvPr/>
              </p:nvCxnSpPr>
              <p:spPr bwMode="auto">
                <a:xfrm flipH="1">
                  <a:off x="62865" y="713105"/>
                  <a:ext cx="9525" cy="1705610"/>
                </a:xfrm>
                <a:prstGeom prst="straightConnector1">
                  <a:avLst/>
                </a:prstGeom>
                <a:grpFill/>
                <a:ln w="9525">
                  <a:solidFill>
                    <a:schemeClr val="accent1">
                      <a:lumMod val="75000"/>
                    </a:schemeClr>
                  </a:solidFill>
                  <a:round/>
                  <a:headEnd/>
                  <a:tailEnd/>
                </a:ln>
                <a:extLst/>
              </p:spPr>
            </p:cxnSp>
            <p:cxnSp>
              <p:nvCxnSpPr>
                <p:cNvPr id="73" name="AutoShape 100">
                  <a:extLst>
                    <a:ext uri="{FF2B5EF4-FFF2-40B4-BE49-F238E27FC236}">
                      <a16:creationId xmlns:a16="http://schemas.microsoft.com/office/drawing/2014/main" id="{FB966B1D-F2D3-4BA5-ACA8-ACF37A68D1A0}"/>
                    </a:ext>
                  </a:extLst>
                </p:cNvPr>
                <p:cNvCxnSpPr>
                  <a:cxnSpLocks noChangeShapeType="1"/>
                </p:cNvCxnSpPr>
                <p:nvPr/>
              </p:nvCxnSpPr>
              <p:spPr bwMode="auto">
                <a:xfrm>
                  <a:off x="72390" y="1418590"/>
                  <a:ext cx="165735" cy="0"/>
                </a:xfrm>
                <a:prstGeom prst="straightConnector1">
                  <a:avLst/>
                </a:prstGeom>
                <a:grpFill/>
                <a:ln w="9525">
                  <a:solidFill>
                    <a:schemeClr val="accent1">
                      <a:lumMod val="75000"/>
                    </a:schemeClr>
                  </a:solidFill>
                  <a:round/>
                  <a:headEnd/>
                  <a:tailEnd/>
                </a:ln>
                <a:extLst/>
              </p:spPr>
            </p:cxnSp>
            <p:sp>
              <p:nvSpPr>
                <p:cNvPr id="74" name="Text Box 102">
                  <a:extLst>
                    <a:ext uri="{FF2B5EF4-FFF2-40B4-BE49-F238E27FC236}">
                      <a16:creationId xmlns:a16="http://schemas.microsoft.com/office/drawing/2014/main" id="{80D58726-FE54-41A7-A178-CF1872ADD235}"/>
                    </a:ext>
                  </a:extLst>
                </p:cNvPr>
                <p:cNvSpPr txBox="1">
                  <a:spLocks noChangeArrowheads="1"/>
                </p:cNvSpPr>
                <p:nvPr/>
              </p:nvSpPr>
              <p:spPr bwMode="auto">
                <a:xfrm>
                  <a:off x="1698023" y="942944"/>
                  <a:ext cx="1421130" cy="684379"/>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Jejaring pelayanan kesehatan mulai dari FKTP –RS sesuai tipe</a:t>
                  </a:r>
                </a:p>
              </p:txBody>
            </p:sp>
            <p:sp>
              <p:nvSpPr>
                <p:cNvPr id="75" name="Text Box 103">
                  <a:extLst>
                    <a:ext uri="{FF2B5EF4-FFF2-40B4-BE49-F238E27FC236}">
                      <a16:creationId xmlns:a16="http://schemas.microsoft.com/office/drawing/2014/main" id="{3F12D88B-CAC3-4636-890D-2777899FB98D}"/>
                    </a:ext>
                  </a:extLst>
                </p:cNvPr>
                <p:cNvSpPr txBox="1">
                  <a:spLocks noChangeArrowheads="1"/>
                </p:cNvSpPr>
                <p:nvPr/>
              </p:nvSpPr>
              <p:spPr bwMode="auto">
                <a:xfrm>
                  <a:off x="1698023" y="1716216"/>
                  <a:ext cx="1434874" cy="702516"/>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RSMA memiliki/membina klinik-klinik satelit</a:t>
                  </a:r>
                </a:p>
              </p:txBody>
            </p:sp>
            <p:sp>
              <p:nvSpPr>
                <p:cNvPr id="76" name="Text Box 104">
                  <a:extLst>
                    <a:ext uri="{FF2B5EF4-FFF2-40B4-BE49-F238E27FC236}">
                      <a16:creationId xmlns:a16="http://schemas.microsoft.com/office/drawing/2014/main" id="{0E33ADA4-4ECE-4298-9D1F-F0885C766833}"/>
                    </a:ext>
                  </a:extLst>
                </p:cNvPr>
                <p:cNvSpPr txBox="1">
                  <a:spLocks noChangeArrowheads="1"/>
                </p:cNvSpPr>
                <p:nvPr/>
              </p:nvSpPr>
              <p:spPr bwMode="auto">
                <a:xfrm>
                  <a:off x="1698023" y="2472152"/>
                  <a:ext cx="1513320" cy="775274"/>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000">
                      <a:effectLst/>
                      <a:latin typeface="Calibri" panose="020F0502020204030204" pitchFamily="34" charset="0"/>
                      <a:ea typeface="Times New Roman" panose="02020603050405020304" pitchFamily="18" charset="0"/>
                      <a:cs typeface="Times New Roman" panose="02020603050405020304" pitchFamily="18" charset="0"/>
                    </a:rPr>
                    <a:t>Sistem informasi layanan RSMA yang terintegrasi  dalam bentuk aplikasi</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cxnSp>
              <p:nvCxnSpPr>
                <p:cNvPr id="77" name="AutoShape 105">
                  <a:extLst>
                    <a:ext uri="{FF2B5EF4-FFF2-40B4-BE49-F238E27FC236}">
                      <a16:creationId xmlns:a16="http://schemas.microsoft.com/office/drawing/2014/main" id="{CD62117E-73E0-46F8-B798-CE429D4EFB1C}"/>
                    </a:ext>
                  </a:extLst>
                </p:cNvPr>
                <p:cNvCxnSpPr>
                  <a:cxnSpLocks noChangeShapeType="1"/>
                </p:cNvCxnSpPr>
                <p:nvPr/>
              </p:nvCxnSpPr>
              <p:spPr bwMode="auto">
                <a:xfrm flipH="1">
                  <a:off x="1574471" y="712836"/>
                  <a:ext cx="964" cy="2248337"/>
                </a:xfrm>
                <a:prstGeom prst="straightConnector1">
                  <a:avLst/>
                </a:prstGeom>
                <a:grpFill/>
                <a:ln w="9525">
                  <a:solidFill>
                    <a:schemeClr val="accent1">
                      <a:lumMod val="75000"/>
                    </a:schemeClr>
                  </a:solidFill>
                  <a:round/>
                  <a:headEnd/>
                  <a:tailEnd/>
                </a:ln>
                <a:extLst/>
              </p:spPr>
            </p:cxnSp>
          </p:grpSp>
        </p:grpSp>
        <p:sp>
          <p:nvSpPr>
            <p:cNvPr id="15" name="Text Box 106">
              <a:extLst>
                <a:ext uri="{FF2B5EF4-FFF2-40B4-BE49-F238E27FC236}">
                  <a16:creationId xmlns:a16="http://schemas.microsoft.com/office/drawing/2014/main" id="{D2E7E5A7-60B1-46C2-8532-C997C6E9BE8B}"/>
                </a:ext>
              </a:extLst>
            </p:cNvPr>
            <p:cNvSpPr txBox="1">
              <a:spLocks noChangeArrowheads="1"/>
            </p:cNvSpPr>
            <p:nvPr/>
          </p:nvSpPr>
          <p:spPr bwMode="auto">
            <a:xfrm>
              <a:off x="0" y="800100"/>
              <a:ext cx="2542540" cy="527050"/>
            </a:xfrm>
            <a:prstGeom prst="rect">
              <a:avLst/>
            </a:prstGeom>
            <a:grpFill/>
            <a:ln w="12700">
              <a:solidFill>
                <a:schemeClr val="accent1">
                  <a:lumMod val="75000"/>
                </a:schemeClr>
              </a:solidFill>
              <a:miter lim="800000"/>
              <a:headEnd/>
              <a:tailEnd/>
            </a:ln>
            <a:effectLst>
              <a:outerShdw dist="28398" dir="3806097" algn="ctr" rotWithShape="0">
                <a:srgbClr val="4F6228">
                  <a:alpha val="50000"/>
                </a:srgbClr>
              </a:outerShdw>
            </a:effectLst>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Terwujudnya RSMA sebagai rumah sakit Islam yang sebenar-benarnya</a:t>
              </a:r>
            </a:p>
          </p:txBody>
        </p:sp>
        <p:sp>
          <p:nvSpPr>
            <p:cNvPr id="16" name="AutoShape 107">
              <a:extLst>
                <a:ext uri="{FF2B5EF4-FFF2-40B4-BE49-F238E27FC236}">
                  <a16:creationId xmlns:a16="http://schemas.microsoft.com/office/drawing/2014/main" id="{5A89563F-6B63-4B1A-A63D-981A40C4BBE9}"/>
                </a:ext>
              </a:extLst>
            </p:cNvPr>
            <p:cNvSpPr>
              <a:spLocks noChangeArrowheads="1"/>
            </p:cNvSpPr>
            <p:nvPr/>
          </p:nvSpPr>
          <p:spPr bwMode="auto">
            <a:xfrm>
              <a:off x="177800" y="237490"/>
              <a:ext cx="161925" cy="629285"/>
            </a:xfrm>
            <a:prstGeom prst="curvedRightArrow">
              <a:avLst>
                <a:gd name="adj1" fmla="val 77725"/>
                <a:gd name="adj2" fmla="val 155451"/>
                <a:gd name="adj3" fmla="val 33329"/>
              </a:avLst>
            </a:prstGeom>
            <a:grpFill/>
            <a:ln w="12700">
              <a:solidFill>
                <a:schemeClr val="accent1">
                  <a:lumMod val="75000"/>
                </a:schemeClr>
              </a:solidFill>
              <a:miter lim="800000"/>
              <a:headEnd/>
              <a:tailEnd/>
            </a:ln>
            <a:effectLst>
              <a:outerShdw dist="28398" dir="3806097" algn="ctr" rotWithShape="0">
                <a:srgbClr val="984807">
                  <a:alpha val="50000"/>
                </a:srgbClr>
              </a:outerShdw>
            </a:effectLst>
          </p:spPr>
          <p:txBody>
            <a:bodyPr rot="0" vert="horz" wrap="square" lIns="91440" tIns="45720" rIns="91440" bIns="45720" anchor="t" anchorCtr="0" upright="1">
              <a:noAutofit/>
            </a:bodyPr>
            <a:lstStyle/>
            <a:p>
              <a:endParaRPr lang="id-ID"/>
            </a:p>
          </p:txBody>
        </p:sp>
        <p:sp>
          <p:nvSpPr>
            <p:cNvPr id="17" name="AutoShape 108">
              <a:extLst>
                <a:ext uri="{FF2B5EF4-FFF2-40B4-BE49-F238E27FC236}">
                  <a16:creationId xmlns:a16="http://schemas.microsoft.com/office/drawing/2014/main" id="{629FBC4C-2C20-4C64-B1AD-0E3DA7720457}"/>
                </a:ext>
              </a:extLst>
            </p:cNvPr>
            <p:cNvSpPr>
              <a:spLocks noChangeArrowheads="1"/>
            </p:cNvSpPr>
            <p:nvPr/>
          </p:nvSpPr>
          <p:spPr bwMode="auto">
            <a:xfrm>
              <a:off x="2759075" y="917575"/>
              <a:ext cx="161925" cy="541020"/>
            </a:xfrm>
            <a:prstGeom prst="curvedLeftArrow">
              <a:avLst>
                <a:gd name="adj1" fmla="val 66824"/>
                <a:gd name="adj2" fmla="val 133647"/>
                <a:gd name="adj3" fmla="val 33329"/>
              </a:avLst>
            </a:prstGeom>
            <a:grpFill/>
            <a:ln w="31750">
              <a:solidFill>
                <a:schemeClr val="accent1">
                  <a:lumMod val="75000"/>
                </a:schemeClr>
              </a:solidFill>
              <a:miter lim="800000"/>
              <a:headEnd/>
              <a:tailEnd/>
            </a:ln>
          </p:spPr>
          <p:txBody>
            <a:bodyPr rot="0" vert="horz" wrap="square" lIns="91440" tIns="45720" rIns="91440" bIns="45720" anchor="t" anchorCtr="0" upright="1">
              <a:noAutofit/>
            </a:bodyPr>
            <a:lstStyle/>
            <a:p>
              <a:endParaRPr lang="id-ID"/>
            </a:p>
          </p:txBody>
        </p:sp>
        <p:grpSp>
          <p:nvGrpSpPr>
            <p:cNvPr id="18" name="Group 17">
              <a:extLst>
                <a:ext uri="{FF2B5EF4-FFF2-40B4-BE49-F238E27FC236}">
                  <a16:creationId xmlns:a16="http://schemas.microsoft.com/office/drawing/2014/main" id="{1493077C-FBED-4039-AB5E-FE3D115995DF}"/>
                </a:ext>
              </a:extLst>
            </p:cNvPr>
            <p:cNvGrpSpPr>
              <a:grpSpLocks/>
            </p:cNvGrpSpPr>
            <p:nvPr/>
          </p:nvGrpSpPr>
          <p:grpSpPr bwMode="auto">
            <a:xfrm>
              <a:off x="76200" y="2442663"/>
              <a:ext cx="5609847" cy="3320266"/>
              <a:chOff x="0" y="-182"/>
              <a:chExt cx="5609847" cy="3320266"/>
            </a:xfrm>
            <a:grpFill/>
          </p:grpSpPr>
          <p:sp>
            <p:nvSpPr>
              <p:cNvPr id="19" name="Text Box 17">
                <a:extLst>
                  <a:ext uri="{FF2B5EF4-FFF2-40B4-BE49-F238E27FC236}">
                    <a16:creationId xmlns:a16="http://schemas.microsoft.com/office/drawing/2014/main" id="{85D47213-1477-4EFD-8CAD-CA1ABA9F4291}"/>
                  </a:ext>
                </a:extLst>
              </p:cNvPr>
              <p:cNvSpPr txBox="1">
                <a:spLocks noChangeArrowheads="1"/>
              </p:cNvSpPr>
              <p:nvPr/>
            </p:nvSpPr>
            <p:spPr bwMode="auto">
              <a:xfrm>
                <a:off x="215264" y="-182"/>
                <a:ext cx="1032301" cy="40467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Manajemen RSMA</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0" name="Text Box 18">
                <a:extLst>
                  <a:ext uri="{FF2B5EF4-FFF2-40B4-BE49-F238E27FC236}">
                    <a16:creationId xmlns:a16="http://schemas.microsoft.com/office/drawing/2014/main" id="{8E08B229-D585-4059-AAF8-D6C5B3B6D391}"/>
                  </a:ext>
                </a:extLst>
              </p:cNvPr>
              <p:cNvSpPr txBox="1">
                <a:spLocks noChangeArrowheads="1"/>
              </p:cNvSpPr>
              <p:nvPr/>
            </p:nvSpPr>
            <p:spPr bwMode="auto">
              <a:xfrm>
                <a:off x="1568450" y="0"/>
                <a:ext cx="983271" cy="433172"/>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Manajemen SDI</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1" name="Text Box 19">
                <a:extLst>
                  <a:ext uri="{FF2B5EF4-FFF2-40B4-BE49-F238E27FC236}">
                    <a16:creationId xmlns:a16="http://schemas.microsoft.com/office/drawing/2014/main" id="{F46E0B20-5E8C-42B1-9317-1E038C24056F}"/>
                  </a:ext>
                </a:extLst>
              </p:cNvPr>
              <p:cNvSpPr txBox="1">
                <a:spLocks noChangeArrowheads="1"/>
              </p:cNvSpPr>
              <p:nvPr/>
            </p:nvSpPr>
            <p:spPr bwMode="auto">
              <a:xfrm>
                <a:off x="2922905" y="15240"/>
                <a:ext cx="1276169" cy="545465"/>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Manajemen </a:t>
                </a:r>
                <a:r>
                  <a:rPr lang="id-ID" sz="1000" b="1">
                    <a:effectLst/>
                    <a:latin typeface="Calibri" panose="020F0502020204030204" pitchFamily="34" charset="0"/>
                    <a:ea typeface="Times New Roman" panose="02020603050405020304" pitchFamily="18" charset="0"/>
                    <a:cs typeface="Times New Roman" panose="02020603050405020304" pitchFamily="18" charset="0"/>
                  </a:rPr>
                  <a:t>Bangunan dan fisik</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2" name="Text Box 20">
                <a:extLst>
                  <a:ext uri="{FF2B5EF4-FFF2-40B4-BE49-F238E27FC236}">
                    <a16:creationId xmlns:a16="http://schemas.microsoft.com/office/drawing/2014/main" id="{7BD7C171-9187-42AF-93A2-45E770EA6018}"/>
                  </a:ext>
                </a:extLst>
              </p:cNvPr>
              <p:cNvSpPr txBox="1">
                <a:spLocks noChangeArrowheads="1"/>
              </p:cNvSpPr>
              <p:nvPr/>
            </p:nvSpPr>
            <p:spPr bwMode="auto">
              <a:xfrm>
                <a:off x="4476115" y="0"/>
                <a:ext cx="974090" cy="37973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b="1">
                    <a:effectLst/>
                    <a:latin typeface="Calibri" panose="020F0502020204030204" pitchFamily="34" charset="0"/>
                    <a:ea typeface="Times New Roman" panose="02020603050405020304" pitchFamily="18" charset="0"/>
                    <a:cs typeface="Times New Roman" panose="02020603050405020304" pitchFamily="18" charset="0"/>
                  </a:rPr>
                  <a:t>Pelayanan</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cxnSp>
            <p:nvCxnSpPr>
              <p:cNvPr id="23" name="AutoShape 25">
                <a:extLst>
                  <a:ext uri="{FF2B5EF4-FFF2-40B4-BE49-F238E27FC236}">
                    <a16:creationId xmlns:a16="http://schemas.microsoft.com/office/drawing/2014/main" id="{830723AC-F973-460A-B784-408A98EFB65F}"/>
                  </a:ext>
                </a:extLst>
              </p:cNvPr>
              <p:cNvCxnSpPr>
                <a:cxnSpLocks noChangeShapeType="1"/>
              </p:cNvCxnSpPr>
              <p:nvPr/>
            </p:nvCxnSpPr>
            <p:spPr bwMode="auto">
              <a:xfrm flipH="1">
                <a:off x="0" y="154305"/>
                <a:ext cx="215265" cy="12065"/>
              </a:xfrm>
              <a:prstGeom prst="straightConnector1">
                <a:avLst/>
              </a:prstGeom>
              <a:grpFill/>
              <a:ln w="9525">
                <a:solidFill>
                  <a:schemeClr val="accent1">
                    <a:lumMod val="75000"/>
                  </a:schemeClr>
                </a:solidFill>
                <a:round/>
                <a:headEnd/>
                <a:tailEnd/>
              </a:ln>
              <a:extLst/>
            </p:spPr>
          </p:cxnSp>
          <p:cxnSp>
            <p:nvCxnSpPr>
              <p:cNvPr id="24" name="AutoShape 26">
                <a:extLst>
                  <a:ext uri="{FF2B5EF4-FFF2-40B4-BE49-F238E27FC236}">
                    <a16:creationId xmlns:a16="http://schemas.microsoft.com/office/drawing/2014/main" id="{903D3BC6-9D28-4F81-B908-1BCD861B7E3D}"/>
                  </a:ext>
                </a:extLst>
              </p:cNvPr>
              <p:cNvCxnSpPr>
                <a:cxnSpLocks noChangeShapeType="1"/>
              </p:cNvCxnSpPr>
              <p:nvPr/>
            </p:nvCxnSpPr>
            <p:spPr bwMode="auto">
              <a:xfrm>
                <a:off x="8881" y="166139"/>
                <a:ext cx="22781" cy="2915726"/>
              </a:xfrm>
              <a:prstGeom prst="straightConnector1">
                <a:avLst/>
              </a:prstGeom>
              <a:grpFill/>
              <a:ln w="9525">
                <a:solidFill>
                  <a:schemeClr val="accent1">
                    <a:lumMod val="75000"/>
                  </a:schemeClr>
                </a:solidFill>
                <a:round/>
                <a:headEnd/>
                <a:tailEnd/>
              </a:ln>
              <a:extLst/>
            </p:spPr>
          </p:cxnSp>
          <p:cxnSp>
            <p:nvCxnSpPr>
              <p:cNvPr id="25" name="AutoShape 27">
                <a:extLst>
                  <a:ext uri="{FF2B5EF4-FFF2-40B4-BE49-F238E27FC236}">
                    <a16:creationId xmlns:a16="http://schemas.microsoft.com/office/drawing/2014/main" id="{F8734CEE-BD7B-44F0-8877-70736BDE9C25}"/>
                  </a:ext>
                </a:extLst>
              </p:cNvPr>
              <p:cNvCxnSpPr>
                <a:cxnSpLocks noChangeShapeType="1"/>
              </p:cNvCxnSpPr>
              <p:nvPr/>
            </p:nvCxnSpPr>
            <p:spPr bwMode="auto">
              <a:xfrm>
                <a:off x="0" y="772160"/>
                <a:ext cx="215265" cy="0"/>
              </a:xfrm>
              <a:prstGeom prst="straightConnector1">
                <a:avLst/>
              </a:prstGeom>
              <a:grpFill/>
              <a:ln w="9525">
                <a:solidFill>
                  <a:schemeClr val="accent1">
                    <a:lumMod val="75000"/>
                  </a:schemeClr>
                </a:solidFill>
                <a:round/>
                <a:headEnd/>
                <a:tailEnd/>
              </a:ln>
              <a:extLst/>
            </p:spPr>
          </p:cxnSp>
          <p:sp>
            <p:nvSpPr>
              <p:cNvPr id="26" name="Text Box 28">
                <a:extLst>
                  <a:ext uri="{FF2B5EF4-FFF2-40B4-BE49-F238E27FC236}">
                    <a16:creationId xmlns:a16="http://schemas.microsoft.com/office/drawing/2014/main" id="{DE22C826-4D97-42B7-994B-B055940137CE}"/>
                  </a:ext>
                </a:extLst>
              </p:cNvPr>
              <p:cNvSpPr txBox="1">
                <a:spLocks noChangeArrowheads="1"/>
              </p:cNvSpPr>
              <p:nvPr/>
            </p:nvSpPr>
            <p:spPr bwMode="auto">
              <a:xfrm>
                <a:off x="215265" y="532105"/>
                <a:ext cx="1022496" cy="37973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000">
                    <a:effectLst/>
                    <a:latin typeface="Calibri" panose="020F0502020204030204" pitchFamily="34" charset="0"/>
                    <a:ea typeface="Times New Roman" panose="02020603050405020304" pitchFamily="18" charset="0"/>
                    <a:cs typeface="Times New Roman" panose="02020603050405020304" pitchFamily="18" charset="0"/>
                  </a:rPr>
                  <a:t>Organisasi</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7" name="Text Box 29">
                <a:extLst>
                  <a:ext uri="{FF2B5EF4-FFF2-40B4-BE49-F238E27FC236}">
                    <a16:creationId xmlns:a16="http://schemas.microsoft.com/office/drawing/2014/main" id="{9DA11AC1-C68F-488B-8598-8E3E8996E9B2}"/>
                  </a:ext>
                </a:extLst>
              </p:cNvPr>
              <p:cNvSpPr txBox="1">
                <a:spLocks noChangeArrowheads="1"/>
              </p:cNvSpPr>
              <p:nvPr/>
            </p:nvSpPr>
            <p:spPr bwMode="auto">
              <a:xfrm>
                <a:off x="214340" y="991822"/>
                <a:ext cx="1013614" cy="45847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000">
                    <a:effectLst/>
                    <a:latin typeface="Calibri" panose="020F0502020204030204" pitchFamily="34" charset="0"/>
                    <a:ea typeface="Times New Roman" panose="02020603050405020304" pitchFamily="18" charset="0"/>
                    <a:cs typeface="Times New Roman" panose="02020603050405020304" pitchFamily="18" charset="0"/>
                  </a:rPr>
                  <a:t>Kepemimpinan &amp; Kaderisasi</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8" name="Text Box 30">
                <a:extLst>
                  <a:ext uri="{FF2B5EF4-FFF2-40B4-BE49-F238E27FC236}">
                    <a16:creationId xmlns:a16="http://schemas.microsoft.com/office/drawing/2014/main" id="{75882622-01FD-4457-9B19-1E2C27D117B0}"/>
                  </a:ext>
                </a:extLst>
              </p:cNvPr>
              <p:cNvSpPr txBox="1">
                <a:spLocks noChangeArrowheads="1"/>
              </p:cNvSpPr>
              <p:nvPr/>
            </p:nvSpPr>
            <p:spPr bwMode="auto">
              <a:xfrm>
                <a:off x="224146" y="1596231"/>
                <a:ext cx="1003809" cy="680085"/>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000">
                    <a:effectLst/>
                    <a:latin typeface="Calibri" panose="020F0502020204030204" pitchFamily="34" charset="0"/>
                    <a:ea typeface="Times New Roman" panose="02020603050405020304" pitchFamily="18" charset="0"/>
                    <a:cs typeface="Times New Roman" panose="02020603050405020304" pitchFamily="18" charset="0"/>
                  </a:rPr>
                  <a:t>Kontrak Kerja &amp; pengadaan barang</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29" name="Text Box 31">
                <a:extLst>
                  <a:ext uri="{FF2B5EF4-FFF2-40B4-BE49-F238E27FC236}">
                    <a16:creationId xmlns:a16="http://schemas.microsoft.com/office/drawing/2014/main" id="{2325173F-59AB-4A1A-909F-A37A1896E331}"/>
                  </a:ext>
                </a:extLst>
              </p:cNvPr>
              <p:cNvSpPr txBox="1">
                <a:spLocks noChangeArrowheads="1"/>
              </p:cNvSpPr>
              <p:nvPr/>
            </p:nvSpPr>
            <p:spPr bwMode="auto">
              <a:xfrm>
                <a:off x="215265" y="2340564"/>
                <a:ext cx="1022495" cy="367637"/>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Keuangan</a:t>
                </a:r>
              </a:p>
            </p:txBody>
          </p:sp>
          <p:sp>
            <p:nvSpPr>
              <p:cNvPr id="30" name="Text Box 32">
                <a:extLst>
                  <a:ext uri="{FF2B5EF4-FFF2-40B4-BE49-F238E27FC236}">
                    <a16:creationId xmlns:a16="http://schemas.microsoft.com/office/drawing/2014/main" id="{23A82DD1-0927-4797-ABEC-B790220D1BC7}"/>
                  </a:ext>
                </a:extLst>
              </p:cNvPr>
              <p:cNvSpPr txBox="1">
                <a:spLocks noChangeArrowheads="1"/>
              </p:cNvSpPr>
              <p:nvPr/>
            </p:nvSpPr>
            <p:spPr bwMode="auto">
              <a:xfrm>
                <a:off x="214340" y="2821031"/>
                <a:ext cx="974090" cy="40386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Etika Islam &amp; Pemasaran </a:t>
                </a:r>
              </a:p>
            </p:txBody>
          </p:sp>
          <p:cxnSp>
            <p:nvCxnSpPr>
              <p:cNvPr id="31" name="AutoShape 33">
                <a:extLst>
                  <a:ext uri="{FF2B5EF4-FFF2-40B4-BE49-F238E27FC236}">
                    <a16:creationId xmlns:a16="http://schemas.microsoft.com/office/drawing/2014/main" id="{64F06AD5-9365-4751-8573-DDA0CF29166E}"/>
                  </a:ext>
                </a:extLst>
              </p:cNvPr>
              <p:cNvCxnSpPr>
                <a:cxnSpLocks noChangeShapeType="1"/>
              </p:cNvCxnSpPr>
              <p:nvPr/>
            </p:nvCxnSpPr>
            <p:spPr bwMode="auto">
              <a:xfrm>
                <a:off x="8881" y="1308962"/>
                <a:ext cx="215265" cy="0"/>
              </a:xfrm>
              <a:prstGeom prst="straightConnector1">
                <a:avLst/>
              </a:prstGeom>
              <a:grpFill/>
              <a:ln w="9525">
                <a:solidFill>
                  <a:schemeClr val="accent1">
                    <a:lumMod val="75000"/>
                  </a:schemeClr>
                </a:solidFill>
                <a:round/>
                <a:headEnd/>
                <a:tailEnd/>
              </a:ln>
              <a:extLst/>
            </p:spPr>
          </p:cxnSp>
          <p:cxnSp>
            <p:nvCxnSpPr>
              <p:cNvPr id="32" name="AutoShape 35">
                <a:extLst>
                  <a:ext uri="{FF2B5EF4-FFF2-40B4-BE49-F238E27FC236}">
                    <a16:creationId xmlns:a16="http://schemas.microsoft.com/office/drawing/2014/main" id="{5C36ED63-7667-439B-AFA8-70679BD3A750}"/>
                  </a:ext>
                </a:extLst>
              </p:cNvPr>
              <p:cNvCxnSpPr>
                <a:cxnSpLocks noChangeShapeType="1"/>
              </p:cNvCxnSpPr>
              <p:nvPr/>
            </p:nvCxnSpPr>
            <p:spPr bwMode="auto">
              <a:xfrm>
                <a:off x="8881" y="1961261"/>
                <a:ext cx="215265" cy="0"/>
              </a:xfrm>
              <a:prstGeom prst="straightConnector1">
                <a:avLst/>
              </a:prstGeom>
              <a:grpFill/>
              <a:ln w="9525">
                <a:solidFill>
                  <a:schemeClr val="accent1">
                    <a:lumMod val="75000"/>
                  </a:schemeClr>
                </a:solidFill>
                <a:round/>
                <a:headEnd/>
                <a:tailEnd/>
              </a:ln>
              <a:extLst/>
            </p:spPr>
          </p:cxnSp>
          <p:cxnSp>
            <p:nvCxnSpPr>
              <p:cNvPr id="33" name="AutoShape 36">
                <a:extLst>
                  <a:ext uri="{FF2B5EF4-FFF2-40B4-BE49-F238E27FC236}">
                    <a16:creationId xmlns:a16="http://schemas.microsoft.com/office/drawing/2014/main" id="{66F50E07-B088-4415-B856-D912FBB50F29}"/>
                  </a:ext>
                </a:extLst>
              </p:cNvPr>
              <p:cNvCxnSpPr>
                <a:cxnSpLocks noChangeShapeType="1"/>
              </p:cNvCxnSpPr>
              <p:nvPr/>
            </p:nvCxnSpPr>
            <p:spPr bwMode="auto">
              <a:xfrm>
                <a:off x="0" y="3058388"/>
                <a:ext cx="215265" cy="0"/>
              </a:xfrm>
              <a:prstGeom prst="straightConnector1">
                <a:avLst/>
              </a:prstGeom>
              <a:grpFill/>
              <a:ln w="9525">
                <a:solidFill>
                  <a:schemeClr val="accent1">
                    <a:lumMod val="75000"/>
                  </a:schemeClr>
                </a:solidFill>
                <a:round/>
                <a:headEnd/>
                <a:tailEnd/>
              </a:ln>
              <a:extLst/>
            </p:spPr>
          </p:cxnSp>
          <p:cxnSp>
            <p:nvCxnSpPr>
              <p:cNvPr id="34" name="AutoShape 47">
                <a:extLst>
                  <a:ext uri="{FF2B5EF4-FFF2-40B4-BE49-F238E27FC236}">
                    <a16:creationId xmlns:a16="http://schemas.microsoft.com/office/drawing/2014/main" id="{A9C28AB4-C2AB-4B68-80E9-918E74CF8B57}"/>
                  </a:ext>
                </a:extLst>
              </p:cNvPr>
              <p:cNvCxnSpPr>
                <a:cxnSpLocks noChangeShapeType="1"/>
              </p:cNvCxnSpPr>
              <p:nvPr/>
            </p:nvCxnSpPr>
            <p:spPr bwMode="auto">
              <a:xfrm flipH="1">
                <a:off x="1377950" y="166370"/>
                <a:ext cx="190500" cy="0"/>
              </a:xfrm>
              <a:prstGeom prst="straightConnector1">
                <a:avLst/>
              </a:prstGeom>
              <a:grpFill/>
              <a:ln w="9525">
                <a:solidFill>
                  <a:schemeClr val="accent1">
                    <a:lumMod val="75000"/>
                  </a:schemeClr>
                </a:solidFill>
                <a:round/>
                <a:headEnd/>
                <a:tailEnd/>
              </a:ln>
              <a:extLst/>
            </p:spPr>
          </p:cxnSp>
          <p:cxnSp>
            <p:nvCxnSpPr>
              <p:cNvPr id="35" name="AutoShape 48">
                <a:extLst>
                  <a:ext uri="{FF2B5EF4-FFF2-40B4-BE49-F238E27FC236}">
                    <a16:creationId xmlns:a16="http://schemas.microsoft.com/office/drawing/2014/main" id="{88125940-3504-480E-8AA3-CBFB92B085E1}"/>
                  </a:ext>
                </a:extLst>
              </p:cNvPr>
              <p:cNvCxnSpPr>
                <a:cxnSpLocks noChangeShapeType="1"/>
              </p:cNvCxnSpPr>
              <p:nvPr/>
            </p:nvCxnSpPr>
            <p:spPr bwMode="auto">
              <a:xfrm>
                <a:off x="1377950" y="166174"/>
                <a:ext cx="9525" cy="2477556"/>
              </a:xfrm>
              <a:prstGeom prst="straightConnector1">
                <a:avLst/>
              </a:prstGeom>
              <a:grpFill/>
              <a:ln w="9525">
                <a:solidFill>
                  <a:schemeClr val="accent1">
                    <a:lumMod val="75000"/>
                  </a:schemeClr>
                </a:solidFill>
                <a:round/>
                <a:headEnd/>
                <a:tailEnd/>
              </a:ln>
              <a:extLst/>
            </p:spPr>
          </p:cxnSp>
          <p:sp>
            <p:nvSpPr>
              <p:cNvPr id="36" name="Text Box 50">
                <a:extLst>
                  <a:ext uri="{FF2B5EF4-FFF2-40B4-BE49-F238E27FC236}">
                    <a16:creationId xmlns:a16="http://schemas.microsoft.com/office/drawing/2014/main" id="{D04B6C10-ABE7-4231-A32A-72581D4CC3A4}"/>
                  </a:ext>
                </a:extLst>
              </p:cNvPr>
              <p:cNvSpPr txBox="1">
                <a:spLocks noChangeArrowheads="1"/>
              </p:cNvSpPr>
              <p:nvPr/>
            </p:nvSpPr>
            <p:spPr bwMode="auto">
              <a:xfrm>
                <a:off x="1568450" y="500634"/>
                <a:ext cx="1009586" cy="44323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Rekruitmen &amp; terminasi </a:t>
                </a:r>
              </a:p>
            </p:txBody>
          </p:sp>
          <p:cxnSp>
            <p:nvCxnSpPr>
              <p:cNvPr id="37" name="AutoShape 52">
                <a:extLst>
                  <a:ext uri="{FF2B5EF4-FFF2-40B4-BE49-F238E27FC236}">
                    <a16:creationId xmlns:a16="http://schemas.microsoft.com/office/drawing/2014/main" id="{05C1D2AC-38F4-49EA-8348-3A2F3BDD16CA}"/>
                  </a:ext>
                </a:extLst>
              </p:cNvPr>
              <p:cNvCxnSpPr>
                <a:cxnSpLocks noChangeShapeType="1"/>
              </p:cNvCxnSpPr>
              <p:nvPr/>
            </p:nvCxnSpPr>
            <p:spPr bwMode="auto">
              <a:xfrm>
                <a:off x="1367818" y="753793"/>
                <a:ext cx="190500" cy="0"/>
              </a:xfrm>
              <a:prstGeom prst="straightConnector1">
                <a:avLst/>
              </a:prstGeom>
              <a:grpFill/>
              <a:ln w="9525">
                <a:solidFill>
                  <a:schemeClr val="accent1">
                    <a:lumMod val="75000"/>
                  </a:schemeClr>
                </a:solidFill>
                <a:round/>
                <a:headEnd/>
                <a:tailEnd/>
              </a:ln>
              <a:extLst/>
            </p:spPr>
          </p:cxnSp>
          <p:sp>
            <p:nvSpPr>
              <p:cNvPr id="38" name="Text Box 53">
                <a:extLst>
                  <a:ext uri="{FF2B5EF4-FFF2-40B4-BE49-F238E27FC236}">
                    <a16:creationId xmlns:a16="http://schemas.microsoft.com/office/drawing/2014/main" id="{2D9F2CCE-6F04-487B-8076-6CBC5946A569}"/>
                  </a:ext>
                </a:extLst>
              </p:cNvPr>
              <p:cNvSpPr txBox="1">
                <a:spLocks noChangeArrowheads="1"/>
              </p:cNvSpPr>
              <p:nvPr/>
            </p:nvSpPr>
            <p:spPr bwMode="auto">
              <a:xfrm>
                <a:off x="1568450" y="1037651"/>
                <a:ext cx="1009587" cy="47498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i="1">
                    <a:effectLst/>
                    <a:latin typeface="Calibri" panose="020F0502020204030204" pitchFamily="34" charset="0"/>
                    <a:ea typeface="Times New Roman" panose="02020603050405020304" pitchFamily="18" charset="0"/>
                    <a:cs typeface="Times New Roman" panose="02020603050405020304" pitchFamily="18" charset="0"/>
                  </a:rPr>
                  <a:t>Performance </a:t>
                </a:r>
                <a:r>
                  <a:rPr lang="id-ID" sz="1100">
                    <a:effectLst/>
                    <a:latin typeface="Calibri" panose="020F0502020204030204" pitchFamily="34" charset="0"/>
                    <a:ea typeface="Times New Roman" panose="02020603050405020304" pitchFamily="18" charset="0"/>
                    <a:cs typeface="Times New Roman" panose="02020603050405020304" pitchFamily="18" charset="0"/>
                  </a:rPr>
                  <a:t>Pegawai</a:t>
                </a:r>
              </a:p>
            </p:txBody>
          </p:sp>
          <p:cxnSp>
            <p:nvCxnSpPr>
              <p:cNvPr id="39" name="AutoShape 54">
                <a:extLst>
                  <a:ext uri="{FF2B5EF4-FFF2-40B4-BE49-F238E27FC236}">
                    <a16:creationId xmlns:a16="http://schemas.microsoft.com/office/drawing/2014/main" id="{BBE1DBBD-2D9E-47D7-9ACC-3589745F7F09}"/>
                  </a:ext>
                </a:extLst>
              </p:cNvPr>
              <p:cNvCxnSpPr>
                <a:cxnSpLocks noChangeShapeType="1"/>
              </p:cNvCxnSpPr>
              <p:nvPr/>
            </p:nvCxnSpPr>
            <p:spPr bwMode="auto">
              <a:xfrm>
                <a:off x="1387475" y="1282466"/>
                <a:ext cx="190500" cy="0"/>
              </a:xfrm>
              <a:prstGeom prst="straightConnector1">
                <a:avLst/>
              </a:prstGeom>
              <a:grpFill/>
              <a:ln w="9525">
                <a:solidFill>
                  <a:schemeClr val="accent1">
                    <a:lumMod val="75000"/>
                  </a:schemeClr>
                </a:solidFill>
                <a:round/>
                <a:headEnd/>
                <a:tailEnd/>
              </a:ln>
              <a:extLst/>
            </p:spPr>
          </p:cxnSp>
          <p:sp>
            <p:nvSpPr>
              <p:cNvPr id="40" name="Text Box 55">
                <a:extLst>
                  <a:ext uri="{FF2B5EF4-FFF2-40B4-BE49-F238E27FC236}">
                    <a16:creationId xmlns:a16="http://schemas.microsoft.com/office/drawing/2014/main" id="{28EA04D8-8239-4746-814B-F2516C26D09B}"/>
                  </a:ext>
                </a:extLst>
              </p:cNvPr>
              <p:cNvSpPr txBox="1">
                <a:spLocks noChangeArrowheads="1"/>
              </p:cNvSpPr>
              <p:nvPr/>
            </p:nvSpPr>
            <p:spPr bwMode="auto">
              <a:xfrm>
                <a:off x="1558318" y="1626646"/>
                <a:ext cx="1019719" cy="624481"/>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900">
                    <a:effectLst/>
                    <a:latin typeface="Calibri" panose="020F0502020204030204" pitchFamily="34" charset="0"/>
                    <a:ea typeface="Times New Roman" panose="02020603050405020304" pitchFamily="18" charset="0"/>
                    <a:cs typeface="Times New Roman" panose="02020603050405020304" pitchFamily="18" charset="0"/>
                  </a:rPr>
                  <a:t>Pembinaan, Pelatihan &amp; Pengembangan</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41" name="Text Box 56">
                <a:extLst>
                  <a:ext uri="{FF2B5EF4-FFF2-40B4-BE49-F238E27FC236}">
                    <a16:creationId xmlns:a16="http://schemas.microsoft.com/office/drawing/2014/main" id="{24892F5B-2949-4888-8B66-E67AB3396E65}"/>
                  </a:ext>
                </a:extLst>
              </p:cNvPr>
              <p:cNvSpPr txBox="1">
                <a:spLocks noChangeArrowheads="1"/>
              </p:cNvSpPr>
              <p:nvPr/>
            </p:nvSpPr>
            <p:spPr bwMode="auto">
              <a:xfrm>
                <a:off x="1558318" y="2329824"/>
                <a:ext cx="983551" cy="671749"/>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000">
                    <a:effectLst/>
                    <a:latin typeface="Calibri" panose="020F0502020204030204" pitchFamily="34" charset="0"/>
                    <a:ea typeface="Times New Roman" panose="02020603050405020304" pitchFamily="18" charset="0"/>
                    <a:cs typeface="Times New Roman" panose="02020603050405020304" pitchFamily="18" charset="0"/>
                  </a:rPr>
                  <a:t>Pengupahan, Kesehatan &amp; Kesejahteraan</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a:p>
                <a:pPr algn="ctr">
                  <a:spcAft>
                    <a:spcPts val="0"/>
                  </a:spcAft>
                </a:pPr>
                <a:r>
                  <a:rPr lang="id-ID" sz="1000">
                    <a:effectLst/>
                    <a:latin typeface="Calibri" panose="020F0502020204030204" pitchFamily="34" charset="0"/>
                    <a:ea typeface="Times New Roman" panose="02020603050405020304" pitchFamily="18" charset="0"/>
                    <a:cs typeface="Times New Roman" panose="02020603050405020304" pitchFamily="18" charset="0"/>
                  </a:rPr>
                  <a:t> </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cxnSp>
            <p:nvCxnSpPr>
              <p:cNvPr id="42" name="AutoShape 58">
                <a:extLst>
                  <a:ext uri="{FF2B5EF4-FFF2-40B4-BE49-F238E27FC236}">
                    <a16:creationId xmlns:a16="http://schemas.microsoft.com/office/drawing/2014/main" id="{58D56046-311C-4F1B-8F20-46DA3A6315B2}"/>
                  </a:ext>
                </a:extLst>
              </p:cNvPr>
              <p:cNvCxnSpPr>
                <a:cxnSpLocks noChangeShapeType="1"/>
              </p:cNvCxnSpPr>
              <p:nvPr/>
            </p:nvCxnSpPr>
            <p:spPr bwMode="auto">
              <a:xfrm>
                <a:off x="1377950" y="2024819"/>
                <a:ext cx="203836" cy="0"/>
              </a:xfrm>
              <a:prstGeom prst="straightConnector1">
                <a:avLst/>
              </a:prstGeom>
              <a:grpFill/>
              <a:ln w="9525">
                <a:solidFill>
                  <a:schemeClr val="accent1">
                    <a:lumMod val="75000"/>
                  </a:schemeClr>
                </a:solidFill>
                <a:round/>
                <a:headEnd/>
                <a:tailEnd/>
              </a:ln>
              <a:extLst/>
            </p:spPr>
          </p:cxnSp>
          <p:cxnSp>
            <p:nvCxnSpPr>
              <p:cNvPr id="43" name="AutoShape 59">
                <a:extLst>
                  <a:ext uri="{FF2B5EF4-FFF2-40B4-BE49-F238E27FC236}">
                    <a16:creationId xmlns:a16="http://schemas.microsoft.com/office/drawing/2014/main" id="{355A083A-65D6-49FE-907A-B45E23149D29}"/>
                  </a:ext>
                </a:extLst>
              </p:cNvPr>
              <p:cNvCxnSpPr>
                <a:cxnSpLocks noChangeShapeType="1"/>
              </p:cNvCxnSpPr>
              <p:nvPr/>
            </p:nvCxnSpPr>
            <p:spPr bwMode="auto">
              <a:xfrm>
                <a:off x="1367818" y="2643730"/>
                <a:ext cx="173990" cy="0"/>
              </a:xfrm>
              <a:prstGeom prst="straightConnector1">
                <a:avLst/>
              </a:prstGeom>
              <a:grpFill/>
              <a:ln w="9525">
                <a:solidFill>
                  <a:schemeClr val="accent1">
                    <a:lumMod val="75000"/>
                  </a:schemeClr>
                </a:solidFill>
                <a:round/>
                <a:headEnd/>
                <a:tailEnd/>
              </a:ln>
              <a:extLst/>
            </p:spPr>
          </p:cxnSp>
          <p:cxnSp>
            <p:nvCxnSpPr>
              <p:cNvPr id="44" name="AutoShape 61">
                <a:extLst>
                  <a:ext uri="{FF2B5EF4-FFF2-40B4-BE49-F238E27FC236}">
                    <a16:creationId xmlns:a16="http://schemas.microsoft.com/office/drawing/2014/main" id="{0C34205C-6F2C-4898-879D-3ECEDEA450B1}"/>
                  </a:ext>
                </a:extLst>
              </p:cNvPr>
              <p:cNvCxnSpPr>
                <a:cxnSpLocks noChangeShapeType="1"/>
              </p:cNvCxnSpPr>
              <p:nvPr/>
            </p:nvCxnSpPr>
            <p:spPr bwMode="auto">
              <a:xfrm>
                <a:off x="2755265" y="154305"/>
                <a:ext cx="0" cy="2776220"/>
              </a:xfrm>
              <a:prstGeom prst="straightConnector1">
                <a:avLst/>
              </a:prstGeom>
              <a:grpFill/>
              <a:ln w="9525">
                <a:solidFill>
                  <a:schemeClr val="accent1">
                    <a:lumMod val="75000"/>
                  </a:schemeClr>
                </a:solidFill>
                <a:round/>
                <a:headEnd/>
                <a:tailEnd/>
              </a:ln>
              <a:extLst/>
            </p:spPr>
          </p:cxnSp>
          <p:cxnSp>
            <p:nvCxnSpPr>
              <p:cNvPr id="45" name="AutoShape 62">
                <a:extLst>
                  <a:ext uri="{FF2B5EF4-FFF2-40B4-BE49-F238E27FC236}">
                    <a16:creationId xmlns:a16="http://schemas.microsoft.com/office/drawing/2014/main" id="{EA476D95-7E31-44C0-A1FA-E67E2C4D7DA1}"/>
                  </a:ext>
                </a:extLst>
              </p:cNvPr>
              <p:cNvCxnSpPr>
                <a:cxnSpLocks noChangeShapeType="1"/>
              </p:cNvCxnSpPr>
              <p:nvPr/>
            </p:nvCxnSpPr>
            <p:spPr bwMode="auto">
              <a:xfrm>
                <a:off x="2764790" y="166370"/>
                <a:ext cx="158115" cy="0"/>
              </a:xfrm>
              <a:prstGeom prst="straightConnector1">
                <a:avLst/>
              </a:prstGeom>
              <a:grpFill/>
              <a:ln w="9525">
                <a:solidFill>
                  <a:schemeClr val="accent1">
                    <a:lumMod val="75000"/>
                  </a:schemeClr>
                </a:solidFill>
                <a:round/>
                <a:headEnd/>
                <a:tailEnd/>
              </a:ln>
              <a:extLst/>
            </p:spPr>
          </p:cxnSp>
          <p:sp>
            <p:nvSpPr>
              <p:cNvPr id="46" name="Text Box 65">
                <a:extLst>
                  <a:ext uri="{FF2B5EF4-FFF2-40B4-BE49-F238E27FC236}">
                    <a16:creationId xmlns:a16="http://schemas.microsoft.com/office/drawing/2014/main" id="{EBF5C499-229B-4A38-8271-850D01A4AD1C}"/>
                  </a:ext>
                </a:extLst>
              </p:cNvPr>
              <p:cNvSpPr txBox="1">
                <a:spLocks noChangeArrowheads="1"/>
              </p:cNvSpPr>
              <p:nvPr/>
            </p:nvSpPr>
            <p:spPr bwMode="auto">
              <a:xfrm>
                <a:off x="2940666" y="1920004"/>
                <a:ext cx="1151255" cy="32258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Fasilitas Ibadah</a:t>
                </a:r>
              </a:p>
            </p:txBody>
          </p:sp>
          <p:cxnSp>
            <p:nvCxnSpPr>
              <p:cNvPr id="47" name="AutoShape 66">
                <a:extLst>
                  <a:ext uri="{FF2B5EF4-FFF2-40B4-BE49-F238E27FC236}">
                    <a16:creationId xmlns:a16="http://schemas.microsoft.com/office/drawing/2014/main" id="{BF18B33D-57EF-47DB-A60B-49F099110F18}"/>
                  </a:ext>
                </a:extLst>
              </p:cNvPr>
              <p:cNvCxnSpPr>
                <a:cxnSpLocks noChangeShapeType="1"/>
              </p:cNvCxnSpPr>
              <p:nvPr/>
            </p:nvCxnSpPr>
            <p:spPr bwMode="auto">
              <a:xfrm>
                <a:off x="2755265" y="2043205"/>
                <a:ext cx="167640" cy="0"/>
              </a:xfrm>
              <a:prstGeom prst="straightConnector1">
                <a:avLst/>
              </a:prstGeom>
              <a:grpFill/>
              <a:ln w="9525">
                <a:solidFill>
                  <a:schemeClr val="accent1">
                    <a:lumMod val="75000"/>
                  </a:schemeClr>
                </a:solidFill>
                <a:round/>
                <a:headEnd/>
                <a:tailEnd/>
              </a:ln>
              <a:extLst/>
            </p:spPr>
          </p:cxnSp>
          <p:sp>
            <p:nvSpPr>
              <p:cNvPr id="48" name="Text Box 67">
                <a:extLst>
                  <a:ext uri="{FF2B5EF4-FFF2-40B4-BE49-F238E27FC236}">
                    <a16:creationId xmlns:a16="http://schemas.microsoft.com/office/drawing/2014/main" id="{DD3E2552-0699-457C-A341-14FBE984BDC8}"/>
                  </a:ext>
                </a:extLst>
              </p:cNvPr>
              <p:cNvSpPr txBox="1">
                <a:spLocks noChangeArrowheads="1"/>
              </p:cNvSpPr>
              <p:nvPr/>
            </p:nvSpPr>
            <p:spPr bwMode="auto">
              <a:xfrm>
                <a:off x="2950472" y="991816"/>
                <a:ext cx="1151255" cy="63500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Fasilitas Pelayanan dan Penunjang</a:t>
                </a:r>
              </a:p>
            </p:txBody>
          </p:sp>
          <p:cxnSp>
            <p:nvCxnSpPr>
              <p:cNvPr id="49" name="AutoShape 68">
                <a:extLst>
                  <a:ext uri="{FF2B5EF4-FFF2-40B4-BE49-F238E27FC236}">
                    <a16:creationId xmlns:a16="http://schemas.microsoft.com/office/drawing/2014/main" id="{91D2239D-20E3-4F30-9403-EFBBC0659C54}"/>
                  </a:ext>
                </a:extLst>
              </p:cNvPr>
              <p:cNvCxnSpPr>
                <a:cxnSpLocks noChangeShapeType="1"/>
              </p:cNvCxnSpPr>
              <p:nvPr/>
            </p:nvCxnSpPr>
            <p:spPr bwMode="auto">
              <a:xfrm>
                <a:off x="2781830" y="1289281"/>
                <a:ext cx="158115" cy="0"/>
              </a:xfrm>
              <a:prstGeom prst="straightConnector1">
                <a:avLst/>
              </a:prstGeom>
              <a:grpFill/>
              <a:ln w="9525">
                <a:solidFill>
                  <a:schemeClr val="accent1">
                    <a:lumMod val="75000"/>
                  </a:schemeClr>
                </a:solidFill>
                <a:round/>
                <a:headEnd/>
                <a:tailEnd/>
              </a:ln>
              <a:extLst/>
            </p:spPr>
          </p:cxnSp>
          <p:cxnSp>
            <p:nvCxnSpPr>
              <p:cNvPr id="50" name="AutoShape 70">
                <a:extLst>
                  <a:ext uri="{FF2B5EF4-FFF2-40B4-BE49-F238E27FC236}">
                    <a16:creationId xmlns:a16="http://schemas.microsoft.com/office/drawing/2014/main" id="{445A0869-D7AA-416C-BE17-14B04CBB3C05}"/>
                  </a:ext>
                </a:extLst>
              </p:cNvPr>
              <p:cNvCxnSpPr>
                <a:cxnSpLocks noChangeShapeType="1"/>
              </p:cNvCxnSpPr>
              <p:nvPr/>
            </p:nvCxnSpPr>
            <p:spPr bwMode="auto">
              <a:xfrm>
                <a:off x="4260850" y="166146"/>
                <a:ext cx="3222" cy="2963954"/>
              </a:xfrm>
              <a:prstGeom prst="straightConnector1">
                <a:avLst/>
              </a:prstGeom>
              <a:grpFill/>
              <a:ln w="9525">
                <a:solidFill>
                  <a:schemeClr val="accent1">
                    <a:lumMod val="75000"/>
                  </a:schemeClr>
                </a:solidFill>
                <a:round/>
                <a:headEnd/>
                <a:tailEnd/>
              </a:ln>
              <a:extLst/>
            </p:spPr>
          </p:cxnSp>
          <p:cxnSp>
            <p:nvCxnSpPr>
              <p:cNvPr id="51" name="AutoShape 71">
                <a:extLst>
                  <a:ext uri="{FF2B5EF4-FFF2-40B4-BE49-F238E27FC236}">
                    <a16:creationId xmlns:a16="http://schemas.microsoft.com/office/drawing/2014/main" id="{F9F7043F-75CA-4919-BD88-FCED3C7B0E85}"/>
                  </a:ext>
                </a:extLst>
              </p:cNvPr>
              <p:cNvCxnSpPr>
                <a:cxnSpLocks noChangeShapeType="1"/>
              </p:cNvCxnSpPr>
              <p:nvPr/>
            </p:nvCxnSpPr>
            <p:spPr bwMode="auto">
              <a:xfrm>
                <a:off x="4260850" y="166370"/>
                <a:ext cx="215265" cy="0"/>
              </a:xfrm>
              <a:prstGeom prst="straightConnector1">
                <a:avLst/>
              </a:prstGeom>
              <a:grpFill/>
              <a:ln w="9525">
                <a:solidFill>
                  <a:schemeClr val="accent1">
                    <a:lumMod val="75000"/>
                  </a:schemeClr>
                </a:solidFill>
                <a:round/>
                <a:headEnd/>
                <a:tailEnd/>
              </a:ln>
              <a:extLst/>
            </p:spPr>
          </p:cxnSp>
          <p:sp>
            <p:nvSpPr>
              <p:cNvPr id="52" name="Text Box 72">
                <a:extLst>
                  <a:ext uri="{FF2B5EF4-FFF2-40B4-BE49-F238E27FC236}">
                    <a16:creationId xmlns:a16="http://schemas.microsoft.com/office/drawing/2014/main" id="{B7901878-BE05-46AB-9E84-56BE4DDB9757}"/>
                  </a:ext>
                </a:extLst>
              </p:cNvPr>
              <p:cNvSpPr txBox="1">
                <a:spLocks noChangeArrowheads="1"/>
              </p:cNvSpPr>
              <p:nvPr/>
            </p:nvSpPr>
            <p:spPr bwMode="auto">
              <a:xfrm>
                <a:off x="4440225" y="484505"/>
                <a:ext cx="1151255" cy="451485"/>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Akses &amp; Hak atas Pelayanan</a:t>
                </a:r>
              </a:p>
            </p:txBody>
          </p:sp>
          <p:sp>
            <p:nvSpPr>
              <p:cNvPr id="53" name="Text Box 73">
                <a:extLst>
                  <a:ext uri="{FF2B5EF4-FFF2-40B4-BE49-F238E27FC236}">
                    <a16:creationId xmlns:a16="http://schemas.microsoft.com/office/drawing/2014/main" id="{EE61C00C-C0C9-4B7F-BF7E-D29A7CB0D411}"/>
                  </a:ext>
                </a:extLst>
              </p:cNvPr>
              <p:cNvSpPr txBox="1">
                <a:spLocks noChangeArrowheads="1"/>
              </p:cNvSpPr>
              <p:nvPr/>
            </p:nvSpPr>
            <p:spPr bwMode="auto">
              <a:xfrm>
                <a:off x="4440225" y="1020484"/>
                <a:ext cx="1151255" cy="503505"/>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Asesmen  &amp; Asuhan Pasien</a:t>
                </a:r>
              </a:p>
            </p:txBody>
          </p:sp>
          <p:sp>
            <p:nvSpPr>
              <p:cNvPr id="54" name="Text Box 74">
                <a:extLst>
                  <a:ext uri="{FF2B5EF4-FFF2-40B4-BE49-F238E27FC236}">
                    <a16:creationId xmlns:a16="http://schemas.microsoft.com/office/drawing/2014/main" id="{DDCA1D99-F319-42F6-8C58-17BA1D3F1516}"/>
                  </a:ext>
                </a:extLst>
              </p:cNvPr>
              <p:cNvSpPr txBox="1">
                <a:spLocks noChangeArrowheads="1"/>
              </p:cNvSpPr>
              <p:nvPr/>
            </p:nvSpPr>
            <p:spPr bwMode="auto">
              <a:xfrm>
                <a:off x="4440225" y="1647446"/>
                <a:ext cx="1151255" cy="291465"/>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Pelayanan Obat</a:t>
                </a:r>
              </a:p>
            </p:txBody>
          </p:sp>
          <p:cxnSp>
            <p:nvCxnSpPr>
              <p:cNvPr id="55" name="AutoShape 76">
                <a:extLst>
                  <a:ext uri="{FF2B5EF4-FFF2-40B4-BE49-F238E27FC236}">
                    <a16:creationId xmlns:a16="http://schemas.microsoft.com/office/drawing/2014/main" id="{921DE9F0-2C2B-4DF2-BE0C-F1FA6AAB6947}"/>
                  </a:ext>
                </a:extLst>
              </p:cNvPr>
              <p:cNvCxnSpPr>
                <a:cxnSpLocks noChangeShapeType="1"/>
                <a:endCxn id="52" idx="1"/>
              </p:cNvCxnSpPr>
              <p:nvPr/>
            </p:nvCxnSpPr>
            <p:spPr bwMode="auto">
              <a:xfrm>
                <a:off x="4251324" y="709966"/>
                <a:ext cx="188901" cy="281"/>
              </a:xfrm>
              <a:prstGeom prst="straightConnector1">
                <a:avLst/>
              </a:prstGeom>
              <a:grpFill/>
              <a:ln w="9525">
                <a:solidFill>
                  <a:schemeClr val="accent1">
                    <a:lumMod val="75000"/>
                  </a:schemeClr>
                </a:solidFill>
                <a:round/>
                <a:headEnd/>
                <a:tailEnd/>
              </a:ln>
              <a:extLst/>
            </p:spPr>
          </p:cxnSp>
          <p:cxnSp>
            <p:nvCxnSpPr>
              <p:cNvPr id="56" name="AutoShape 77">
                <a:extLst>
                  <a:ext uri="{FF2B5EF4-FFF2-40B4-BE49-F238E27FC236}">
                    <a16:creationId xmlns:a16="http://schemas.microsoft.com/office/drawing/2014/main" id="{3604C255-4C68-491C-906B-35FB7487ECE4}"/>
                  </a:ext>
                </a:extLst>
              </p:cNvPr>
              <p:cNvCxnSpPr>
                <a:cxnSpLocks noChangeShapeType="1"/>
                <a:endCxn id="53" idx="1"/>
              </p:cNvCxnSpPr>
              <p:nvPr/>
            </p:nvCxnSpPr>
            <p:spPr bwMode="auto">
              <a:xfrm>
                <a:off x="4251324" y="1272164"/>
                <a:ext cx="188901" cy="73"/>
              </a:xfrm>
              <a:prstGeom prst="straightConnector1">
                <a:avLst/>
              </a:prstGeom>
              <a:grpFill/>
              <a:ln w="9525">
                <a:solidFill>
                  <a:schemeClr val="accent1">
                    <a:lumMod val="75000"/>
                  </a:schemeClr>
                </a:solidFill>
                <a:round/>
                <a:headEnd/>
                <a:tailEnd/>
              </a:ln>
              <a:extLst/>
            </p:spPr>
          </p:cxnSp>
          <p:cxnSp>
            <p:nvCxnSpPr>
              <p:cNvPr id="57" name="AutoShape 79">
                <a:extLst>
                  <a:ext uri="{FF2B5EF4-FFF2-40B4-BE49-F238E27FC236}">
                    <a16:creationId xmlns:a16="http://schemas.microsoft.com/office/drawing/2014/main" id="{86D630C8-C662-4F36-8D96-8C2E57FEB4CF}"/>
                  </a:ext>
                </a:extLst>
              </p:cNvPr>
              <p:cNvCxnSpPr>
                <a:cxnSpLocks noChangeShapeType="1"/>
                <a:endCxn id="54" idx="1"/>
              </p:cNvCxnSpPr>
              <p:nvPr/>
            </p:nvCxnSpPr>
            <p:spPr bwMode="auto">
              <a:xfrm>
                <a:off x="4251324" y="1791433"/>
                <a:ext cx="188900" cy="1745"/>
              </a:xfrm>
              <a:prstGeom prst="straightConnector1">
                <a:avLst/>
              </a:prstGeom>
              <a:grpFill/>
              <a:ln w="9525">
                <a:solidFill>
                  <a:schemeClr val="accent1">
                    <a:lumMod val="75000"/>
                  </a:schemeClr>
                </a:solidFill>
                <a:round/>
                <a:headEnd/>
                <a:tailEnd/>
              </a:ln>
              <a:extLst/>
            </p:spPr>
          </p:cxnSp>
          <p:cxnSp>
            <p:nvCxnSpPr>
              <p:cNvPr id="58" name="AutoShape 81">
                <a:extLst>
                  <a:ext uri="{FF2B5EF4-FFF2-40B4-BE49-F238E27FC236}">
                    <a16:creationId xmlns:a16="http://schemas.microsoft.com/office/drawing/2014/main" id="{F47B5FF1-A8D7-4AC0-8D2C-058AC802DBFD}"/>
                  </a:ext>
                </a:extLst>
              </p:cNvPr>
              <p:cNvCxnSpPr>
                <a:cxnSpLocks noChangeShapeType="1"/>
                <a:endCxn id="59" idx="1"/>
              </p:cNvCxnSpPr>
              <p:nvPr/>
            </p:nvCxnSpPr>
            <p:spPr bwMode="auto">
              <a:xfrm>
                <a:off x="4264072" y="2242164"/>
                <a:ext cx="174778" cy="11174"/>
              </a:xfrm>
              <a:prstGeom prst="straightConnector1">
                <a:avLst/>
              </a:prstGeom>
              <a:grpFill/>
              <a:ln w="9525">
                <a:solidFill>
                  <a:schemeClr val="accent1">
                    <a:lumMod val="75000"/>
                  </a:schemeClr>
                </a:solidFill>
                <a:round/>
                <a:headEnd/>
                <a:tailEnd/>
              </a:ln>
              <a:extLst/>
            </p:spPr>
          </p:cxnSp>
          <p:sp>
            <p:nvSpPr>
              <p:cNvPr id="59" name="Rectangle 58">
                <a:extLst>
                  <a:ext uri="{FF2B5EF4-FFF2-40B4-BE49-F238E27FC236}">
                    <a16:creationId xmlns:a16="http://schemas.microsoft.com/office/drawing/2014/main" id="{3C1C4FF1-C5FD-41B0-B27D-D9835111D990}"/>
                  </a:ext>
                </a:extLst>
              </p:cNvPr>
              <p:cNvSpPr>
                <a:spLocks noChangeArrowheads="1"/>
              </p:cNvSpPr>
              <p:nvPr/>
            </p:nvSpPr>
            <p:spPr bwMode="auto">
              <a:xfrm>
                <a:off x="4438850" y="2033214"/>
                <a:ext cx="1152629" cy="440247"/>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Penyediaan Makan RS</a:t>
                </a:r>
              </a:p>
            </p:txBody>
          </p:sp>
          <p:cxnSp>
            <p:nvCxnSpPr>
              <p:cNvPr id="60" name="AutoShape 88">
                <a:extLst>
                  <a:ext uri="{FF2B5EF4-FFF2-40B4-BE49-F238E27FC236}">
                    <a16:creationId xmlns:a16="http://schemas.microsoft.com/office/drawing/2014/main" id="{7B0FF012-84C1-4450-95A0-42AC5247155A}"/>
                  </a:ext>
                </a:extLst>
              </p:cNvPr>
              <p:cNvCxnSpPr>
                <a:cxnSpLocks noChangeShapeType="1"/>
              </p:cNvCxnSpPr>
              <p:nvPr/>
            </p:nvCxnSpPr>
            <p:spPr bwMode="auto">
              <a:xfrm>
                <a:off x="4251324" y="2708162"/>
                <a:ext cx="254635" cy="0"/>
              </a:xfrm>
              <a:prstGeom prst="straightConnector1">
                <a:avLst/>
              </a:prstGeom>
              <a:grpFill/>
              <a:ln w="9525">
                <a:solidFill>
                  <a:schemeClr val="accent1">
                    <a:lumMod val="75000"/>
                  </a:schemeClr>
                </a:solidFill>
                <a:round/>
                <a:headEnd/>
                <a:tailEnd/>
              </a:ln>
              <a:extLst/>
            </p:spPr>
          </p:cxnSp>
          <p:sp>
            <p:nvSpPr>
              <p:cNvPr id="61" name="Text Box 95">
                <a:extLst>
                  <a:ext uri="{FF2B5EF4-FFF2-40B4-BE49-F238E27FC236}">
                    <a16:creationId xmlns:a16="http://schemas.microsoft.com/office/drawing/2014/main" id="{B07D0DB2-05FF-48E7-B5FC-B04B5E41E945}"/>
                  </a:ext>
                </a:extLst>
              </p:cNvPr>
              <p:cNvSpPr txBox="1">
                <a:spLocks noChangeArrowheads="1"/>
              </p:cNvSpPr>
              <p:nvPr/>
            </p:nvSpPr>
            <p:spPr bwMode="auto">
              <a:xfrm>
                <a:off x="2922906" y="2805021"/>
                <a:ext cx="1151255" cy="344170"/>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spcAft>
                    <a:spcPts val="0"/>
                  </a:spcAft>
                </a:pPr>
                <a:r>
                  <a:rPr lang="id-ID" sz="1100" i="1">
                    <a:effectLst/>
                    <a:latin typeface="Calibri" panose="020F0502020204030204" pitchFamily="34" charset="0"/>
                    <a:ea typeface="Times New Roman" panose="02020603050405020304" pitchFamily="18" charset="0"/>
                    <a:cs typeface="Times New Roman" panose="02020603050405020304" pitchFamily="18" charset="0"/>
                  </a:rPr>
                  <a:t>    Ecoefisiensi</a:t>
                </a:r>
                <a:endParaRPr lang="id-ID" sz="1100">
                  <a:effectLst/>
                  <a:latin typeface="Calibri" panose="020F0502020204030204" pitchFamily="34" charset="0"/>
                  <a:ea typeface="Times New Roman" panose="02020603050405020304" pitchFamily="18" charset="0"/>
                  <a:cs typeface="Times New Roman" panose="02020603050405020304" pitchFamily="18" charset="0"/>
                </a:endParaRPr>
              </a:p>
            </p:txBody>
          </p:sp>
          <p:cxnSp>
            <p:nvCxnSpPr>
              <p:cNvPr id="62" name="AutoShape 96">
                <a:extLst>
                  <a:ext uri="{FF2B5EF4-FFF2-40B4-BE49-F238E27FC236}">
                    <a16:creationId xmlns:a16="http://schemas.microsoft.com/office/drawing/2014/main" id="{C27D0AEA-869C-4574-A42D-33ADF459F0A5}"/>
                  </a:ext>
                </a:extLst>
              </p:cNvPr>
              <p:cNvCxnSpPr>
                <a:cxnSpLocks noChangeShapeType="1"/>
              </p:cNvCxnSpPr>
              <p:nvPr/>
            </p:nvCxnSpPr>
            <p:spPr bwMode="auto">
              <a:xfrm>
                <a:off x="2764790" y="2930525"/>
                <a:ext cx="158115" cy="0"/>
              </a:xfrm>
              <a:prstGeom prst="straightConnector1">
                <a:avLst/>
              </a:prstGeom>
              <a:grpFill/>
              <a:ln w="9525">
                <a:solidFill>
                  <a:schemeClr val="accent1">
                    <a:lumMod val="75000"/>
                  </a:schemeClr>
                </a:solidFill>
                <a:round/>
                <a:headEnd/>
                <a:tailEnd/>
              </a:ln>
              <a:extLst/>
            </p:spPr>
          </p:cxnSp>
          <p:sp>
            <p:nvSpPr>
              <p:cNvPr id="63" name="Text Box 109">
                <a:extLst>
                  <a:ext uri="{FF2B5EF4-FFF2-40B4-BE49-F238E27FC236}">
                    <a16:creationId xmlns:a16="http://schemas.microsoft.com/office/drawing/2014/main" id="{6953FA8C-3A4C-4ED6-8FC8-383E0C5D0B52}"/>
                  </a:ext>
                </a:extLst>
              </p:cNvPr>
              <p:cNvSpPr txBox="1">
                <a:spLocks noChangeArrowheads="1"/>
              </p:cNvSpPr>
              <p:nvPr/>
            </p:nvSpPr>
            <p:spPr bwMode="auto">
              <a:xfrm>
                <a:off x="4438850" y="2536099"/>
                <a:ext cx="1152629" cy="276225"/>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PROMKES</a:t>
                </a:r>
              </a:p>
            </p:txBody>
          </p:sp>
          <p:sp>
            <p:nvSpPr>
              <p:cNvPr id="64" name="Text Box 112">
                <a:extLst>
                  <a:ext uri="{FF2B5EF4-FFF2-40B4-BE49-F238E27FC236}">
                    <a16:creationId xmlns:a16="http://schemas.microsoft.com/office/drawing/2014/main" id="{32377ABA-D4D3-4DC7-BD32-5E48CBC159C3}"/>
                  </a:ext>
                </a:extLst>
              </p:cNvPr>
              <p:cNvSpPr txBox="1">
                <a:spLocks noChangeArrowheads="1"/>
              </p:cNvSpPr>
              <p:nvPr/>
            </p:nvSpPr>
            <p:spPr bwMode="auto">
              <a:xfrm>
                <a:off x="4437606" y="2885127"/>
                <a:ext cx="1172241" cy="434957"/>
              </a:xfrm>
              <a:prstGeom prst="rect">
                <a:avLst/>
              </a:prstGeom>
              <a:grpFill/>
              <a:ln w="9525">
                <a:solidFill>
                  <a:schemeClr val="accent1">
                    <a:lumMod val="75000"/>
                  </a:schemeClr>
                </a:solidFill>
                <a:miter lim="800000"/>
                <a:headEnd/>
                <a:tailEnd/>
              </a:ln>
            </p:spPr>
            <p:txBody>
              <a:bodyPr rot="0" vert="horz" wrap="square" lIns="91440" tIns="45720" rIns="91440" bIns="45720" anchor="t" anchorCtr="0" upright="1">
                <a:noAutofit/>
              </a:bodyPr>
              <a:lstStyle/>
              <a:p>
                <a:pPr algn="ctr">
                  <a:spcAft>
                    <a:spcPts val="0"/>
                  </a:spcAft>
                </a:pPr>
                <a:r>
                  <a:rPr lang="id-ID" sz="1100">
                    <a:effectLst/>
                    <a:latin typeface="Calibri" panose="020F0502020204030204" pitchFamily="34" charset="0"/>
                    <a:ea typeface="Times New Roman" panose="02020603050405020304" pitchFamily="18" charset="0"/>
                    <a:cs typeface="Times New Roman" panose="02020603050405020304" pitchFamily="18" charset="0"/>
                  </a:rPr>
                  <a:t>Pelayanan Jenazah</a:t>
                </a:r>
              </a:p>
            </p:txBody>
          </p:sp>
        </p:grpSp>
      </p:grpSp>
    </p:spTree>
    <p:extLst>
      <p:ext uri="{BB962C8B-B14F-4D97-AF65-F5344CB8AC3E}">
        <p14:creationId xmlns:p14="http://schemas.microsoft.com/office/powerpoint/2010/main" val="18450745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CB03484-038C-4E3F-8F82-217D82700A7E}"/>
              </a:ext>
            </a:extLst>
          </p:cNvPr>
          <p:cNvSpPr/>
          <p:nvPr/>
        </p:nvSpPr>
        <p:spPr>
          <a:xfrm>
            <a:off x="2478632" y="2551837"/>
            <a:ext cx="7234737" cy="2123658"/>
          </a:xfrm>
          <a:prstGeom prst="rect">
            <a:avLst/>
          </a:prstGeom>
          <a:noFill/>
        </p:spPr>
        <p:txBody>
          <a:bodyPr wrap="none" lIns="91440" tIns="45720" rIns="91440" bIns="45720">
            <a:spAutoFit/>
          </a:bodyPr>
          <a:lstStyle/>
          <a:p>
            <a:pPr algn="ctr"/>
            <a:r>
              <a:rPr lang="id-ID" sz="6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BAGIAN PERTAMA</a:t>
            </a:r>
          </a:p>
          <a:p>
            <a:pPr algn="ctr"/>
            <a:r>
              <a:rPr lang="id-ID" sz="6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MANAJEMEN RSMA</a:t>
            </a:r>
            <a:endParaRPr lang="en-US" sz="6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142573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 name="Picture 6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471" y="8536"/>
            <a:ext cx="11178323" cy="6849463"/>
          </a:xfrm>
          <a:prstGeom prst="rect">
            <a:avLst/>
          </a:prstGeom>
        </p:spPr>
      </p:pic>
    </p:spTree>
    <p:extLst>
      <p:ext uri="{BB962C8B-B14F-4D97-AF65-F5344CB8AC3E}">
        <p14:creationId xmlns:p14="http://schemas.microsoft.com/office/powerpoint/2010/main" val="22985160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0676362-19A7-46A2-99BD-70E2DD903D5B}"/>
              </a:ext>
            </a:extLst>
          </p:cNvPr>
          <p:cNvGraphicFramePr>
            <a:graphicFrameLocks noGrp="1"/>
          </p:cNvGraphicFramePr>
          <p:nvPr>
            <p:extLst>
              <p:ext uri="{D42A27DB-BD31-4B8C-83A1-F6EECF244321}">
                <p14:modId xmlns:p14="http://schemas.microsoft.com/office/powerpoint/2010/main" val="3341994334"/>
              </p:ext>
            </p:extLst>
          </p:nvPr>
        </p:nvGraphicFramePr>
        <p:xfrm>
          <a:off x="296562" y="1"/>
          <a:ext cx="11623589" cy="6835410"/>
        </p:xfrm>
        <a:graphic>
          <a:graphicData uri="http://schemas.openxmlformats.org/drawingml/2006/table">
            <a:tbl>
              <a:tblPr>
                <a:tableStyleId>{5C22544A-7EE6-4342-B048-85BDC9FD1C3A}</a:tableStyleId>
              </a:tblPr>
              <a:tblGrid>
                <a:gridCol w="626022">
                  <a:extLst>
                    <a:ext uri="{9D8B030D-6E8A-4147-A177-3AD203B41FA5}">
                      <a16:colId xmlns:a16="http://schemas.microsoft.com/office/drawing/2014/main" val="2002852052"/>
                    </a:ext>
                  </a:extLst>
                </a:gridCol>
                <a:gridCol w="4137962">
                  <a:extLst>
                    <a:ext uri="{9D8B030D-6E8A-4147-A177-3AD203B41FA5}">
                      <a16:colId xmlns:a16="http://schemas.microsoft.com/office/drawing/2014/main" val="509200473"/>
                    </a:ext>
                  </a:extLst>
                </a:gridCol>
                <a:gridCol w="266392">
                  <a:extLst>
                    <a:ext uri="{9D8B030D-6E8A-4147-A177-3AD203B41FA5}">
                      <a16:colId xmlns:a16="http://schemas.microsoft.com/office/drawing/2014/main" val="914461519"/>
                    </a:ext>
                  </a:extLst>
                </a:gridCol>
                <a:gridCol w="5434406">
                  <a:extLst>
                    <a:ext uri="{9D8B030D-6E8A-4147-A177-3AD203B41FA5}">
                      <a16:colId xmlns:a16="http://schemas.microsoft.com/office/drawing/2014/main" val="4138263130"/>
                    </a:ext>
                  </a:extLst>
                </a:gridCol>
                <a:gridCol w="1158807">
                  <a:extLst>
                    <a:ext uri="{9D8B030D-6E8A-4147-A177-3AD203B41FA5}">
                      <a16:colId xmlns:a16="http://schemas.microsoft.com/office/drawing/2014/main" val="4057129662"/>
                    </a:ext>
                  </a:extLst>
                </a:gridCol>
              </a:tblGrid>
              <a:tr h="485522">
                <a:tc gridSpan="5">
                  <a:txBody>
                    <a:bodyPr/>
                    <a:lstStyle/>
                    <a:p>
                      <a:pPr algn="ctr" fontAlgn="b"/>
                      <a:r>
                        <a:rPr lang="id-ID" sz="2400" b="1" u="none" strike="noStrike" dirty="0">
                          <a:solidFill>
                            <a:schemeClr val="tx1"/>
                          </a:solidFill>
                          <a:effectLst/>
                        </a:rPr>
                        <a:t>ORGANISASI</a:t>
                      </a:r>
                      <a:endParaRPr lang="id-ID" sz="2400" b="1" i="0" u="none" strike="noStrike" dirty="0">
                        <a:solidFill>
                          <a:schemeClr val="tx1"/>
                        </a:solidFill>
                        <a:effectLst/>
                        <a:latin typeface="Cambria" panose="02040503050406030204" pitchFamily="18" charset="0"/>
                      </a:endParaRPr>
                    </a:p>
                  </a:txBody>
                  <a:tcPr marL="9525" marR="9525" marT="9525" marB="0" anchor="b">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33121638"/>
                  </a:ext>
                </a:extLst>
              </a:tr>
              <a:tr h="404602">
                <a:tc gridSpan="5">
                  <a:txBody>
                    <a:bodyPr/>
                    <a:lstStyle/>
                    <a:p>
                      <a:pPr algn="l" fontAlgn="ctr"/>
                      <a:r>
                        <a:rPr lang="id-ID" sz="2400" b="1" u="none" strike="noStrike" dirty="0">
                          <a:solidFill>
                            <a:schemeClr val="tx1"/>
                          </a:solidFill>
                          <a:effectLst/>
                        </a:rPr>
                        <a:t>Standar MRSMA 1.1</a:t>
                      </a:r>
                      <a:endParaRPr lang="id-ID" sz="24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19119480"/>
                  </a:ext>
                </a:extLst>
              </a:tr>
              <a:tr h="525982">
                <a:tc gridSpan="5">
                  <a:txBody>
                    <a:bodyPr/>
                    <a:lstStyle/>
                    <a:p>
                      <a:pPr algn="l" fontAlgn="b"/>
                      <a:r>
                        <a:rPr lang="id-ID" sz="2000" u="none" strike="noStrike" dirty="0">
                          <a:solidFill>
                            <a:schemeClr val="tx1"/>
                          </a:solidFill>
                          <a:effectLst/>
                        </a:rPr>
                        <a:t>RSMA menetapkan 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30312360"/>
                  </a:ext>
                </a:extLst>
              </a:tr>
              <a:tr h="404602">
                <a:tc gridSpan="5">
                  <a:txBody>
                    <a:bodyPr/>
                    <a:lstStyle/>
                    <a:p>
                      <a:pPr algn="l" fontAlgn="ctr"/>
                      <a:r>
                        <a:rPr lang="fi-FI" sz="2000" b="1" u="none" strike="noStrike" dirty="0">
                          <a:solidFill>
                            <a:schemeClr val="tx1"/>
                          </a:solidFill>
                          <a:effectLst/>
                        </a:rPr>
                        <a:t>Maksud dan Tujuan MRSMA 1.1:</a:t>
                      </a:r>
                      <a:endParaRPr lang="fi-FI" sz="20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473520228"/>
                  </a:ext>
                </a:extLst>
              </a:tr>
              <a:tr h="1395876">
                <a:tc gridSpan="5">
                  <a:txBody>
                    <a:bodyPr/>
                    <a:lstStyle/>
                    <a:p>
                      <a:pPr algn="l" fontAlgn="t"/>
                      <a:r>
                        <a:rPr lang="id-ID" sz="2000" u="none" strike="noStrike" dirty="0">
                          <a:solidFill>
                            <a:schemeClr val="tx1"/>
                          </a:solidFill>
                          <a:effectLst/>
                        </a:rPr>
                        <a:t>Manajemen RSMA berkewajiban mengelola rumah sakit secara islami. Untuk memastikan pengelolaannya islami, dibentuk Komite </a:t>
                      </a:r>
                      <a:r>
                        <a:rPr lang="id-ID" sz="2000" u="none" strike="noStrike" dirty="0" smtClean="0">
                          <a:solidFill>
                            <a:schemeClr val="tx1"/>
                          </a:solidFill>
                          <a:effectLst/>
                        </a:rPr>
                        <a:t>Pertimbangan AIK </a:t>
                      </a:r>
                      <a:r>
                        <a:rPr lang="id-ID" sz="2000" u="none" strike="noStrike" dirty="0">
                          <a:solidFill>
                            <a:schemeClr val="tx1"/>
                          </a:solidFill>
                          <a:effectLst/>
                        </a:rPr>
                        <a:t>yang terdiri dari orang-orang yang kompeten dalam pemahaman dan pengamalan ajaran Islam. Struktur dan Keanggotaan Komite </a:t>
                      </a:r>
                      <a:r>
                        <a:rPr lang="id-ID" sz="2000" u="none" strike="noStrike" dirty="0" smtClean="0">
                          <a:solidFill>
                            <a:schemeClr val="tx1"/>
                          </a:solidFill>
                          <a:effectLst/>
                        </a:rPr>
                        <a:t>Pertimbangan AIK </a:t>
                      </a:r>
                      <a:r>
                        <a:rPr lang="id-ID" sz="2000" u="none" strike="noStrike" dirty="0">
                          <a:solidFill>
                            <a:schemeClr val="tx1"/>
                          </a:solidFill>
                          <a:effectLst/>
                        </a:rPr>
                        <a:t>RSMA terdiri atas orang-orang yang kompeten dan telah mengikuti pelatihan komite </a:t>
                      </a:r>
                      <a:r>
                        <a:rPr lang="id-ID" sz="2000" u="none" strike="noStrike" dirty="0" smtClean="0">
                          <a:solidFill>
                            <a:schemeClr val="tx1"/>
                          </a:solidFill>
                          <a:effectLst/>
                        </a:rPr>
                        <a:t>Pertimbangan AIK </a:t>
                      </a:r>
                      <a:r>
                        <a:rPr lang="id-ID" sz="2000" u="none" strike="noStrike" dirty="0">
                          <a:solidFill>
                            <a:schemeClr val="tx1"/>
                          </a:solidFill>
                          <a:effectLst/>
                        </a:rPr>
                        <a:t>yang diselenggarakan oleh Majlis Tarjih, ditetapkan oleh direksi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14879295"/>
                  </a:ext>
                </a:extLst>
              </a:tr>
              <a:tr h="404602">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l"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789406264"/>
                  </a:ext>
                </a:extLst>
              </a:tr>
              <a:tr h="404602">
                <a:tc rowSpan="3">
                  <a:txBody>
                    <a:bodyPr/>
                    <a:lstStyle/>
                    <a:p>
                      <a:pPr algn="r" fontAlgn="t"/>
                      <a:r>
                        <a:rPr lang="id-ID" sz="2000" u="none" strike="noStrike" dirty="0">
                          <a:solidFill>
                            <a:schemeClr val="tx1"/>
                          </a:solidFill>
                          <a:effectLst/>
                        </a:rPr>
                        <a:t>1.</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rowSpan="3">
                  <a:txBody>
                    <a:bodyPr/>
                    <a:lstStyle/>
                    <a:p>
                      <a:pPr algn="l" fontAlgn="ctr"/>
                      <a:r>
                        <a:rPr lang="id-ID" sz="2000" u="none" strike="noStrike" dirty="0">
                          <a:solidFill>
                            <a:schemeClr val="tx1"/>
                          </a:solidFill>
                          <a:effectLst/>
                        </a:rPr>
                        <a:t>Komite </a:t>
                      </a:r>
                      <a:r>
                        <a:rPr lang="id-ID" sz="2000" u="none" strike="noStrike" dirty="0" smtClean="0">
                          <a:solidFill>
                            <a:schemeClr val="tx1"/>
                          </a:solidFill>
                          <a:effectLst/>
                        </a:rPr>
                        <a:t>Pertimbangan AIK  </a:t>
                      </a:r>
                      <a:r>
                        <a:rPr lang="id-ID" sz="2000" u="none" strike="noStrike" dirty="0">
                          <a:solidFill>
                            <a:schemeClr val="tx1"/>
                          </a:solidFill>
                          <a:effectLst/>
                        </a:rPr>
                        <a:t>tercantum dalam  SOTK</a:t>
                      </a:r>
                      <a:endParaRPr lang="id-ID" sz="2000" b="0" i="0" u="none" strike="noStrike" dirty="0">
                        <a:solidFill>
                          <a:schemeClr val="tx1"/>
                        </a:solidFill>
                        <a:effectLst/>
                        <a:latin typeface="Calibri" panose="020F0502020204030204" pitchFamily="34" charset="0"/>
                      </a:endParaRPr>
                    </a:p>
                    <a:p>
                      <a:pPr algn="l" fontAlgn="ctr"/>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l" fontAlgn="ctr"/>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rowSpan="3">
                  <a:txBody>
                    <a:bodyPr/>
                    <a:lstStyle/>
                    <a:p>
                      <a:pPr algn="ctr" fontAlgn="b"/>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p>
                      <a:pPr algn="ct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Pedoman Kerja 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rowSpan="3">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240734821"/>
                  </a:ext>
                </a:extLst>
              </a:tr>
              <a:tr h="404602">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l" fontAlgn="ct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Program 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3037740724"/>
                  </a:ext>
                </a:extLst>
              </a:tr>
              <a:tr h="404602">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l" fontAlgn="ct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Dalam SOTK terdapat 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1337486795"/>
                  </a:ext>
                </a:extLst>
              </a:tr>
              <a:tr h="404602">
                <a:tc rowSpan="2">
                  <a:txBody>
                    <a:bodyPr/>
                    <a:lstStyle/>
                    <a:p>
                      <a:pPr algn="r" fontAlgn="t"/>
                      <a:r>
                        <a:rPr lang="id-ID" sz="2000" u="none" strike="noStrike" dirty="0">
                          <a:solidFill>
                            <a:schemeClr val="tx1"/>
                          </a:solidFill>
                          <a:effectLst/>
                        </a:rPr>
                        <a:t>2</a:t>
                      </a:r>
                      <a:r>
                        <a:rPr lang="id-ID" sz="2000" u="none" strike="noStrike" dirty="0" smtClean="0">
                          <a:solidFill>
                            <a:schemeClr val="tx1"/>
                          </a:solidFill>
                          <a:effectLst/>
                        </a:rPr>
                        <a:t>.</a:t>
                      </a:r>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rowSpan="2">
                  <a:txBody>
                    <a:bodyPr/>
                    <a:lstStyle/>
                    <a:p>
                      <a:pPr algn="l" fontAlgn="ctr"/>
                      <a:r>
                        <a:rPr lang="id-ID" sz="2000" u="none" strike="noStrike" dirty="0">
                          <a:solidFill>
                            <a:schemeClr val="tx1"/>
                          </a:solidFill>
                          <a:effectLst/>
                        </a:rPr>
                        <a:t>Komite </a:t>
                      </a:r>
                      <a:r>
                        <a:rPr lang="id-ID" sz="2000" u="none" strike="noStrike" dirty="0" smtClean="0">
                          <a:solidFill>
                            <a:schemeClr val="tx1"/>
                          </a:solidFill>
                          <a:effectLst/>
                        </a:rPr>
                        <a:t>Pertimbangan AIK  </a:t>
                      </a:r>
                      <a:r>
                        <a:rPr lang="id-ID" sz="2000" u="none" strike="noStrike" dirty="0">
                          <a:solidFill>
                            <a:schemeClr val="tx1"/>
                          </a:solidFill>
                          <a:effectLst/>
                        </a:rPr>
                        <a:t>melaksanakan kegiatan sesuai pedoman yang berlaku</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b"/>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Bukti bukti kegiatan 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rowSpan="2">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4876344"/>
                  </a:ext>
                </a:extLst>
              </a:tr>
              <a:tr h="404602">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tc>
                  <a:txBody>
                    <a:bodyPr/>
                    <a:lstStyle/>
                    <a:p>
                      <a:pPr algn="ctr" fontAlgn="b"/>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389623532"/>
                  </a:ext>
                </a:extLst>
              </a:tr>
              <a:tr h="366222">
                <a:tc rowSpan="2">
                  <a:txBody>
                    <a:bodyPr/>
                    <a:lstStyle/>
                    <a:p>
                      <a:pPr algn="r" fontAlgn="t"/>
                      <a:r>
                        <a:rPr lang="id-ID" sz="2000" u="none" strike="noStrike" dirty="0">
                          <a:solidFill>
                            <a:schemeClr val="tx1"/>
                          </a:solidFill>
                          <a:effectLst/>
                        </a:rPr>
                        <a:t>3.</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rowSpan="2">
                  <a:txBody>
                    <a:bodyPr/>
                    <a:lstStyle/>
                    <a:p>
                      <a:pPr algn="l" fontAlgn="ctr"/>
                      <a:r>
                        <a:rPr lang="id-ID" sz="2000" u="none" strike="noStrike" dirty="0">
                          <a:solidFill>
                            <a:schemeClr val="tx1"/>
                          </a:solidFill>
                          <a:effectLst/>
                        </a:rPr>
                        <a:t>Komite </a:t>
                      </a:r>
                      <a:r>
                        <a:rPr lang="id-ID" sz="2000" u="none" strike="noStrike" dirty="0" smtClean="0">
                          <a:solidFill>
                            <a:schemeClr val="tx1"/>
                          </a:solidFill>
                          <a:effectLst/>
                        </a:rPr>
                        <a:t>Pertimbangan AIK  </a:t>
                      </a:r>
                      <a:r>
                        <a:rPr lang="id-ID" sz="2000" u="none" strike="noStrike" dirty="0">
                          <a:solidFill>
                            <a:schemeClr val="tx1"/>
                          </a:solidFill>
                          <a:effectLst/>
                        </a:rPr>
                        <a:t>melaksanakan kegiatan/program  berdasarkan </a:t>
                      </a:r>
                      <a:r>
                        <a:rPr lang="id-ID" sz="2000" u="none" strike="noStrike" dirty="0" smtClean="0">
                          <a:solidFill>
                            <a:schemeClr val="tx1"/>
                          </a:solidFill>
                          <a:effectLst/>
                        </a:rPr>
                        <a:t>rencana</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b"/>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dirty="0">
                          <a:solidFill>
                            <a:schemeClr val="tx1"/>
                          </a:solidFill>
                          <a:effectLst/>
                        </a:rPr>
                        <a:t>Bukti bukti kegiatan 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869027434"/>
                  </a:ext>
                </a:extLst>
              </a:tr>
              <a:tr h="404602">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l" fontAlgn="ct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b"/>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4045576713"/>
                  </a:ext>
                </a:extLst>
              </a:tr>
            </a:tbl>
          </a:graphicData>
        </a:graphic>
      </p:graphicFrame>
    </p:spTree>
    <p:extLst>
      <p:ext uri="{BB962C8B-B14F-4D97-AF65-F5344CB8AC3E}">
        <p14:creationId xmlns:p14="http://schemas.microsoft.com/office/powerpoint/2010/main" val="3337269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CAB3341-E7F6-4F6A-924A-5AE899D1707F}"/>
              </a:ext>
            </a:extLst>
          </p:cNvPr>
          <p:cNvGraphicFramePr>
            <a:graphicFrameLocks noGrp="1"/>
          </p:cNvGraphicFramePr>
          <p:nvPr>
            <p:extLst>
              <p:ext uri="{D42A27DB-BD31-4B8C-83A1-F6EECF244321}">
                <p14:modId xmlns:p14="http://schemas.microsoft.com/office/powerpoint/2010/main" val="3466764568"/>
              </p:ext>
            </p:extLst>
          </p:nvPr>
        </p:nvGraphicFramePr>
        <p:xfrm>
          <a:off x="175845" y="35573"/>
          <a:ext cx="11473964" cy="6795021"/>
        </p:xfrm>
        <a:graphic>
          <a:graphicData uri="http://schemas.openxmlformats.org/drawingml/2006/table">
            <a:tbl>
              <a:tblPr>
                <a:tableStyleId>{5C22544A-7EE6-4342-B048-85BDC9FD1C3A}</a:tableStyleId>
              </a:tblPr>
              <a:tblGrid>
                <a:gridCol w="617965">
                  <a:extLst>
                    <a:ext uri="{9D8B030D-6E8A-4147-A177-3AD203B41FA5}">
                      <a16:colId xmlns:a16="http://schemas.microsoft.com/office/drawing/2014/main" val="3610507889"/>
                    </a:ext>
                  </a:extLst>
                </a:gridCol>
                <a:gridCol w="4620735">
                  <a:extLst>
                    <a:ext uri="{9D8B030D-6E8A-4147-A177-3AD203B41FA5}">
                      <a16:colId xmlns:a16="http://schemas.microsoft.com/office/drawing/2014/main" val="465061793"/>
                    </a:ext>
                  </a:extLst>
                </a:gridCol>
                <a:gridCol w="404012">
                  <a:extLst>
                    <a:ext uri="{9D8B030D-6E8A-4147-A177-3AD203B41FA5}">
                      <a16:colId xmlns:a16="http://schemas.microsoft.com/office/drawing/2014/main" val="3296926812"/>
                    </a:ext>
                  </a:extLst>
                </a:gridCol>
                <a:gridCol w="4687362">
                  <a:extLst>
                    <a:ext uri="{9D8B030D-6E8A-4147-A177-3AD203B41FA5}">
                      <a16:colId xmlns:a16="http://schemas.microsoft.com/office/drawing/2014/main" val="1896669664"/>
                    </a:ext>
                  </a:extLst>
                </a:gridCol>
                <a:gridCol w="1143890">
                  <a:extLst>
                    <a:ext uri="{9D8B030D-6E8A-4147-A177-3AD203B41FA5}">
                      <a16:colId xmlns:a16="http://schemas.microsoft.com/office/drawing/2014/main" val="1989522932"/>
                    </a:ext>
                  </a:extLst>
                </a:gridCol>
              </a:tblGrid>
              <a:tr h="368972">
                <a:tc gridSpan="5">
                  <a:txBody>
                    <a:bodyPr/>
                    <a:lstStyle/>
                    <a:p>
                      <a:pPr algn="l" fontAlgn="t"/>
                      <a:r>
                        <a:rPr lang="id-ID" sz="2400" b="1" u="none" strike="noStrike" dirty="0">
                          <a:solidFill>
                            <a:schemeClr val="tx1"/>
                          </a:solidFill>
                          <a:effectLst/>
                        </a:rPr>
                        <a:t>Standar MRSMA 1.2</a:t>
                      </a:r>
                      <a:endParaRPr lang="id-ID" sz="24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34915613"/>
                  </a:ext>
                </a:extLst>
              </a:tr>
              <a:tr h="608710">
                <a:tc gridSpan="5">
                  <a:txBody>
                    <a:bodyPr/>
                    <a:lstStyle/>
                    <a:p>
                      <a:pPr algn="l" fontAlgn="t"/>
                      <a:r>
                        <a:rPr lang="id-ID" sz="2000" u="none" strike="noStrike" dirty="0">
                          <a:solidFill>
                            <a:schemeClr val="tx1"/>
                          </a:solidFill>
                          <a:effectLst/>
                        </a:rPr>
                        <a:t>Komite </a:t>
                      </a:r>
                      <a:r>
                        <a:rPr lang="id-ID" sz="2000" u="none" strike="noStrike" dirty="0" smtClean="0">
                          <a:solidFill>
                            <a:schemeClr val="tx1"/>
                          </a:solidFill>
                          <a:effectLst/>
                        </a:rPr>
                        <a:t>Pertimbangan AIK  </a:t>
                      </a:r>
                      <a:r>
                        <a:rPr lang="id-ID" sz="2000" u="none" strike="noStrike" dirty="0">
                          <a:solidFill>
                            <a:schemeClr val="tx1"/>
                          </a:solidFill>
                          <a:effectLst/>
                        </a:rPr>
                        <a:t>memberikan pertimbangan atas kasus-kasus pelayanan dan manajemen berdasarkan ajaran Islam</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632903391"/>
                  </a:ext>
                </a:extLst>
              </a:tr>
              <a:tr h="404209">
                <a:tc gridSpan="5">
                  <a:txBody>
                    <a:bodyPr/>
                    <a:lstStyle/>
                    <a:p>
                      <a:pPr algn="l" fontAlgn="t"/>
                      <a:r>
                        <a:rPr lang="fi-FI" sz="2400" b="1" u="none" strike="noStrike" dirty="0">
                          <a:solidFill>
                            <a:schemeClr val="tx1"/>
                          </a:solidFill>
                          <a:effectLst/>
                        </a:rPr>
                        <a:t>Maksud dan Tujuan MRSMA 1.2</a:t>
                      </a:r>
                      <a:endParaRPr lang="fi-FI" sz="24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147363330"/>
                  </a:ext>
                </a:extLst>
              </a:tr>
              <a:tr h="1208055">
                <a:tc gridSpan="5">
                  <a:txBody>
                    <a:bodyPr/>
                    <a:lstStyle/>
                    <a:p>
                      <a:pPr algn="l" fontAlgn="t"/>
                      <a:r>
                        <a:rPr lang="id-ID" sz="2000" u="none" strike="noStrike" dirty="0">
                          <a:solidFill>
                            <a:schemeClr val="tx1"/>
                          </a:solidFill>
                          <a:effectLst/>
                        </a:rPr>
                        <a:t>Dalam mengelola rumah sakit, seringkali menghadapi dilema terkait apakah yang dilakukan telah sesuai dengan ajaran Islam atau belum. Dalam keadaan yang demikian, Komite </a:t>
                      </a:r>
                      <a:r>
                        <a:rPr lang="id-ID" sz="2000" u="none" strike="noStrike" dirty="0" smtClean="0">
                          <a:solidFill>
                            <a:schemeClr val="tx1"/>
                          </a:solidFill>
                          <a:effectLst/>
                        </a:rPr>
                        <a:t>Pertimbangan AIK </a:t>
                      </a:r>
                      <a:r>
                        <a:rPr lang="id-ID" sz="2000" u="none" strike="noStrike" dirty="0">
                          <a:solidFill>
                            <a:schemeClr val="tx1"/>
                          </a:solidFill>
                          <a:effectLst/>
                        </a:rPr>
                        <a:t>RSMA memberikan pertimbangan atau </a:t>
                      </a:r>
                      <a:r>
                        <a:rPr lang="id-ID" sz="2000" u="none" strike="noStrike" dirty="0" smtClean="0">
                          <a:solidFill>
                            <a:schemeClr val="tx1"/>
                          </a:solidFill>
                          <a:effectLst/>
                        </a:rPr>
                        <a:t>Pertimbangan AIK </a:t>
                      </a:r>
                      <a:r>
                        <a:rPr lang="id-ID" sz="2000" u="none" strike="noStrike" dirty="0">
                          <a:solidFill>
                            <a:schemeClr val="tx1"/>
                          </a:solidFill>
                          <a:effectLst/>
                        </a:rPr>
                        <a:t>agar pengelolaan rumah sakit sesuai dengan ajaran islam. Komite </a:t>
                      </a:r>
                      <a:r>
                        <a:rPr lang="id-ID" sz="2000" u="none" strike="noStrike" dirty="0" smtClean="0">
                          <a:solidFill>
                            <a:schemeClr val="tx1"/>
                          </a:solidFill>
                          <a:effectLst/>
                        </a:rPr>
                        <a:t>Pertimbangan AIK </a:t>
                      </a:r>
                      <a:r>
                        <a:rPr lang="id-ID" sz="2000" u="none" strike="noStrike" dirty="0">
                          <a:solidFill>
                            <a:schemeClr val="tx1"/>
                          </a:solidFill>
                          <a:effectLst/>
                        </a:rPr>
                        <a:t>RSMA dapat berkonsultasi kepada Majlis Tarjih Pimpinan Muhammadiyah atau MUI</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449900738"/>
                  </a:ext>
                </a:extLst>
              </a:tr>
              <a:tr h="404209">
                <a:tc gridSpan="2">
                  <a:txBody>
                    <a:bodyPr/>
                    <a:lstStyle/>
                    <a:p>
                      <a:pPr algn="ctr" fontAlgn="t"/>
                      <a:r>
                        <a:rPr lang="id-ID" sz="2400" b="1" u="none" strike="noStrike">
                          <a:solidFill>
                            <a:schemeClr val="tx1"/>
                          </a:solidFill>
                          <a:effectLst/>
                        </a:rPr>
                        <a:t>ELEMEN</a:t>
                      </a:r>
                      <a:endParaRPr lang="id-ID" sz="24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gridSpan="2">
                  <a:txBody>
                    <a:bodyPr/>
                    <a:lstStyle/>
                    <a:p>
                      <a:pPr algn="ctr" fontAlgn="t"/>
                      <a:r>
                        <a:rPr lang="id-ID" sz="2400" b="1" u="none" strike="noStrike" dirty="0">
                          <a:solidFill>
                            <a:schemeClr val="tx1"/>
                          </a:solidFill>
                          <a:effectLst/>
                        </a:rPr>
                        <a:t>TELUSUR</a:t>
                      </a:r>
                      <a:endParaRPr lang="id-ID" sz="24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a:txBody>
                    <a:bodyPr/>
                    <a:lstStyle/>
                    <a:p>
                      <a:pPr algn="ctr" fontAlgn="t"/>
                      <a:r>
                        <a:rPr lang="id-ID" sz="2400" b="1" u="none" strike="noStrike" dirty="0">
                          <a:solidFill>
                            <a:schemeClr val="tx1"/>
                          </a:solidFill>
                          <a:effectLst/>
                        </a:rPr>
                        <a:t>SKOR</a:t>
                      </a:r>
                      <a:endParaRPr lang="id-ID" sz="24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454859761"/>
                  </a:ext>
                </a:extLst>
              </a:tr>
              <a:tr h="404209">
                <a:tc rowSpan="2">
                  <a:txBody>
                    <a:bodyPr/>
                    <a:lstStyle/>
                    <a:p>
                      <a:pPr algn="r" fontAlgn="t"/>
                      <a:r>
                        <a:rPr lang="id-ID" sz="2000" u="none" strike="noStrike" dirty="0">
                          <a:solidFill>
                            <a:schemeClr val="tx1"/>
                          </a:solidFill>
                          <a:effectLst/>
                        </a:rPr>
                        <a:t>1.</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dirty="0">
                          <a:solidFill>
                            <a:schemeClr val="tx1"/>
                          </a:solidFill>
                          <a:effectLst/>
                        </a:rPr>
                        <a:t> Komite </a:t>
                      </a:r>
                      <a:r>
                        <a:rPr lang="id-ID" sz="2000" u="none" strike="noStrike" dirty="0" smtClean="0">
                          <a:solidFill>
                            <a:schemeClr val="tx1"/>
                          </a:solidFill>
                          <a:effectLst/>
                        </a:rPr>
                        <a:t>Pertimbangan AIK  </a:t>
                      </a:r>
                      <a:r>
                        <a:rPr lang="id-ID" sz="2000" u="none" strike="noStrike" dirty="0">
                          <a:solidFill>
                            <a:schemeClr val="tx1"/>
                          </a:solidFill>
                          <a:effectLst/>
                        </a:rPr>
                        <a:t>memberikan pertimbangan aspek manajemen RS</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Bukti pertimbangan aspek manajemen</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655084186"/>
                  </a:ext>
                </a:extLst>
              </a:tr>
              <a:tr h="404209">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924340995"/>
                  </a:ext>
                </a:extLst>
              </a:tr>
              <a:tr h="404209">
                <a:tc rowSpan="2">
                  <a:txBody>
                    <a:bodyPr/>
                    <a:lstStyle/>
                    <a:p>
                      <a:pPr algn="r" fontAlgn="t"/>
                      <a:r>
                        <a:rPr lang="id-ID" sz="2000" u="none" strike="noStrike" dirty="0">
                          <a:solidFill>
                            <a:schemeClr val="tx1"/>
                          </a:solidFill>
                          <a:effectLst/>
                        </a:rPr>
                        <a:t>2.</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dirty="0">
                          <a:solidFill>
                            <a:schemeClr val="tx1"/>
                          </a:solidFill>
                          <a:effectLst/>
                        </a:rPr>
                        <a:t>Komite </a:t>
                      </a:r>
                      <a:r>
                        <a:rPr lang="id-ID" sz="2000" u="none" strike="noStrike" dirty="0" smtClean="0">
                          <a:solidFill>
                            <a:schemeClr val="tx1"/>
                          </a:solidFill>
                          <a:effectLst/>
                        </a:rPr>
                        <a:t>Pertimbangan AIK  </a:t>
                      </a:r>
                      <a:r>
                        <a:rPr lang="id-ID" sz="2000" u="none" strike="noStrike" dirty="0">
                          <a:solidFill>
                            <a:schemeClr val="tx1"/>
                          </a:solidFill>
                          <a:effectLst/>
                        </a:rPr>
                        <a:t>memberikan pertimbangan aspek pelayanan pasien</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Bukti pertimbangan aspek pelayanan</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86286079"/>
                  </a:ext>
                </a:extLst>
              </a:tr>
              <a:tr h="404209">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3795811270"/>
                  </a:ext>
                </a:extLst>
              </a:tr>
              <a:tr h="608710">
                <a:tc rowSpan="2">
                  <a:txBody>
                    <a:bodyPr/>
                    <a:lstStyle/>
                    <a:p>
                      <a:pPr algn="r" fontAlgn="t"/>
                      <a:r>
                        <a:rPr lang="id-ID" sz="2000" u="none" strike="noStrike" dirty="0">
                          <a:solidFill>
                            <a:schemeClr val="tx1"/>
                          </a:solidFill>
                          <a:effectLst/>
                        </a:rPr>
                        <a:t>3.</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dirty="0">
                          <a:solidFill>
                            <a:schemeClr val="tx1"/>
                          </a:solidFill>
                          <a:effectLst/>
                        </a:rPr>
                        <a:t>Pertimbangan dari Komite </a:t>
                      </a:r>
                      <a:r>
                        <a:rPr lang="id-ID" sz="2000" u="none" strike="noStrike" dirty="0" smtClean="0">
                          <a:solidFill>
                            <a:schemeClr val="tx1"/>
                          </a:solidFill>
                          <a:effectLst/>
                        </a:rPr>
                        <a:t>Pertimbangan AIK  </a:t>
                      </a:r>
                      <a:r>
                        <a:rPr lang="id-ID" sz="2000" u="none" strike="noStrike" dirty="0">
                          <a:solidFill>
                            <a:schemeClr val="tx1"/>
                          </a:solidFill>
                          <a:effectLst/>
                        </a:rPr>
                        <a:t>dilaporkan kepada Direktur  untuk ditindaklanjuti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Bukti Laporan Komite </a:t>
                      </a:r>
                      <a:r>
                        <a:rPr lang="id-ID" sz="2000" u="none" strike="noStrike" dirty="0" smtClean="0">
                          <a:solidFill>
                            <a:schemeClr val="tx1"/>
                          </a:solidFill>
                          <a:effectLst/>
                        </a:rPr>
                        <a:t>Pertimbangan AIK  </a:t>
                      </a:r>
                      <a:r>
                        <a:rPr lang="id-ID" sz="2000" u="none" strike="noStrike" dirty="0">
                          <a:solidFill>
                            <a:schemeClr val="tx1"/>
                          </a:solidFill>
                          <a:effectLst/>
                        </a:rPr>
                        <a:t>dan RTL direktur</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862452417"/>
                  </a:ext>
                </a:extLst>
              </a:tr>
              <a:tr h="404209">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tc>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407955186"/>
                  </a:ext>
                </a:extLst>
              </a:tr>
              <a:tr h="404209">
                <a:tc rowSpan="2">
                  <a:txBody>
                    <a:bodyPr/>
                    <a:lstStyle/>
                    <a:p>
                      <a:pPr algn="r" fontAlgn="t"/>
                      <a:r>
                        <a:rPr lang="id-ID" sz="2000" u="none" strike="noStrike" dirty="0">
                          <a:solidFill>
                            <a:schemeClr val="tx1"/>
                          </a:solidFill>
                          <a:effectLst/>
                        </a:rPr>
                        <a:t>4.</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dirty="0">
                          <a:solidFill>
                            <a:schemeClr val="tx1"/>
                          </a:solidFill>
                          <a:effectLst/>
                        </a:rPr>
                        <a:t>Permasalahan terkait syariah dikonsultasikan/ dilaporkan kepada Majelis Tarjih</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dirty="0">
                          <a:solidFill>
                            <a:schemeClr val="tx1"/>
                          </a:solidFill>
                          <a:effectLst/>
                        </a:rPr>
                        <a:t>Bukti konsultasi / laporan kepada majlis tarjih</a:t>
                      </a:r>
                      <a:endParaRPr lang="fi-FI"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064222180"/>
                  </a:ext>
                </a:extLst>
              </a:tr>
              <a:tr h="504173">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tc>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075166955"/>
                  </a:ext>
                </a:extLst>
              </a:tr>
            </a:tbl>
          </a:graphicData>
        </a:graphic>
      </p:graphicFrame>
    </p:spTree>
    <p:extLst>
      <p:ext uri="{BB962C8B-B14F-4D97-AF65-F5344CB8AC3E}">
        <p14:creationId xmlns:p14="http://schemas.microsoft.com/office/powerpoint/2010/main" val="311847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28A4E11-4558-42DE-87AA-D40FEE463F73}"/>
              </a:ext>
            </a:extLst>
          </p:cNvPr>
          <p:cNvGraphicFramePr>
            <a:graphicFrameLocks noGrp="1"/>
          </p:cNvGraphicFramePr>
          <p:nvPr>
            <p:extLst>
              <p:ext uri="{D42A27DB-BD31-4B8C-83A1-F6EECF244321}">
                <p14:modId xmlns:p14="http://schemas.microsoft.com/office/powerpoint/2010/main" val="966032237"/>
              </p:ext>
            </p:extLst>
          </p:nvPr>
        </p:nvGraphicFramePr>
        <p:xfrm>
          <a:off x="304800" y="184312"/>
          <a:ext cx="11617234" cy="6435786"/>
        </p:xfrm>
        <a:graphic>
          <a:graphicData uri="http://schemas.openxmlformats.org/drawingml/2006/table">
            <a:tbl>
              <a:tblPr>
                <a:tableStyleId>{5C22544A-7EE6-4342-B048-85BDC9FD1C3A}</a:tableStyleId>
              </a:tblPr>
              <a:tblGrid>
                <a:gridCol w="626159">
                  <a:extLst>
                    <a:ext uri="{9D8B030D-6E8A-4147-A177-3AD203B41FA5}">
                      <a16:colId xmlns:a16="http://schemas.microsoft.com/office/drawing/2014/main" val="412026349"/>
                    </a:ext>
                  </a:extLst>
                </a:gridCol>
                <a:gridCol w="10991075">
                  <a:extLst>
                    <a:ext uri="{9D8B030D-6E8A-4147-A177-3AD203B41FA5}">
                      <a16:colId xmlns:a16="http://schemas.microsoft.com/office/drawing/2014/main" val="3902462469"/>
                    </a:ext>
                  </a:extLst>
                </a:gridCol>
              </a:tblGrid>
              <a:tr h="449347">
                <a:tc gridSpan="2">
                  <a:txBody>
                    <a:bodyPr/>
                    <a:lstStyle/>
                    <a:p>
                      <a:pPr algn="l" fontAlgn="t"/>
                      <a:r>
                        <a:rPr lang="id-ID" sz="2000" b="1" u="none" strike="noStrike" dirty="0">
                          <a:solidFill>
                            <a:schemeClr val="tx1"/>
                          </a:solidFill>
                          <a:effectLst/>
                        </a:rPr>
                        <a:t>Standar MRSMA 1.3</a:t>
                      </a:r>
                      <a:endParaRPr lang="id-ID" sz="2000" b="1" i="0" u="none" strike="noStrike" dirty="0">
                        <a:solidFill>
                          <a:schemeClr val="tx1"/>
                        </a:solidFill>
                        <a:effectLst/>
                        <a:latin typeface="Calibri" panose="020F0502020204030204" pitchFamily="34" charset="0"/>
                      </a:endParaRPr>
                    </a:p>
                  </a:txBody>
                  <a:tcPr marL="5836" marR="5836" marT="50292" marB="50292">
                    <a:solidFill>
                      <a:schemeClr val="bg1"/>
                    </a:solidFill>
                  </a:tcPr>
                </a:tc>
                <a:tc hMerge="1">
                  <a:txBody>
                    <a:bodyPr/>
                    <a:lstStyle/>
                    <a:p>
                      <a:endParaRPr lang="id-ID"/>
                    </a:p>
                  </a:txBody>
                  <a:tcPr/>
                </a:tc>
                <a:extLst>
                  <a:ext uri="{0D108BD9-81ED-4DB2-BD59-A6C34878D82A}">
                    <a16:rowId xmlns:a16="http://schemas.microsoft.com/office/drawing/2014/main" val="2516729673"/>
                  </a:ext>
                </a:extLst>
              </a:tr>
              <a:tr h="449347">
                <a:tc gridSpan="2">
                  <a:txBody>
                    <a:bodyPr/>
                    <a:lstStyle/>
                    <a:p>
                      <a:pPr algn="l" fontAlgn="t"/>
                      <a:r>
                        <a:rPr lang="id-ID" sz="2000" u="none" strike="noStrike">
                          <a:solidFill>
                            <a:schemeClr val="tx1"/>
                          </a:solidFill>
                          <a:effectLst/>
                        </a:rPr>
                        <a:t>Penyelenggaraan RSMA mengacu pada Pedoman Amal Usaha Kesehatan</a:t>
                      </a:r>
                      <a:endParaRPr lang="id-ID" sz="2000" b="0" i="0" u="none" strike="noStrike">
                        <a:solidFill>
                          <a:schemeClr val="tx1"/>
                        </a:solidFill>
                        <a:effectLst/>
                        <a:latin typeface="Calibri" panose="020F0502020204030204" pitchFamily="34" charset="0"/>
                      </a:endParaRPr>
                    </a:p>
                  </a:txBody>
                  <a:tcPr marL="5836" marR="5836" marT="50292" marB="50292">
                    <a:solidFill>
                      <a:schemeClr val="bg1"/>
                    </a:solidFill>
                  </a:tcPr>
                </a:tc>
                <a:tc hMerge="1">
                  <a:txBody>
                    <a:bodyPr/>
                    <a:lstStyle/>
                    <a:p>
                      <a:endParaRPr lang="id-ID"/>
                    </a:p>
                  </a:txBody>
                  <a:tcPr/>
                </a:tc>
                <a:extLst>
                  <a:ext uri="{0D108BD9-81ED-4DB2-BD59-A6C34878D82A}">
                    <a16:rowId xmlns:a16="http://schemas.microsoft.com/office/drawing/2014/main" val="1510058153"/>
                  </a:ext>
                </a:extLst>
              </a:tr>
              <a:tr h="449347">
                <a:tc gridSpan="2">
                  <a:txBody>
                    <a:bodyPr/>
                    <a:lstStyle/>
                    <a:p>
                      <a:pPr algn="l" fontAlgn="t"/>
                      <a:r>
                        <a:rPr lang="fi-FI" sz="2000" b="1" u="none" strike="noStrike" dirty="0">
                          <a:solidFill>
                            <a:schemeClr val="tx1"/>
                          </a:solidFill>
                          <a:effectLst/>
                        </a:rPr>
                        <a:t>Maksud dan Tujuan MRSMA 1.3</a:t>
                      </a:r>
                      <a:endParaRPr lang="fi-FI" sz="2000" b="1" i="0" u="none" strike="noStrike" dirty="0">
                        <a:solidFill>
                          <a:schemeClr val="tx1"/>
                        </a:solidFill>
                        <a:effectLst/>
                        <a:latin typeface="Calibri" panose="020F0502020204030204" pitchFamily="34" charset="0"/>
                      </a:endParaRPr>
                    </a:p>
                  </a:txBody>
                  <a:tcPr marL="5836" marR="5836" marT="50292" marB="50292">
                    <a:solidFill>
                      <a:schemeClr val="bg1"/>
                    </a:solidFill>
                  </a:tcPr>
                </a:tc>
                <a:tc hMerge="1">
                  <a:txBody>
                    <a:bodyPr/>
                    <a:lstStyle/>
                    <a:p>
                      <a:endParaRPr lang="id-ID"/>
                    </a:p>
                  </a:txBody>
                  <a:tcPr/>
                </a:tc>
                <a:extLst>
                  <a:ext uri="{0D108BD9-81ED-4DB2-BD59-A6C34878D82A}">
                    <a16:rowId xmlns:a16="http://schemas.microsoft.com/office/drawing/2014/main" val="594384904"/>
                  </a:ext>
                </a:extLst>
              </a:tr>
              <a:tr h="1100866">
                <a:tc gridSpan="2">
                  <a:txBody>
                    <a:bodyPr/>
                    <a:lstStyle/>
                    <a:p>
                      <a:pPr algn="l" fontAlgn="t"/>
                      <a:r>
                        <a:rPr lang="id-ID" sz="2000" u="none" strike="noStrike">
                          <a:solidFill>
                            <a:schemeClr val="tx1"/>
                          </a:solidFill>
                          <a:effectLst/>
                        </a:rPr>
                        <a:t>Persyarikatan Muhammadiyah memiliki sejumlah RSMA yang tersebar di berbagai daerah di Indonesia. Untuk memberikan acuan dalam tatakelola/ penyelenggaraan RSMA telah diterbitkan Pedoman Amal Usaha Kesehatan. Penyelenggaraan RSMA haruslah mengacu kepada Pedoman AUK dimaksud. </a:t>
                      </a:r>
                      <a:endParaRPr lang="id-ID" sz="2000" b="0" i="0" u="none" strike="noStrike">
                        <a:solidFill>
                          <a:schemeClr val="tx1"/>
                        </a:solidFill>
                        <a:effectLst/>
                        <a:latin typeface="Calibri" panose="020F0502020204030204" pitchFamily="34" charset="0"/>
                      </a:endParaRPr>
                    </a:p>
                  </a:txBody>
                  <a:tcPr marL="5836" marR="5836" marT="50292" marB="50292">
                    <a:solidFill>
                      <a:schemeClr val="bg1"/>
                    </a:solidFill>
                  </a:tcPr>
                </a:tc>
                <a:tc hMerge="1">
                  <a:txBody>
                    <a:bodyPr/>
                    <a:lstStyle/>
                    <a:p>
                      <a:endParaRPr lang="id-ID"/>
                    </a:p>
                  </a:txBody>
                  <a:tcPr/>
                </a:tc>
                <a:extLst>
                  <a:ext uri="{0D108BD9-81ED-4DB2-BD59-A6C34878D82A}">
                    <a16:rowId xmlns:a16="http://schemas.microsoft.com/office/drawing/2014/main" val="1559367901"/>
                  </a:ext>
                </a:extLst>
              </a:tr>
              <a:tr h="449347">
                <a:tc gridSpan="2">
                  <a:txBody>
                    <a:bodyPr/>
                    <a:lstStyle/>
                    <a:p>
                      <a:pPr algn="l" fontAlgn="t"/>
                      <a:r>
                        <a:rPr lang="pt-BR" sz="2000" b="1" u="none" strike="noStrike" dirty="0">
                          <a:solidFill>
                            <a:schemeClr val="tx1"/>
                          </a:solidFill>
                          <a:effectLst/>
                        </a:rPr>
                        <a:t>Lambang dan Logo RSMA diatur:</a:t>
                      </a:r>
                      <a:endParaRPr lang="pt-BR" sz="2000" b="1" i="0" u="none" strike="noStrike" dirty="0">
                        <a:solidFill>
                          <a:schemeClr val="tx1"/>
                        </a:solidFill>
                        <a:effectLst/>
                        <a:latin typeface="Calibri" panose="020F0502020204030204" pitchFamily="34" charset="0"/>
                      </a:endParaRPr>
                    </a:p>
                  </a:txBody>
                  <a:tcPr marL="5836" marR="5836" marT="50292" marB="50292">
                    <a:solidFill>
                      <a:schemeClr val="bg1"/>
                    </a:solidFill>
                  </a:tcPr>
                </a:tc>
                <a:tc hMerge="1">
                  <a:txBody>
                    <a:bodyPr/>
                    <a:lstStyle/>
                    <a:p>
                      <a:endParaRPr lang="id-ID"/>
                    </a:p>
                  </a:txBody>
                  <a:tcPr/>
                </a:tc>
                <a:extLst>
                  <a:ext uri="{0D108BD9-81ED-4DB2-BD59-A6C34878D82A}">
                    <a16:rowId xmlns:a16="http://schemas.microsoft.com/office/drawing/2014/main" val="1490680267"/>
                  </a:ext>
                </a:extLst>
              </a:tr>
              <a:tr h="334902">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a:solidFill>
                            <a:schemeClr val="tx1"/>
                          </a:solidFill>
                          <a:effectLst/>
                        </a:rPr>
                        <a:t>Lambang Amal Usaha Kesehatan menggunakan lambang Muhammadiyah.</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4091189356"/>
                  </a:ext>
                </a:extLst>
              </a:tr>
              <a:tr h="663777">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dirty="0">
                          <a:solidFill>
                            <a:schemeClr val="tx1"/>
                          </a:solidFill>
                          <a:effectLst/>
                        </a:rPr>
                        <a:t>Logo Amal Usaha Kesehatan mencerminkan identitas persyarikatan dan nilai-nilai yang dikembangkan di amal usaha kesehatan.</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4239392571"/>
                  </a:ext>
                </a:extLst>
              </a:tr>
              <a:tr h="449347">
                <a:tc gridSpan="2">
                  <a:txBody>
                    <a:bodyPr/>
                    <a:lstStyle/>
                    <a:p>
                      <a:pPr algn="l" fontAlgn="t"/>
                      <a:r>
                        <a:rPr lang="id-ID" sz="2000" b="1" u="none" strike="noStrike" dirty="0">
                          <a:solidFill>
                            <a:schemeClr val="tx1"/>
                          </a:solidFill>
                          <a:effectLst/>
                        </a:rPr>
                        <a:t>Penyelenggara AUMKES diatur:</a:t>
                      </a:r>
                      <a:endParaRPr lang="id-ID" sz="2000" b="1" i="0" u="none" strike="noStrike" dirty="0">
                        <a:solidFill>
                          <a:schemeClr val="tx1"/>
                        </a:solidFill>
                        <a:effectLst/>
                        <a:latin typeface="Calibri" panose="020F0502020204030204" pitchFamily="34" charset="0"/>
                      </a:endParaRPr>
                    </a:p>
                  </a:txBody>
                  <a:tcPr marL="5836" marR="5836" marT="50292" marB="50292">
                    <a:solidFill>
                      <a:schemeClr val="bg1"/>
                    </a:solidFill>
                  </a:tcPr>
                </a:tc>
                <a:tc hMerge="1">
                  <a:txBody>
                    <a:bodyPr/>
                    <a:lstStyle/>
                    <a:p>
                      <a:endParaRPr lang="id-ID"/>
                    </a:p>
                  </a:txBody>
                  <a:tcPr/>
                </a:tc>
                <a:extLst>
                  <a:ext uri="{0D108BD9-81ED-4DB2-BD59-A6C34878D82A}">
                    <a16:rowId xmlns:a16="http://schemas.microsoft.com/office/drawing/2014/main" val="1396325850"/>
                  </a:ext>
                </a:extLst>
              </a:tr>
              <a:tr h="334902">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dirty="0">
                          <a:solidFill>
                            <a:schemeClr val="tx1"/>
                          </a:solidFill>
                          <a:effectLst/>
                        </a:rPr>
                        <a:t>Pimpinan Persyarikatan bertanggungjawab atas penyelenggaraan Amal Usaha Kesehatan.</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4059459904"/>
                  </a:ext>
                </a:extLst>
              </a:tr>
              <a:tr h="334902">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dirty="0">
                          <a:solidFill>
                            <a:schemeClr val="tx1"/>
                          </a:solidFill>
                          <a:effectLst/>
                        </a:rPr>
                        <a:t>Pimpinan Persyarikatan dalam menjalankan tanggungjawabnya dibantu Majelis dan BPH.</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3388469344"/>
                  </a:ext>
                </a:extLst>
              </a:tr>
              <a:tr h="449347">
                <a:tc gridSpan="2">
                  <a:txBody>
                    <a:bodyPr/>
                    <a:lstStyle/>
                    <a:p>
                      <a:pPr algn="l" fontAlgn="t"/>
                      <a:r>
                        <a:rPr lang="id-ID" sz="2000" u="none" strike="noStrike" dirty="0">
                          <a:solidFill>
                            <a:schemeClr val="tx1"/>
                          </a:solidFill>
                          <a:effectLst/>
                        </a:rPr>
                        <a:t>Pendirian, Perizinan, dan Pendaftaran</a:t>
                      </a:r>
                      <a:endParaRPr lang="id-ID" sz="2000" b="0" i="0" u="none" strike="noStrike" dirty="0">
                        <a:solidFill>
                          <a:schemeClr val="tx1"/>
                        </a:solidFill>
                        <a:effectLst/>
                        <a:latin typeface="Calibri" panose="020F0502020204030204" pitchFamily="34" charset="0"/>
                      </a:endParaRPr>
                    </a:p>
                  </a:txBody>
                  <a:tcPr marL="5836" marR="5836" marT="50292" marB="50292">
                    <a:solidFill>
                      <a:schemeClr val="bg1"/>
                    </a:solidFill>
                  </a:tcPr>
                </a:tc>
                <a:tc hMerge="1">
                  <a:txBody>
                    <a:bodyPr/>
                    <a:lstStyle/>
                    <a:p>
                      <a:endParaRPr lang="id-ID"/>
                    </a:p>
                  </a:txBody>
                  <a:tcPr/>
                </a:tc>
                <a:extLst>
                  <a:ext uri="{0D108BD9-81ED-4DB2-BD59-A6C34878D82A}">
                    <a16:rowId xmlns:a16="http://schemas.microsoft.com/office/drawing/2014/main" val="431096587"/>
                  </a:ext>
                </a:extLst>
              </a:tr>
              <a:tr h="334902">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a:solidFill>
                            <a:schemeClr val="tx1"/>
                          </a:solidFill>
                          <a:effectLst/>
                        </a:rPr>
                        <a:t>Pendirian Amal Usaha Kesehatan menjadi wewenang Pimpinan Persyarikatan.</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2018942770"/>
                  </a:ext>
                </a:extLst>
              </a:tr>
              <a:tr h="635453">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dirty="0">
                          <a:solidFill>
                            <a:schemeClr val="tx1"/>
                          </a:solidFill>
                          <a:effectLst/>
                        </a:rPr>
                        <a:t>Setiap pendirian Amal Usaha Kesehatan dilakukan oleh Persyarikatan Muhammadiyah sebagai Badan Hukum.</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97637173"/>
                  </a:ext>
                </a:extLst>
              </a:tr>
            </a:tbl>
          </a:graphicData>
        </a:graphic>
      </p:graphicFrame>
    </p:spTree>
    <p:extLst>
      <p:ext uri="{BB962C8B-B14F-4D97-AF65-F5344CB8AC3E}">
        <p14:creationId xmlns:p14="http://schemas.microsoft.com/office/powerpoint/2010/main" val="2872135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D94D2F2-1F39-4C01-A414-247736C0841A}"/>
              </a:ext>
            </a:extLst>
          </p:cNvPr>
          <p:cNvGraphicFramePr>
            <a:graphicFrameLocks noGrp="1"/>
          </p:cNvGraphicFramePr>
          <p:nvPr>
            <p:extLst>
              <p:ext uri="{D42A27DB-BD31-4B8C-83A1-F6EECF244321}">
                <p14:modId xmlns:p14="http://schemas.microsoft.com/office/powerpoint/2010/main" val="3173218842"/>
              </p:ext>
            </p:extLst>
          </p:nvPr>
        </p:nvGraphicFramePr>
        <p:xfrm>
          <a:off x="13847" y="483312"/>
          <a:ext cx="11873346" cy="5727566"/>
        </p:xfrm>
        <a:graphic>
          <a:graphicData uri="http://schemas.openxmlformats.org/drawingml/2006/table">
            <a:tbl>
              <a:tblPr>
                <a:tableStyleId>{5C22544A-7EE6-4342-B048-85BDC9FD1C3A}</a:tableStyleId>
              </a:tblPr>
              <a:tblGrid>
                <a:gridCol w="639963">
                  <a:extLst>
                    <a:ext uri="{9D8B030D-6E8A-4147-A177-3AD203B41FA5}">
                      <a16:colId xmlns:a16="http://schemas.microsoft.com/office/drawing/2014/main" val="3021808280"/>
                    </a:ext>
                  </a:extLst>
                </a:gridCol>
                <a:gridCol w="11233383">
                  <a:extLst>
                    <a:ext uri="{9D8B030D-6E8A-4147-A177-3AD203B41FA5}">
                      <a16:colId xmlns:a16="http://schemas.microsoft.com/office/drawing/2014/main" val="2911311597"/>
                    </a:ext>
                  </a:extLst>
                </a:gridCol>
              </a:tblGrid>
              <a:tr h="642869">
                <a:tc>
                  <a:txBody>
                    <a:bodyPr/>
                    <a:lstStyle/>
                    <a:p>
                      <a:pPr algn="r" fontAlgn="t"/>
                      <a:r>
                        <a:rPr lang="id-ID" sz="2000" u="none" strike="noStrike" dirty="0">
                          <a:solidFill>
                            <a:schemeClr val="tx1"/>
                          </a:solidFill>
                          <a:effectLst/>
                        </a:rPr>
                        <a:t>3.</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dirty="0">
                          <a:solidFill>
                            <a:schemeClr val="tx1"/>
                          </a:solidFill>
                          <a:effectLst/>
                        </a:rPr>
                        <a:t>Setiap pendirian Amal Usaha Kesehatan wajib memperoleh izin tertulis Pimpinan Persyarikatan setingkat di atasnya atas nama Pimpinan Pusat.</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2452462613"/>
                  </a:ext>
                </a:extLst>
              </a:tr>
              <a:tr h="642869">
                <a:tc>
                  <a:txBody>
                    <a:bodyPr/>
                    <a:lstStyle/>
                    <a:p>
                      <a:pPr algn="r" fontAlgn="t"/>
                      <a:r>
                        <a:rPr lang="id-ID" sz="2000" u="none" strike="noStrike" dirty="0">
                          <a:solidFill>
                            <a:schemeClr val="tx1"/>
                          </a:solidFill>
                          <a:effectLst/>
                        </a:rPr>
                        <a:t>4.</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dirty="0">
                          <a:solidFill>
                            <a:schemeClr val="tx1"/>
                          </a:solidFill>
                          <a:effectLst/>
                        </a:rPr>
                        <a:t>Setiap pendirian Amal Usaha Kesehatan wajib didaftarkan pada Pimpinan Pusat Muhammadiyah untuk mendapatkan Nomor Register Amal Usaha Kesehatan.</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2244442965"/>
                  </a:ext>
                </a:extLst>
              </a:tr>
              <a:tr h="435193">
                <a:tc gridSpan="2">
                  <a:txBody>
                    <a:bodyPr/>
                    <a:lstStyle/>
                    <a:p>
                      <a:pPr algn="l" fontAlgn="t"/>
                      <a:r>
                        <a:rPr lang="id-ID" sz="2000" u="none" strike="noStrike" dirty="0">
                          <a:solidFill>
                            <a:schemeClr val="tx1"/>
                          </a:solidFill>
                          <a:effectLst/>
                        </a:rPr>
                        <a:t>Pelaporan AUMKES diatur:</a:t>
                      </a:r>
                      <a:endParaRPr lang="id-ID" sz="2000" b="0" i="0" u="none" strike="noStrike" dirty="0">
                        <a:solidFill>
                          <a:schemeClr val="tx1"/>
                        </a:solidFill>
                        <a:effectLst/>
                        <a:latin typeface="Calibri" panose="020F0502020204030204" pitchFamily="34" charset="0"/>
                      </a:endParaRPr>
                    </a:p>
                  </a:txBody>
                  <a:tcPr marL="5836" marR="5836" marT="50292" marB="50292">
                    <a:solidFill>
                      <a:schemeClr val="bg1"/>
                    </a:solidFill>
                  </a:tcPr>
                </a:tc>
                <a:tc hMerge="1">
                  <a:txBody>
                    <a:bodyPr/>
                    <a:lstStyle/>
                    <a:p>
                      <a:endParaRPr lang="id-ID"/>
                    </a:p>
                  </a:txBody>
                  <a:tcPr/>
                </a:tc>
                <a:extLst>
                  <a:ext uri="{0D108BD9-81ED-4DB2-BD59-A6C34878D82A}">
                    <a16:rowId xmlns:a16="http://schemas.microsoft.com/office/drawing/2014/main" val="2726091254"/>
                  </a:ext>
                </a:extLst>
              </a:tr>
              <a:tr h="1225036">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dirty="0">
                          <a:solidFill>
                            <a:schemeClr val="tx1"/>
                          </a:solidFill>
                          <a:effectLst/>
                        </a:rPr>
                        <a:t>Pimpinan Amal Usaha Kesehatan pada akhir masa jabatan wajib menyusun dan menyampaikan laporan pertanggungjawaban pengelolaan amal usaha, keuangan dan kekayaan kepada Majelis dan tembusannya disampaikan kepada Pimpinan Persyarikatan penyelenggara dan Pimpinan Persyarikatan sampai tingkat pusat.</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2691715362"/>
                  </a:ext>
                </a:extLst>
              </a:tr>
              <a:tr h="1225036">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dirty="0">
                          <a:solidFill>
                            <a:schemeClr val="tx1"/>
                          </a:solidFill>
                          <a:effectLst/>
                        </a:rPr>
                        <a:t>Pimpinan Amal Usaha Kesehatan setiap akhir tahun takwim wajib menyusun dan menyampaikan laporan tahunan tentang pengelolaan amal usaha, keuangan dan kekayaan kepada Majelis dan tembusannya disampaikan kepada Pimpinan Persyarikatan penyelenggara dan Pimpinan Persyarikatan sampai tingkat pusat.</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834304995"/>
                  </a:ext>
                </a:extLst>
              </a:tr>
              <a:tr h="1556561">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5836" marR="5836" marT="5837" marB="0">
                    <a:solidFill>
                      <a:schemeClr val="bg1"/>
                    </a:solidFill>
                  </a:tcPr>
                </a:tc>
                <a:tc>
                  <a:txBody>
                    <a:bodyPr/>
                    <a:lstStyle/>
                    <a:p>
                      <a:pPr algn="l" fontAlgn="t"/>
                      <a:r>
                        <a:rPr lang="id-ID" sz="2000" u="none" strike="noStrike" dirty="0">
                          <a:solidFill>
                            <a:schemeClr val="tx1"/>
                          </a:solidFill>
                          <a:effectLst/>
                        </a:rPr>
                        <a:t>Pimpinan Amal Usaha Kesehatan wajib menyusun dan menyampaikan laporan khusus atas penanganan suatu peristiwa di luar hal-hal sebagaimana dimaksud dalam ayat (1) dan ayat (2) kepada Majelis dan tembusannya disampaikan kepada Pimpinan Persyarikatan penyelenggara dan Pimpinan Persyarikatan sampai tingkat pusat, paling lambat satu bulan setelah penanganan tersebut dinyatakan selesai.</a:t>
                      </a:r>
                      <a:endParaRPr lang="id-ID" sz="2000" b="0" i="0" u="none" strike="noStrike" dirty="0">
                        <a:solidFill>
                          <a:schemeClr val="tx1"/>
                        </a:solidFill>
                        <a:effectLst/>
                        <a:latin typeface="Calibri" panose="020F0502020204030204" pitchFamily="34" charset="0"/>
                      </a:endParaRPr>
                    </a:p>
                  </a:txBody>
                  <a:tcPr marL="5836" marR="5836" marT="5837" marB="0">
                    <a:solidFill>
                      <a:schemeClr val="bg1"/>
                    </a:solidFill>
                  </a:tcPr>
                </a:tc>
                <a:extLst>
                  <a:ext uri="{0D108BD9-81ED-4DB2-BD59-A6C34878D82A}">
                    <a16:rowId xmlns:a16="http://schemas.microsoft.com/office/drawing/2014/main" val="1495821186"/>
                  </a:ext>
                </a:extLst>
              </a:tr>
            </a:tbl>
          </a:graphicData>
        </a:graphic>
      </p:graphicFrame>
    </p:spTree>
    <p:extLst>
      <p:ext uri="{BB962C8B-B14F-4D97-AF65-F5344CB8AC3E}">
        <p14:creationId xmlns:p14="http://schemas.microsoft.com/office/powerpoint/2010/main" val="33820813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500E931-9C33-446A-90AC-203D0036678D}"/>
              </a:ext>
            </a:extLst>
          </p:cNvPr>
          <p:cNvGraphicFramePr>
            <a:graphicFrameLocks noGrp="1"/>
          </p:cNvGraphicFramePr>
          <p:nvPr>
            <p:extLst>
              <p:ext uri="{D42A27DB-BD31-4B8C-83A1-F6EECF244321}">
                <p14:modId xmlns:p14="http://schemas.microsoft.com/office/powerpoint/2010/main" val="312344572"/>
              </p:ext>
            </p:extLst>
          </p:nvPr>
        </p:nvGraphicFramePr>
        <p:xfrm>
          <a:off x="64517" y="380332"/>
          <a:ext cx="11236037" cy="6324722"/>
        </p:xfrm>
        <a:graphic>
          <a:graphicData uri="http://schemas.openxmlformats.org/drawingml/2006/table">
            <a:tbl>
              <a:tblPr>
                <a:tableStyleId>{5C22544A-7EE6-4342-B048-85BDC9FD1C3A}</a:tableStyleId>
              </a:tblPr>
              <a:tblGrid>
                <a:gridCol w="605150">
                  <a:extLst>
                    <a:ext uri="{9D8B030D-6E8A-4147-A177-3AD203B41FA5}">
                      <a16:colId xmlns:a16="http://schemas.microsoft.com/office/drawing/2014/main" val="4010001735"/>
                    </a:ext>
                  </a:extLst>
                </a:gridCol>
                <a:gridCol w="5296887">
                  <a:extLst>
                    <a:ext uri="{9D8B030D-6E8A-4147-A177-3AD203B41FA5}">
                      <a16:colId xmlns:a16="http://schemas.microsoft.com/office/drawing/2014/main" val="2982847913"/>
                    </a:ext>
                  </a:extLst>
                </a:gridCol>
                <a:gridCol w="401782">
                  <a:extLst>
                    <a:ext uri="{9D8B030D-6E8A-4147-A177-3AD203B41FA5}">
                      <a16:colId xmlns:a16="http://schemas.microsoft.com/office/drawing/2014/main" val="1057858455"/>
                    </a:ext>
                  </a:extLst>
                </a:gridCol>
                <a:gridCol w="3812047">
                  <a:extLst>
                    <a:ext uri="{9D8B030D-6E8A-4147-A177-3AD203B41FA5}">
                      <a16:colId xmlns:a16="http://schemas.microsoft.com/office/drawing/2014/main" val="2134855572"/>
                    </a:ext>
                  </a:extLst>
                </a:gridCol>
                <a:gridCol w="1120171">
                  <a:extLst>
                    <a:ext uri="{9D8B030D-6E8A-4147-A177-3AD203B41FA5}">
                      <a16:colId xmlns:a16="http://schemas.microsoft.com/office/drawing/2014/main" val="15965104"/>
                    </a:ext>
                  </a:extLst>
                </a:gridCol>
              </a:tblGrid>
              <a:tr h="300720">
                <a:tc gridSpan="2">
                  <a:txBody>
                    <a:bodyPr/>
                    <a:lstStyle/>
                    <a:p>
                      <a:pPr algn="ctr" fontAlgn="t"/>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gridSpan="2">
                  <a:txBody>
                    <a:bodyPr/>
                    <a:lstStyle/>
                    <a:p>
                      <a:pPr algn="ctr" fontAlgn="t"/>
                      <a:r>
                        <a:rPr lang="id-ID" sz="2000" b="1" u="none" strike="noStrike" dirty="0">
                          <a:solidFill>
                            <a:schemeClr val="tx1"/>
                          </a:solidFill>
                          <a:effectLst/>
                        </a:rPr>
                        <a:t>TELUSUR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510881849"/>
                  </a:ext>
                </a:extLst>
              </a:tr>
              <a:tr h="567200">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Identitas dan lambang RSMA meliputi 1 s.d 2 dalam maksud dan tujuan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Lambang RSMA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959547563"/>
                  </a:ext>
                </a:extLst>
              </a:tr>
              <a:tr h="300720">
                <a:tc rowSpan="2">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a:solidFill>
                            <a:schemeClr val="tx1"/>
                          </a:solidFill>
                          <a:effectLst/>
                        </a:rPr>
                        <a:t>Penyelenggara  RSMA sesuai 1 s.d 2 dalam maksud dan tujuan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SK BPH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700964832"/>
                  </a:ext>
                </a:extLst>
              </a:tr>
              <a:tr h="314759">
                <a:tc vMerge="1">
                  <a:txBody>
                    <a:bodyPr/>
                    <a:lstStyle/>
                    <a:p>
                      <a:endParaRPr lang="id-ID"/>
                    </a:p>
                  </a:txBody>
                  <a:tcPr/>
                </a:tc>
                <a:tc vMerge="1">
                  <a:txBody>
                    <a:bodyPr/>
                    <a:lstStyle/>
                    <a:p>
                      <a:endParaRPr lang="id-ID"/>
                    </a:p>
                  </a:txBody>
                  <a:tcPr/>
                </a:tc>
                <a:tc>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BPH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4148332502"/>
                  </a:ext>
                </a:extLst>
              </a:tr>
              <a:tr h="592325">
                <a:tc rowSpan="2">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nl-NL" sz="2000" u="none" strike="noStrike">
                          <a:solidFill>
                            <a:schemeClr val="tx1"/>
                          </a:solidFill>
                          <a:effectLst/>
                        </a:rPr>
                        <a:t>Pendirian dan perizinan RSMA sesuai 1) s.d 4) dalam maksud dan tujuan</a:t>
                      </a:r>
                      <a:endParaRPr lang="nl-NL"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Izin tertulis pendirian AUMKES oleh Pimpinan Persyarikatan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412561655"/>
                  </a:ext>
                </a:extLst>
              </a:tr>
              <a:tr h="592325">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Nomer Register AUMKES dari PP Muhammadiyah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4128238110"/>
                  </a:ext>
                </a:extLst>
              </a:tr>
              <a:tr h="300720">
                <a:tc rowSpan="2">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a:solidFill>
                            <a:schemeClr val="tx1"/>
                          </a:solidFill>
                          <a:effectLst/>
                        </a:rPr>
                        <a:t>RSMA dipimpin oleh seorang Direktur Utama dan Direktur Bidang atau Direktur  dan Wakil Direktur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SK Penetapan Direksi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365201522"/>
                  </a:ext>
                </a:extLst>
              </a:tr>
              <a:tr h="507887">
                <a:tc vMerge="1">
                  <a:txBody>
                    <a:bodyPr/>
                    <a:lstStyle/>
                    <a:p>
                      <a:endParaRPr lang="id-ID"/>
                    </a:p>
                  </a:txBody>
                  <a:tcPr/>
                </a:tc>
                <a:tc vMerge="1">
                  <a:txBody>
                    <a:bodyPr/>
                    <a:lstStyle/>
                    <a:p>
                      <a:endParaRPr lang="id-ID"/>
                    </a:p>
                  </a:txBody>
                  <a:tcPr/>
                </a:tc>
                <a:tc>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Direksi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1460942984"/>
                  </a:ext>
                </a:extLst>
              </a:tr>
              <a:tr h="300720">
                <a:tc rowSpan="3">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Pelaporan RSMA meliputi a) s.d c) dalam maksud dan tujuan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laporan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27690178"/>
                  </a:ext>
                </a:extLst>
              </a:tr>
              <a:tr h="300720">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Direksi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603661037"/>
                  </a:ext>
                </a:extLst>
              </a:tr>
              <a:tr h="300720">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BPH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3727871405"/>
                  </a:ext>
                </a:extLst>
              </a:tr>
              <a:tr h="1758751">
                <a:tc>
                  <a:txBody>
                    <a:bodyPr/>
                    <a:lstStyle/>
                    <a:p>
                      <a:pPr algn="r" fontAlgn="t"/>
                      <a:r>
                        <a:rPr lang="id-ID" sz="2000" u="none" strike="noStrike" dirty="0">
                          <a:solidFill>
                            <a:schemeClr val="tx1"/>
                          </a:solidFill>
                          <a:effectLst/>
                        </a:rPr>
                        <a:t>6.</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just" fontAlgn="t"/>
                      <a:r>
                        <a:rPr lang="id-ID" sz="2000" u="none" strike="noStrike" dirty="0">
                          <a:solidFill>
                            <a:schemeClr val="tx1"/>
                          </a:solidFill>
                          <a:effectLst/>
                        </a:rPr>
                        <a:t>Pengawasan keuangan dan kekayaan dilaksanakan oleh Lembaga Pembina dan Pengawas Keuangan berdasarkan penugasan Pimpinan Persyarikatan.</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dirty="0">
                          <a:solidFill>
                            <a:schemeClr val="tx1"/>
                          </a:solidFill>
                          <a:effectLst/>
                        </a:rPr>
                        <a:t>Laporan Audit / laporan pengawasan lain</a:t>
                      </a:r>
                      <a:endParaRPr lang="fi-FI"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652437770"/>
                  </a:ext>
                </a:extLst>
              </a:tr>
            </a:tbl>
          </a:graphicData>
        </a:graphic>
      </p:graphicFrame>
    </p:spTree>
    <p:extLst>
      <p:ext uri="{BB962C8B-B14F-4D97-AF65-F5344CB8AC3E}">
        <p14:creationId xmlns:p14="http://schemas.microsoft.com/office/powerpoint/2010/main" val="15746382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55CAFC2-14B5-4095-B90B-AE366AC12190}"/>
              </a:ext>
            </a:extLst>
          </p:cNvPr>
          <p:cNvGraphicFramePr>
            <a:graphicFrameLocks noGrp="1"/>
          </p:cNvGraphicFramePr>
          <p:nvPr>
            <p:extLst>
              <p:ext uri="{D42A27DB-BD31-4B8C-83A1-F6EECF244321}">
                <p14:modId xmlns:p14="http://schemas.microsoft.com/office/powerpoint/2010/main" val="409304908"/>
              </p:ext>
            </p:extLst>
          </p:nvPr>
        </p:nvGraphicFramePr>
        <p:xfrm>
          <a:off x="230660" y="1"/>
          <a:ext cx="11762508" cy="6846351"/>
        </p:xfrm>
        <a:graphic>
          <a:graphicData uri="http://schemas.openxmlformats.org/drawingml/2006/table">
            <a:tbl>
              <a:tblPr>
                <a:tableStyleId>{5C22544A-7EE6-4342-B048-85BDC9FD1C3A}</a:tableStyleId>
              </a:tblPr>
              <a:tblGrid>
                <a:gridCol w="633503">
                  <a:extLst>
                    <a:ext uri="{9D8B030D-6E8A-4147-A177-3AD203B41FA5}">
                      <a16:colId xmlns:a16="http://schemas.microsoft.com/office/drawing/2014/main" val="164192592"/>
                    </a:ext>
                  </a:extLst>
                </a:gridCol>
                <a:gridCol w="5033006">
                  <a:extLst>
                    <a:ext uri="{9D8B030D-6E8A-4147-A177-3AD203B41FA5}">
                      <a16:colId xmlns:a16="http://schemas.microsoft.com/office/drawing/2014/main" val="338302754"/>
                    </a:ext>
                  </a:extLst>
                </a:gridCol>
                <a:gridCol w="484909">
                  <a:extLst>
                    <a:ext uri="{9D8B030D-6E8A-4147-A177-3AD203B41FA5}">
                      <a16:colId xmlns:a16="http://schemas.microsoft.com/office/drawing/2014/main" val="3022566850"/>
                    </a:ext>
                  </a:extLst>
                </a:gridCol>
                <a:gridCol w="4973782">
                  <a:extLst>
                    <a:ext uri="{9D8B030D-6E8A-4147-A177-3AD203B41FA5}">
                      <a16:colId xmlns:a16="http://schemas.microsoft.com/office/drawing/2014/main" val="1113073189"/>
                    </a:ext>
                  </a:extLst>
                </a:gridCol>
                <a:gridCol w="637308">
                  <a:extLst>
                    <a:ext uri="{9D8B030D-6E8A-4147-A177-3AD203B41FA5}">
                      <a16:colId xmlns:a16="http://schemas.microsoft.com/office/drawing/2014/main" val="3049656443"/>
                    </a:ext>
                  </a:extLst>
                </a:gridCol>
              </a:tblGrid>
              <a:tr h="329934">
                <a:tc gridSpan="5">
                  <a:txBody>
                    <a:bodyPr/>
                    <a:lstStyle/>
                    <a:p>
                      <a:pPr algn="ctr" fontAlgn="t"/>
                      <a:r>
                        <a:rPr lang="id-ID" sz="2000" b="1" u="none" strike="noStrike" dirty="0">
                          <a:solidFill>
                            <a:schemeClr val="tx1"/>
                          </a:solidFill>
                          <a:effectLst/>
                        </a:rPr>
                        <a:t>KEPEMIMPINAN DAN KADERISASI</a:t>
                      </a:r>
                      <a:endParaRPr lang="id-ID" sz="2000" b="1" i="0" u="none" strike="noStrike" dirty="0">
                        <a:solidFill>
                          <a:schemeClr val="tx1"/>
                        </a:solidFill>
                        <a:effectLst/>
                        <a:latin typeface="Cambria" panose="02040503050406030204" pitchFamily="18" charset="0"/>
                      </a:endParaRPr>
                    </a:p>
                  </a:txBody>
                  <a:tcPr marL="9278" marR="9278" marT="927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190213635"/>
                  </a:ext>
                </a:extLst>
              </a:tr>
              <a:tr h="309004">
                <a:tc gridSpan="5">
                  <a:txBody>
                    <a:bodyPr/>
                    <a:lstStyle/>
                    <a:p>
                      <a:pPr algn="l" fontAlgn="t"/>
                      <a:r>
                        <a:rPr lang="id-ID" sz="2000" b="1" u="none" strike="noStrike" dirty="0">
                          <a:solidFill>
                            <a:schemeClr val="tx1"/>
                          </a:solidFill>
                          <a:effectLst/>
                        </a:rPr>
                        <a:t>Standar MRSMA 2.1</a:t>
                      </a:r>
                      <a:endParaRPr lang="id-ID" sz="2000" b="1" i="0" u="none" strike="noStrike" dirty="0">
                        <a:solidFill>
                          <a:schemeClr val="tx1"/>
                        </a:solidFill>
                        <a:effectLst/>
                        <a:latin typeface="Calibri" panose="020F0502020204030204" pitchFamily="34" charset="0"/>
                      </a:endParaRPr>
                    </a:p>
                  </a:txBody>
                  <a:tcPr marL="9278" marR="9278" marT="927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32665670"/>
                  </a:ext>
                </a:extLst>
              </a:tr>
              <a:tr h="357496">
                <a:tc gridSpan="5">
                  <a:txBody>
                    <a:bodyPr/>
                    <a:lstStyle/>
                    <a:p>
                      <a:pPr algn="l" fontAlgn="t"/>
                      <a:r>
                        <a:rPr lang="id-ID" sz="2000" u="none" strike="noStrike" dirty="0">
                          <a:solidFill>
                            <a:schemeClr val="tx1"/>
                          </a:solidFill>
                          <a:effectLst/>
                        </a:rPr>
                        <a:t>Direksi RSMA diusulkan oleh persyarikatan penyelenggara </a:t>
                      </a:r>
                      <a:endParaRPr lang="id-ID" sz="2000" b="0" i="0" u="none" strike="noStrike" dirty="0">
                        <a:solidFill>
                          <a:schemeClr val="tx1"/>
                        </a:solidFill>
                        <a:effectLst/>
                        <a:latin typeface="Calibri" panose="020F0502020204030204" pitchFamily="34" charset="0"/>
                      </a:endParaRPr>
                    </a:p>
                  </a:txBody>
                  <a:tcPr marL="9278" marR="9278" marT="927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732903757"/>
                  </a:ext>
                </a:extLst>
              </a:tr>
              <a:tr h="309004">
                <a:tc gridSpan="5">
                  <a:txBody>
                    <a:bodyPr/>
                    <a:lstStyle/>
                    <a:p>
                      <a:pPr algn="l" fontAlgn="t"/>
                      <a:r>
                        <a:rPr lang="fi-FI" sz="2000" u="none" strike="noStrike">
                          <a:solidFill>
                            <a:schemeClr val="tx1"/>
                          </a:solidFill>
                          <a:effectLst/>
                        </a:rPr>
                        <a:t>Maksud dan Tujuan MRSMA 2.1</a:t>
                      </a:r>
                      <a:endParaRPr lang="fi-FI" sz="2000" b="1" i="0" u="none" strike="noStrike">
                        <a:solidFill>
                          <a:schemeClr val="tx1"/>
                        </a:solidFill>
                        <a:effectLst/>
                        <a:latin typeface="Calibri" panose="020F0502020204030204" pitchFamily="34" charset="0"/>
                      </a:endParaRPr>
                    </a:p>
                  </a:txBody>
                  <a:tcPr marL="9278" marR="9278" marT="927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566763483"/>
                  </a:ext>
                </a:extLst>
              </a:tr>
              <a:tr h="852452">
                <a:tc gridSpan="5">
                  <a:txBody>
                    <a:bodyPr/>
                    <a:lstStyle/>
                    <a:p>
                      <a:pPr algn="l" fontAlgn="t"/>
                      <a:r>
                        <a:rPr lang="id-ID" sz="1600" u="none" strike="noStrike" dirty="0">
                          <a:solidFill>
                            <a:schemeClr val="tx1"/>
                          </a:solidFill>
                          <a:effectLst/>
                        </a:rPr>
                        <a:t>Pimpinan RSMA/Dewan Direksi adalah jabatan strategis yang berpengaruh terhadap kemajuan RSMA.  RSMA  memiliki mekanisme seleksi dan kriteria kompetensi yang jelas bagi para calon pimpinannya sehingga didapatkan pemimpin kompeten dan  amanah. Sebagaimana sabda Rasulullah melalui hadist berikut ini :</a:t>
                      </a:r>
                      <a:endParaRPr lang="id-ID" sz="1600" b="0" i="0" u="none" strike="noStrike" dirty="0">
                        <a:solidFill>
                          <a:schemeClr val="tx1"/>
                        </a:solidFill>
                        <a:effectLst/>
                        <a:latin typeface="Calibri" panose="020F0502020204030204" pitchFamily="34" charset="0"/>
                      </a:endParaRPr>
                    </a:p>
                  </a:txBody>
                  <a:tcPr marL="9278" marR="9278" marT="927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850477050"/>
                  </a:ext>
                </a:extLst>
              </a:tr>
              <a:tr h="759041">
                <a:tc gridSpan="5">
                  <a:txBody>
                    <a:bodyPr/>
                    <a:lstStyle/>
                    <a:p>
                      <a:pPr algn="l" fontAlgn="t"/>
                      <a:r>
                        <a:rPr lang="id-ID" sz="1600" u="none" strike="noStrike" dirty="0">
                          <a:solidFill>
                            <a:schemeClr val="tx1"/>
                          </a:solidFill>
                          <a:effectLst/>
                        </a:rPr>
                        <a:t>Rasulullah shallallahu ‘alaihi wasallam bersabda: “Jika amanat telah disia-siakan, tunggu saja kehancuran terjadi.” Ada seorang sahabat bertanya; ‘bagaimana maksud amanat disia-siakan? ‘ Nabi menjawab; “Jika urusan diserahkan bukan kepada ahlinya, maka tunggulah kehancuran itu.” (HR. BUKHARI – 6015)</a:t>
                      </a:r>
                      <a:endParaRPr lang="id-ID" sz="1600" b="0" i="1" u="none" strike="noStrike" dirty="0">
                        <a:solidFill>
                          <a:schemeClr val="tx1"/>
                        </a:solidFill>
                        <a:effectLst/>
                        <a:latin typeface="Calibri" panose="020F0502020204030204" pitchFamily="34" charset="0"/>
                      </a:endParaRPr>
                    </a:p>
                  </a:txBody>
                  <a:tcPr marL="9278" marR="9278" marT="927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983938240"/>
                  </a:ext>
                </a:extLst>
              </a:tr>
              <a:tr h="604966">
                <a:tc gridSpan="5">
                  <a:txBody>
                    <a:bodyPr/>
                    <a:lstStyle/>
                    <a:p>
                      <a:pPr algn="l" fontAlgn="t"/>
                      <a:r>
                        <a:rPr lang="id-ID" sz="1600" u="none" strike="noStrike" dirty="0">
                          <a:solidFill>
                            <a:schemeClr val="tx1"/>
                          </a:solidFill>
                          <a:effectLst/>
                        </a:rPr>
                        <a:t>“Siapa saja yang dipercaya mengurus rakyat, sementara dia tidak menjaga mereka dengan nasihat (agama), dia tidak akan mencium aroma surga, padahal aroma surga dapat dicium dari perjalanan seratus tahun” (HR AHMAD, IBN ABI SYAIBAH, ATH THABARANI)</a:t>
                      </a:r>
                      <a:endParaRPr lang="id-ID" sz="1600" b="0" i="1" u="none" strike="noStrike" dirty="0">
                        <a:solidFill>
                          <a:schemeClr val="tx1"/>
                        </a:solidFill>
                        <a:effectLst/>
                        <a:latin typeface="Calibri" panose="020F0502020204030204" pitchFamily="34" charset="0"/>
                      </a:endParaRPr>
                    </a:p>
                  </a:txBody>
                  <a:tcPr marL="9278" marR="9278" marT="927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42166526"/>
                  </a:ext>
                </a:extLst>
              </a:tr>
              <a:tr h="309004">
                <a:tc gridSpan="2">
                  <a:txBody>
                    <a:bodyPr/>
                    <a:lstStyle/>
                    <a:p>
                      <a:pPr algn="l" fontAlgn="t"/>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278" marR="9278" marT="9278" marB="0">
                    <a:solidFill>
                      <a:schemeClr val="bg1"/>
                    </a:solidFill>
                  </a:tcPr>
                </a:tc>
                <a:tc hMerge="1">
                  <a:txBody>
                    <a:bodyPr/>
                    <a:lstStyle/>
                    <a:p>
                      <a:endParaRPr lang="id-ID"/>
                    </a:p>
                  </a:txBody>
                  <a:tcPr/>
                </a:tc>
                <a:tc gridSpan="2">
                  <a:txBody>
                    <a:bodyPr/>
                    <a:lstStyle/>
                    <a:p>
                      <a:pPr algn="l" fontAlgn="t"/>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278" marR="9278" marT="9278" marB="0">
                    <a:solidFill>
                      <a:schemeClr val="bg1"/>
                    </a:solidFill>
                  </a:tcPr>
                </a:tc>
                <a:tc hMerge="1">
                  <a:txBody>
                    <a:bodyPr/>
                    <a:lstStyle/>
                    <a:p>
                      <a:endParaRPr lang="id-ID"/>
                    </a:p>
                  </a:txBody>
                  <a:tcPr/>
                </a:tc>
                <a:tc>
                  <a:txBody>
                    <a:bodyPr/>
                    <a:lstStyle/>
                    <a:p>
                      <a:pPr algn="l"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278" marR="9278" marT="9278" marB="0">
                    <a:solidFill>
                      <a:schemeClr val="bg1"/>
                    </a:solidFill>
                  </a:tcPr>
                </a:tc>
                <a:extLst>
                  <a:ext uri="{0D108BD9-81ED-4DB2-BD59-A6C34878D82A}">
                    <a16:rowId xmlns:a16="http://schemas.microsoft.com/office/drawing/2014/main" val="2156334638"/>
                  </a:ext>
                </a:extLst>
              </a:tr>
              <a:tr h="908757">
                <a:tc>
                  <a:txBody>
                    <a:bodyPr/>
                    <a:lstStyle/>
                    <a:p>
                      <a:pPr algn="l"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a:solidFill>
                            <a:schemeClr val="tx1"/>
                          </a:solidFill>
                          <a:effectLst/>
                        </a:rPr>
                        <a:t>Mekanisme pengkajian dan pengusulan calon pimpinan RSMA ditetapkan oleh Persyariatan Penyelenggara</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a:solidFill>
                            <a:schemeClr val="tx1"/>
                          </a:solidFill>
                          <a:effectLst/>
                        </a:rPr>
                        <a:t>Regulasi mekanisme pengkajian dan pengusulan calon pimpinan RSMA </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extLst>
                  <a:ext uri="{0D108BD9-81ED-4DB2-BD59-A6C34878D82A}">
                    <a16:rowId xmlns:a16="http://schemas.microsoft.com/office/drawing/2014/main" val="2953976891"/>
                  </a:ext>
                </a:extLst>
              </a:tr>
              <a:tr h="608881">
                <a:tc rowSpan="2">
                  <a:txBody>
                    <a:bodyPr/>
                    <a:lstStyle/>
                    <a:p>
                      <a:pPr algn="l"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rowSpan="2">
                  <a:txBody>
                    <a:bodyPr/>
                    <a:lstStyle/>
                    <a:p>
                      <a:pPr algn="l" fontAlgn="t"/>
                      <a:r>
                        <a:rPr lang="id-ID" sz="2000" u="none" strike="noStrike">
                          <a:solidFill>
                            <a:schemeClr val="tx1"/>
                          </a:solidFill>
                          <a:effectLst/>
                        </a:rPr>
                        <a:t>Calon pimpinan RSMA diusulkan dan di lakukan pengkajian oleh Persyarikatan penyelenggara sesuai mekanisme</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a:solidFill>
                            <a:schemeClr val="tx1"/>
                          </a:solidFill>
                          <a:effectLst/>
                        </a:rPr>
                        <a:t>Bukti usulan dan proses pengkajian calon pimpinan</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rowSpan="2">
                  <a:txBody>
                    <a:bodyPr/>
                    <a:lstStyle/>
                    <a:p>
                      <a:pPr algn="l"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extLst>
                  <a:ext uri="{0D108BD9-81ED-4DB2-BD59-A6C34878D82A}">
                    <a16:rowId xmlns:a16="http://schemas.microsoft.com/office/drawing/2014/main" val="1708465681"/>
                  </a:ext>
                </a:extLst>
              </a:tr>
              <a:tr h="354737">
                <a:tc vMerge="1">
                  <a:txBody>
                    <a:bodyPr/>
                    <a:lstStyle/>
                    <a:p>
                      <a:endParaRPr lang="id-ID"/>
                    </a:p>
                  </a:txBody>
                  <a:tcPr/>
                </a:tc>
                <a:tc vMerge="1">
                  <a:txBody>
                    <a:bodyPr/>
                    <a:lstStyle/>
                    <a:p>
                      <a:endParaRPr lang="id-ID"/>
                    </a:p>
                  </a:txBody>
                  <a:tcPr/>
                </a:tc>
                <a:tc>
                  <a:txBody>
                    <a:bodyPr/>
                    <a:lstStyle/>
                    <a:p>
                      <a:pPr algn="l"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dirty="0">
                          <a:solidFill>
                            <a:schemeClr val="tx1"/>
                          </a:solidFill>
                          <a:effectLst/>
                        </a:rPr>
                        <a:t>Direksi</a:t>
                      </a:r>
                      <a:endParaRPr lang="id-ID" sz="2000" b="0" i="0" u="none" strike="noStrike" dirty="0">
                        <a:solidFill>
                          <a:schemeClr val="tx1"/>
                        </a:solidFill>
                        <a:effectLst/>
                        <a:latin typeface="Calibri" panose="020F0502020204030204" pitchFamily="34" charset="0"/>
                      </a:endParaRPr>
                    </a:p>
                  </a:txBody>
                  <a:tcPr marL="9278" marR="9278" marT="9278" marB="0">
                    <a:solidFill>
                      <a:schemeClr val="bg1"/>
                    </a:solidFill>
                  </a:tcPr>
                </a:tc>
                <a:tc vMerge="1">
                  <a:txBody>
                    <a:bodyPr/>
                    <a:lstStyle/>
                    <a:p>
                      <a:endParaRPr lang="id-ID"/>
                    </a:p>
                  </a:txBody>
                  <a:tcPr/>
                </a:tc>
                <a:extLst>
                  <a:ext uri="{0D108BD9-81ED-4DB2-BD59-A6C34878D82A}">
                    <a16:rowId xmlns:a16="http://schemas.microsoft.com/office/drawing/2014/main" val="775754304"/>
                  </a:ext>
                </a:extLst>
              </a:tr>
              <a:tr h="608881">
                <a:tc rowSpan="2">
                  <a:txBody>
                    <a:bodyPr/>
                    <a:lstStyle/>
                    <a:p>
                      <a:pPr algn="l"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rowSpan="2">
                  <a:txBody>
                    <a:bodyPr/>
                    <a:lstStyle/>
                    <a:p>
                      <a:pPr algn="l" fontAlgn="t"/>
                      <a:r>
                        <a:rPr lang="es-ES" sz="2000" u="none" strike="noStrike">
                          <a:solidFill>
                            <a:schemeClr val="tx1"/>
                          </a:solidFill>
                          <a:effectLst/>
                        </a:rPr>
                        <a:t>Pelaksanaan pengkajian dan pengusulan calon pimpinan RSMA sesuai standar yang ditetapkan secara obyektif dan transparan.</a:t>
                      </a:r>
                      <a:endParaRPr lang="es-ES"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a:solidFill>
                            <a:schemeClr val="tx1"/>
                          </a:solidFill>
                          <a:effectLst/>
                        </a:rPr>
                        <a:t>Bukti usulan dan proses pengkajian calon pimpinan</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rowSpan="2">
                  <a:txBody>
                    <a:bodyPr/>
                    <a:lstStyle/>
                    <a:p>
                      <a:pPr algn="l"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extLst>
                  <a:ext uri="{0D108BD9-81ED-4DB2-BD59-A6C34878D82A}">
                    <a16:rowId xmlns:a16="http://schemas.microsoft.com/office/drawing/2014/main" val="2981211516"/>
                  </a:ext>
                </a:extLst>
              </a:tr>
              <a:tr h="484057">
                <a:tc vMerge="1">
                  <a:txBody>
                    <a:bodyPr/>
                    <a:lstStyle/>
                    <a:p>
                      <a:endParaRPr lang="id-ID"/>
                    </a:p>
                  </a:txBody>
                  <a:tcPr/>
                </a:tc>
                <a:tc vMerge="1">
                  <a:txBody>
                    <a:bodyPr/>
                    <a:lstStyle/>
                    <a:p>
                      <a:endParaRPr lang="id-ID"/>
                    </a:p>
                  </a:txBody>
                  <a:tcPr/>
                </a:tc>
                <a:tc>
                  <a:txBody>
                    <a:bodyPr/>
                    <a:lstStyle/>
                    <a:p>
                      <a:pPr algn="l"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278" marR="9278" marT="9278" marB="0">
                    <a:solidFill>
                      <a:schemeClr val="bg1"/>
                    </a:solidFill>
                  </a:tcPr>
                </a:tc>
                <a:tc>
                  <a:txBody>
                    <a:bodyPr/>
                    <a:lstStyle/>
                    <a:p>
                      <a:pPr algn="l" fontAlgn="t"/>
                      <a:r>
                        <a:rPr lang="id-ID" sz="2000" u="none" strike="noStrike" dirty="0">
                          <a:solidFill>
                            <a:schemeClr val="tx1"/>
                          </a:solidFill>
                          <a:effectLst/>
                        </a:rPr>
                        <a:t>Direksi</a:t>
                      </a:r>
                      <a:endParaRPr lang="id-ID" sz="2000" b="0" i="0" u="none" strike="noStrike" dirty="0">
                        <a:solidFill>
                          <a:schemeClr val="tx1"/>
                        </a:solidFill>
                        <a:effectLst/>
                        <a:latin typeface="Calibri" panose="020F0502020204030204" pitchFamily="34" charset="0"/>
                      </a:endParaRPr>
                    </a:p>
                  </a:txBody>
                  <a:tcPr marL="9278" marR="9278" marT="9278" marB="0">
                    <a:solidFill>
                      <a:schemeClr val="bg1"/>
                    </a:solidFill>
                  </a:tcPr>
                </a:tc>
                <a:tc vMerge="1">
                  <a:txBody>
                    <a:bodyPr/>
                    <a:lstStyle/>
                    <a:p>
                      <a:endParaRPr lang="id-ID"/>
                    </a:p>
                  </a:txBody>
                  <a:tcPr/>
                </a:tc>
                <a:extLst>
                  <a:ext uri="{0D108BD9-81ED-4DB2-BD59-A6C34878D82A}">
                    <a16:rowId xmlns:a16="http://schemas.microsoft.com/office/drawing/2014/main" val="3434122364"/>
                  </a:ext>
                </a:extLst>
              </a:tr>
            </a:tbl>
          </a:graphicData>
        </a:graphic>
      </p:graphicFrame>
    </p:spTree>
    <p:extLst>
      <p:ext uri="{BB962C8B-B14F-4D97-AF65-F5344CB8AC3E}">
        <p14:creationId xmlns:p14="http://schemas.microsoft.com/office/powerpoint/2010/main" val="2119645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7C4B45D-6301-42B9-A916-32F0DB2F6A70}"/>
              </a:ext>
            </a:extLst>
          </p:cNvPr>
          <p:cNvGraphicFramePr>
            <a:graphicFrameLocks noGrp="1"/>
          </p:cNvGraphicFramePr>
          <p:nvPr>
            <p:extLst>
              <p:ext uri="{D42A27DB-BD31-4B8C-83A1-F6EECF244321}">
                <p14:modId xmlns:p14="http://schemas.microsoft.com/office/powerpoint/2010/main" val="2893707558"/>
              </p:ext>
            </p:extLst>
          </p:nvPr>
        </p:nvGraphicFramePr>
        <p:xfrm>
          <a:off x="124691" y="221673"/>
          <a:ext cx="11942616" cy="4029163"/>
        </p:xfrm>
        <a:graphic>
          <a:graphicData uri="http://schemas.openxmlformats.org/drawingml/2006/table">
            <a:tbl>
              <a:tblPr>
                <a:tableStyleId>{5C22544A-7EE6-4342-B048-85BDC9FD1C3A}</a:tableStyleId>
              </a:tblPr>
              <a:tblGrid>
                <a:gridCol w="643204">
                  <a:extLst>
                    <a:ext uri="{9D8B030D-6E8A-4147-A177-3AD203B41FA5}">
                      <a16:colId xmlns:a16="http://schemas.microsoft.com/office/drawing/2014/main" val="52012184"/>
                    </a:ext>
                  </a:extLst>
                </a:gridCol>
                <a:gridCol w="11299412">
                  <a:extLst>
                    <a:ext uri="{9D8B030D-6E8A-4147-A177-3AD203B41FA5}">
                      <a16:colId xmlns:a16="http://schemas.microsoft.com/office/drawing/2014/main" val="697494283"/>
                    </a:ext>
                  </a:extLst>
                </a:gridCol>
              </a:tblGrid>
              <a:tr h="226071">
                <a:tc gridSpan="2">
                  <a:txBody>
                    <a:bodyPr/>
                    <a:lstStyle/>
                    <a:p>
                      <a:pPr algn="l" fontAlgn="t"/>
                      <a:r>
                        <a:rPr lang="id-ID" sz="2400" b="1" u="none" strike="noStrike" dirty="0">
                          <a:solidFill>
                            <a:schemeClr val="tx1"/>
                          </a:solidFill>
                          <a:effectLst/>
                        </a:rPr>
                        <a:t>Standar MRSMA 2.2</a:t>
                      </a:r>
                      <a:endParaRPr lang="id-ID" sz="2400" b="1" i="0" u="none" strike="noStrike" dirty="0">
                        <a:solidFill>
                          <a:schemeClr val="tx1"/>
                        </a:solidFill>
                        <a:effectLst/>
                        <a:latin typeface="Calibri" panose="020F0502020204030204" pitchFamily="34" charset="0"/>
                      </a:endParaRPr>
                    </a:p>
                  </a:txBody>
                  <a:tcPr marL="7691" marR="7691" marT="7691" marB="0">
                    <a:solidFill>
                      <a:schemeClr val="bg1"/>
                    </a:solidFill>
                  </a:tcPr>
                </a:tc>
                <a:tc hMerge="1">
                  <a:txBody>
                    <a:bodyPr/>
                    <a:lstStyle/>
                    <a:p>
                      <a:endParaRPr lang="id-ID"/>
                    </a:p>
                  </a:txBody>
                  <a:tcPr/>
                </a:tc>
                <a:extLst>
                  <a:ext uri="{0D108BD9-81ED-4DB2-BD59-A6C34878D82A}">
                    <a16:rowId xmlns:a16="http://schemas.microsoft.com/office/drawing/2014/main" val="2880204185"/>
                  </a:ext>
                </a:extLst>
              </a:tr>
              <a:tr h="553875">
                <a:tc gridSpan="2">
                  <a:txBody>
                    <a:bodyPr/>
                    <a:lstStyle/>
                    <a:p>
                      <a:pPr algn="l" fontAlgn="ctr"/>
                      <a:r>
                        <a:rPr lang="id-ID" sz="2000" u="none" strike="noStrike">
                          <a:solidFill>
                            <a:schemeClr val="tx1"/>
                          </a:solidFill>
                          <a:effectLst/>
                        </a:rPr>
                        <a:t>Direksi RSMA memiliki kompetensi AIK , kekaderan, profesional</a:t>
                      </a:r>
                      <a:endParaRPr lang="id-ID" sz="2000" b="0" i="0" u="none" strike="noStrike">
                        <a:solidFill>
                          <a:schemeClr val="tx1"/>
                        </a:solidFill>
                        <a:effectLst/>
                        <a:latin typeface="Calibri" panose="020F0502020204030204" pitchFamily="34" charset="0"/>
                      </a:endParaRPr>
                    </a:p>
                  </a:txBody>
                  <a:tcPr marL="7691" marR="7691" marT="7691" marB="0" anchor="ctr">
                    <a:solidFill>
                      <a:schemeClr val="bg1"/>
                    </a:solidFill>
                  </a:tcPr>
                </a:tc>
                <a:tc hMerge="1">
                  <a:txBody>
                    <a:bodyPr/>
                    <a:lstStyle/>
                    <a:p>
                      <a:endParaRPr lang="id-ID"/>
                    </a:p>
                  </a:txBody>
                  <a:tcPr/>
                </a:tc>
                <a:extLst>
                  <a:ext uri="{0D108BD9-81ED-4DB2-BD59-A6C34878D82A}">
                    <a16:rowId xmlns:a16="http://schemas.microsoft.com/office/drawing/2014/main" val="536524199"/>
                  </a:ext>
                </a:extLst>
              </a:tr>
              <a:tr h="226071">
                <a:tc gridSpan="2">
                  <a:txBody>
                    <a:bodyPr/>
                    <a:lstStyle/>
                    <a:p>
                      <a:pPr algn="l" fontAlgn="ctr"/>
                      <a:r>
                        <a:rPr lang="fi-FI" sz="2000" b="1" u="none" strike="noStrike" dirty="0">
                          <a:solidFill>
                            <a:schemeClr val="tx1"/>
                          </a:solidFill>
                          <a:effectLst/>
                        </a:rPr>
                        <a:t>Maksud dan Tujuan MRSMA 2.2</a:t>
                      </a:r>
                      <a:endParaRPr lang="fi-FI" sz="2000" b="1" i="0" u="none" strike="noStrike" dirty="0">
                        <a:solidFill>
                          <a:schemeClr val="tx1"/>
                        </a:solidFill>
                        <a:effectLst/>
                        <a:latin typeface="Calibri" panose="020F0502020204030204" pitchFamily="34" charset="0"/>
                      </a:endParaRPr>
                    </a:p>
                  </a:txBody>
                  <a:tcPr marL="7691" marR="7691" marT="7691" marB="0" anchor="ctr">
                    <a:solidFill>
                      <a:schemeClr val="bg1"/>
                    </a:solidFill>
                  </a:tcPr>
                </a:tc>
                <a:tc hMerge="1">
                  <a:txBody>
                    <a:bodyPr/>
                    <a:lstStyle/>
                    <a:p>
                      <a:endParaRPr lang="id-ID"/>
                    </a:p>
                  </a:txBody>
                  <a:tcPr/>
                </a:tc>
                <a:extLst>
                  <a:ext uri="{0D108BD9-81ED-4DB2-BD59-A6C34878D82A}">
                    <a16:rowId xmlns:a16="http://schemas.microsoft.com/office/drawing/2014/main" val="615219056"/>
                  </a:ext>
                </a:extLst>
              </a:tr>
              <a:tr h="616093">
                <a:tc gridSpan="2">
                  <a:txBody>
                    <a:bodyPr/>
                    <a:lstStyle/>
                    <a:p>
                      <a:pPr algn="l" fontAlgn="t"/>
                      <a:r>
                        <a:rPr lang="id-ID" sz="2000" u="none" strike="noStrike">
                          <a:solidFill>
                            <a:schemeClr val="tx1"/>
                          </a:solidFill>
                          <a:effectLst/>
                        </a:rPr>
                        <a:t>Kepemimpinan dalam RSMA merupakan  hal  penting dan strategis karena disitulah arah tujuan RSMA diwujudkan. Untuk itu diperlukan  kompetensi tertentu untuk menduduki jabatan Direktur. Kompetensi  profesional seorang Direktur ditetapkan mengacu kepada regulasi pemerintah dan persyarikatan. Sedangkan untuk kompetensi AIK  dan kekaderan sekurang-kurangnya memiliki: </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hMerge="1">
                  <a:txBody>
                    <a:bodyPr/>
                    <a:lstStyle/>
                    <a:p>
                      <a:endParaRPr lang="id-ID"/>
                    </a:p>
                  </a:txBody>
                  <a:tcPr/>
                </a:tc>
                <a:extLst>
                  <a:ext uri="{0D108BD9-81ED-4DB2-BD59-A6C34878D82A}">
                    <a16:rowId xmlns:a16="http://schemas.microsoft.com/office/drawing/2014/main" val="4189209365"/>
                  </a:ext>
                </a:extLst>
              </a:tr>
              <a:tr h="226071">
                <a:tc>
                  <a:txBody>
                    <a:bodyPr/>
                    <a:lstStyle/>
                    <a:p>
                      <a:pPr algn="r" fontAlgn="t"/>
                      <a:r>
                        <a:rPr lang="id-ID" sz="2000" u="none" strike="noStrike">
                          <a:solidFill>
                            <a:schemeClr val="tx1"/>
                          </a:solidFill>
                          <a:effectLst/>
                        </a:rPr>
                        <a:t>a.</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l" fontAlgn="ctr"/>
                      <a:r>
                        <a:rPr lang="sv-SE" sz="2000" u="none" strike="noStrike">
                          <a:solidFill>
                            <a:schemeClr val="tx1"/>
                          </a:solidFill>
                          <a:effectLst/>
                        </a:rPr>
                        <a:t>kompetensi dasar keislaman sesuai Buku Utama Panduan Dakwah RSMA</a:t>
                      </a:r>
                      <a:endParaRPr lang="sv-SE" sz="2000" b="0" i="0" u="none" strike="noStrike">
                        <a:solidFill>
                          <a:schemeClr val="tx1"/>
                        </a:solidFill>
                        <a:effectLst/>
                        <a:latin typeface="Calibri" panose="020F0502020204030204" pitchFamily="34" charset="0"/>
                      </a:endParaRPr>
                    </a:p>
                  </a:txBody>
                  <a:tcPr marL="7691" marR="7691" marT="7691" marB="0" anchor="ctr">
                    <a:solidFill>
                      <a:schemeClr val="bg1"/>
                    </a:solidFill>
                  </a:tcPr>
                </a:tc>
                <a:extLst>
                  <a:ext uri="{0D108BD9-81ED-4DB2-BD59-A6C34878D82A}">
                    <a16:rowId xmlns:a16="http://schemas.microsoft.com/office/drawing/2014/main" val="1579003105"/>
                  </a:ext>
                </a:extLst>
              </a:tr>
              <a:tr h="226071">
                <a:tc>
                  <a:txBody>
                    <a:bodyPr/>
                    <a:lstStyle/>
                    <a:p>
                      <a:pPr algn="r" fontAlgn="t"/>
                      <a:r>
                        <a:rPr lang="id-ID" sz="2000" u="none" strike="noStrike">
                          <a:solidFill>
                            <a:schemeClr val="tx1"/>
                          </a:solidFill>
                          <a:effectLst/>
                        </a:rPr>
                        <a:t>b.</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l" fontAlgn="ctr"/>
                      <a:r>
                        <a:rPr lang="sv-SE" sz="2000" u="none" strike="noStrike">
                          <a:solidFill>
                            <a:schemeClr val="tx1"/>
                          </a:solidFill>
                          <a:effectLst/>
                        </a:rPr>
                        <a:t>ideologi yang selaras dengan Muhammadiyah</a:t>
                      </a:r>
                      <a:endParaRPr lang="sv-SE" sz="2000" b="0" i="0" u="none" strike="noStrike">
                        <a:solidFill>
                          <a:schemeClr val="tx1"/>
                        </a:solidFill>
                        <a:effectLst/>
                        <a:latin typeface="Calibri" panose="020F0502020204030204" pitchFamily="34" charset="0"/>
                      </a:endParaRPr>
                    </a:p>
                  </a:txBody>
                  <a:tcPr marL="7691" marR="7691" marT="7691" marB="0" anchor="ctr">
                    <a:solidFill>
                      <a:schemeClr val="bg1"/>
                    </a:solidFill>
                  </a:tcPr>
                </a:tc>
                <a:extLst>
                  <a:ext uri="{0D108BD9-81ED-4DB2-BD59-A6C34878D82A}">
                    <a16:rowId xmlns:a16="http://schemas.microsoft.com/office/drawing/2014/main" val="3274351895"/>
                  </a:ext>
                </a:extLst>
              </a:tr>
              <a:tr h="226071">
                <a:tc>
                  <a:txBody>
                    <a:bodyPr/>
                    <a:lstStyle/>
                    <a:p>
                      <a:pPr algn="r" fontAlgn="t"/>
                      <a:r>
                        <a:rPr lang="id-ID" sz="2000" u="none" strike="noStrike">
                          <a:solidFill>
                            <a:schemeClr val="tx1"/>
                          </a:solidFill>
                          <a:effectLst/>
                        </a:rPr>
                        <a:t>c.</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l" fontAlgn="ctr"/>
                      <a:r>
                        <a:rPr lang="id-ID" sz="2000" u="none" strike="noStrike" dirty="0">
                          <a:solidFill>
                            <a:schemeClr val="tx1"/>
                          </a:solidFill>
                          <a:effectLst/>
                        </a:rPr>
                        <a:t>sertifikat Darul </a:t>
                      </a:r>
                      <a:r>
                        <a:rPr lang="id-ID" sz="2000" u="none" strike="noStrike" dirty="0" smtClean="0">
                          <a:solidFill>
                            <a:schemeClr val="tx1"/>
                          </a:solidFill>
                          <a:effectLst/>
                        </a:rPr>
                        <a:t>Arq</a:t>
                      </a:r>
                      <a:r>
                        <a:rPr lang="en-US" sz="2000" u="none" strike="noStrike" dirty="0" smtClean="0">
                          <a:solidFill>
                            <a:schemeClr val="tx1"/>
                          </a:solidFill>
                          <a:effectLst/>
                        </a:rPr>
                        <a:t>a</a:t>
                      </a:r>
                      <a:r>
                        <a:rPr lang="id-ID" sz="2000" u="none" strike="noStrike" dirty="0" smtClean="0">
                          <a:solidFill>
                            <a:schemeClr val="tx1"/>
                          </a:solidFill>
                          <a:effectLst/>
                        </a:rPr>
                        <a:t>m </a:t>
                      </a:r>
                      <a:r>
                        <a:rPr lang="id-ID" sz="2000" u="none" strike="noStrike" dirty="0">
                          <a:solidFill>
                            <a:schemeClr val="tx1"/>
                          </a:solidFill>
                          <a:effectLst/>
                        </a:rPr>
                        <a:t>Khusus</a:t>
                      </a:r>
                      <a:endParaRPr lang="id-ID" sz="2000" b="0" i="0" u="none" strike="noStrike" dirty="0">
                        <a:solidFill>
                          <a:schemeClr val="tx1"/>
                        </a:solidFill>
                        <a:effectLst/>
                        <a:latin typeface="Calibri" panose="020F0502020204030204" pitchFamily="34" charset="0"/>
                      </a:endParaRPr>
                    </a:p>
                  </a:txBody>
                  <a:tcPr marL="7691" marR="7691" marT="7691" marB="0" anchor="ctr">
                    <a:solidFill>
                      <a:schemeClr val="bg1"/>
                    </a:solidFill>
                  </a:tcPr>
                </a:tc>
                <a:extLst>
                  <a:ext uri="{0D108BD9-81ED-4DB2-BD59-A6C34878D82A}">
                    <a16:rowId xmlns:a16="http://schemas.microsoft.com/office/drawing/2014/main" val="3989945713"/>
                  </a:ext>
                </a:extLst>
              </a:tr>
              <a:tr h="226071">
                <a:tc>
                  <a:txBody>
                    <a:bodyPr/>
                    <a:lstStyle/>
                    <a:p>
                      <a:pPr algn="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l" fontAlgn="ctr"/>
                      <a:r>
                        <a:rPr lang="id-ID" sz="2000" u="none" strike="noStrike">
                          <a:solidFill>
                            <a:schemeClr val="tx1"/>
                          </a:solidFill>
                          <a:effectLst/>
                        </a:rPr>
                        <a:t>kemampuan di bidang perumahsakitan</a:t>
                      </a:r>
                      <a:endParaRPr lang="id-ID" sz="2000" b="0" i="0" u="none" strike="noStrike">
                        <a:solidFill>
                          <a:schemeClr val="tx1"/>
                        </a:solidFill>
                        <a:effectLst/>
                        <a:latin typeface="Calibri" panose="020F0502020204030204" pitchFamily="34" charset="0"/>
                      </a:endParaRPr>
                    </a:p>
                  </a:txBody>
                  <a:tcPr marL="7691" marR="7691" marT="7691" marB="0" anchor="ctr">
                    <a:solidFill>
                      <a:schemeClr val="bg1"/>
                    </a:solidFill>
                  </a:tcPr>
                </a:tc>
                <a:extLst>
                  <a:ext uri="{0D108BD9-81ED-4DB2-BD59-A6C34878D82A}">
                    <a16:rowId xmlns:a16="http://schemas.microsoft.com/office/drawing/2014/main" val="3941492791"/>
                  </a:ext>
                </a:extLst>
              </a:tr>
              <a:tr h="226071">
                <a:tc>
                  <a:txBody>
                    <a:bodyPr/>
                    <a:lstStyle/>
                    <a:p>
                      <a:pPr algn="r" fontAlgn="t"/>
                      <a:r>
                        <a:rPr lang="id-ID" sz="2000" u="none" strike="noStrike" dirty="0">
                          <a:solidFill>
                            <a:schemeClr val="tx1"/>
                          </a:solidFill>
                          <a:effectLst/>
                        </a:rPr>
                        <a:t>e. </a:t>
                      </a:r>
                      <a:endParaRPr lang="id-ID" sz="2000" b="0" i="0" u="none" strike="noStrike" dirty="0">
                        <a:solidFill>
                          <a:schemeClr val="tx1"/>
                        </a:solidFill>
                        <a:effectLst/>
                        <a:latin typeface="Calibri" panose="020F0502020204030204" pitchFamily="34" charset="0"/>
                      </a:endParaRPr>
                    </a:p>
                  </a:txBody>
                  <a:tcPr marL="7691" marR="7691" marT="7691" marB="0">
                    <a:solidFill>
                      <a:schemeClr val="bg1"/>
                    </a:solidFill>
                  </a:tcPr>
                </a:tc>
                <a:tc>
                  <a:txBody>
                    <a:bodyPr/>
                    <a:lstStyle/>
                    <a:p>
                      <a:pPr algn="l" fontAlgn="ctr"/>
                      <a:r>
                        <a:rPr lang="id-ID" sz="2000" u="none" strike="noStrike" dirty="0">
                          <a:solidFill>
                            <a:schemeClr val="tx1"/>
                          </a:solidFill>
                          <a:effectLst/>
                        </a:rPr>
                        <a:t>loyalitas terhadap persyarikatan Muhammadiyah</a:t>
                      </a:r>
                      <a:endParaRPr lang="id-ID" sz="2000" b="0" i="0" u="none" strike="noStrike" dirty="0">
                        <a:solidFill>
                          <a:schemeClr val="tx1"/>
                        </a:solidFill>
                        <a:effectLst/>
                        <a:latin typeface="Calibri" panose="020F0502020204030204" pitchFamily="34" charset="0"/>
                      </a:endParaRPr>
                    </a:p>
                  </a:txBody>
                  <a:tcPr marL="7691" marR="7691" marT="7691" marB="0" anchor="ctr">
                    <a:solidFill>
                      <a:schemeClr val="bg1"/>
                    </a:solidFill>
                  </a:tcPr>
                </a:tc>
                <a:extLst>
                  <a:ext uri="{0D108BD9-81ED-4DB2-BD59-A6C34878D82A}">
                    <a16:rowId xmlns:a16="http://schemas.microsoft.com/office/drawing/2014/main" val="1382719697"/>
                  </a:ext>
                </a:extLst>
              </a:tr>
            </a:tbl>
          </a:graphicData>
        </a:graphic>
      </p:graphicFrame>
    </p:spTree>
    <p:extLst>
      <p:ext uri="{BB962C8B-B14F-4D97-AF65-F5344CB8AC3E}">
        <p14:creationId xmlns:p14="http://schemas.microsoft.com/office/powerpoint/2010/main" val="3911328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91F0808-0F28-4469-9026-B81BF9683270}"/>
              </a:ext>
            </a:extLst>
          </p:cNvPr>
          <p:cNvGraphicFramePr>
            <a:graphicFrameLocks noGrp="1"/>
          </p:cNvGraphicFramePr>
          <p:nvPr>
            <p:extLst>
              <p:ext uri="{D42A27DB-BD31-4B8C-83A1-F6EECF244321}">
                <p14:modId xmlns:p14="http://schemas.microsoft.com/office/powerpoint/2010/main" val="999402883"/>
              </p:ext>
            </p:extLst>
          </p:nvPr>
        </p:nvGraphicFramePr>
        <p:xfrm>
          <a:off x="124692" y="665745"/>
          <a:ext cx="11942616" cy="5526510"/>
        </p:xfrm>
        <a:graphic>
          <a:graphicData uri="http://schemas.openxmlformats.org/drawingml/2006/table">
            <a:tbl>
              <a:tblPr>
                <a:tableStyleId>{5C22544A-7EE6-4342-B048-85BDC9FD1C3A}</a:tableStyleId>
              </a:tblPr>
              <a:tblGrid>
                <a:gridCol w="643204">
                  <a:extLst>
                    <a:ext uri="{9D8B030D-6E8A-4147-A177-3AD203B41FA5}">
                      <a16:colId xmlns:a16="http://schemas.microsoft.com/office/drawing/2014/main" val="3067047567"/>
                    </a:ext>
                  </a:extLst>
                </a:gridCol>
                <a:gridCol w="4251535">
                  <a:extLst>
                    <a:ext uri="{9D8B030D-6E8A-4147-A177-3AD203B41FA5}">
                      <a16:colId xmlns:a16="http://schemas.microsoft.com/office/drawing/2014/main" val="2891118897"/>
                    </a:ext>
                  </a:extLst>
                </a:gridCol>
                <a:gridCol w="273704">
                  <a:extLst>
                    <a:ext uri="{9D8B030D-6E8A-4147-A177-3AD203B41FA5}">
                      <a16:colId xmlns:a16="http://schemas.microsoft.com/office/drawing/2014/main" val="1057456484"/>
                    </a:ext>
                  </a:extLst>
                </a:gridCol>
                <a:gridCol w="5583560">
                  <a:extLst>
                    <a:ext uri="{9D8B030D-6E8A-4147-A177-3AD203B41FA5}">
                      <a16:colId xmlns:a16="http://schemas.microsoft.com/office/drawing/2014/main" val="1167940435"/>
                    </a:ext>
                  </a:extLst>
                </a:gridCol>
                <a:gridCol w="1190613">
                  <a:extLst>
                    <a:ext uri="{9D8B030D-6E8A-4147-A177-3AD203B41FA5}">
                      <a16:colId xmlns:a16="http://schemas.microsoft.com/office/drawing/2014/main" val="2599963481"/>
                    </a:ext>
                  </a:extLst>
                </a:gridCol>
              </a:tblGrid>
              <a:tr h="226071">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7691" marR="7691" marT="7691"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7691" marR="7691" marT="7691"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7691" marR="7691" marT="7691" marB="0">
                    <a:solidFill>
                      <a:schemeClr val="bg1"/>
                    </a:solidFill>
                  </a:tcPr>
                </a:tc>
                <a:extLst>
                  <a:ext uri="{0D108BD9-81ED-4DB2-BD59-A6C34878D82A}">
                    <a16:rowId xmlns:a16="http://schemas.microsoft.com/office/drawing/2014/main" val="3149303176"/>
                  </a:ext>
                </a:extLst>
              </a:tr>
              <a:tr h="678214">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l" fontAlgn="t"/>
                      <a:r>
                        <a:rPr lang="id-ID" sz="2000" u="none" strike="noStrike">
                          <a:solidFill>
                            <a:schemeClr val="tx1"/>
                          </a:solidFill>
                          <a:effectLst/>
                        </a:rPr>
                        <a:t>RSMA menetapkan  kompetensi direksi meliputi: AIK, kekaderan dan profesional   sesuai regulasi pemerintah dan persyarikatan</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l" fontAlgn="t"/>
                      <a:r>
                        <a:rPr lang="id-ID" sz="2000" u="none" strike="noStrike">
                          <a:solidFill>
                            <a:schemeClr val="tx1"/>
                          </a:solidFill>
                          <a:effectLst/>
                        </a:rPr>
                        <a:t>Kebijakan persyarikatan tentang kompetensi AIK direksi meliputi a sampai dengan e dalam maksud dan tujuan</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691" marR="7691" marT="7691" marB="0">
                    <a:solidFill>
                      <a:schemeClr val="bg1"/>
                    </a:solidFill>
                  </a:tcPr>
                </a:tc>
                <a:extLst>
                  <a:ext uri="{0D108BD9-81ED-4DB2-BD59-A6C34878D82A}">
                    <a16:rowId xmlns:a16="http://schemas.microsoft.com/office/drawing/2014/main" val="1877728961"/>
                  </a:ext>
                </a:extLst>
              </a:tr>
              <a:tr h="226071">
                <a:tc rowSpan="7">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rowSpan="7">
                  <a:txBody>
                    <a:bodyPr/>
                    <a:lstStyle/>
                    <a:p>
                      <a:pPr algn="l" fontAlgn="t"/>
                      <a:r>
                        <a:rPr lang="id-ID" sz="2000" u="none" strike="noStrike">
                          <a:solidFill>
                            <a:schemeClr val="tx1"/>
                          </a:solidFill>
                          <a:effectLst/>
                        </a:rPr>
                        <a:t>Direksi RSMA yang ditetapkan sesuai dengan regulasi</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rowSpan="6">
                  <a:txBody>
                    <a:bodyPr/>
                    <a:lstStyle/>
                    <a:p>
                      <a:pPr algn="ctr" fontAlgn="b"/>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7691" marR="7691" marT="7691" marB="0">
                    <a:solidFill>
                      <a:schemeClr val="bg1"/>
                    </a:solidFill>
                  </a:tcPr>
                </a:tc>
                <a:tc>
                  <a:txBody>
                    <a:bodyPr/>
                    <a:lstStyle/>
                    <a:p>
                      <a:pPr algn="l" fontAlgn="ctr"/>
                      <a:r>
                        <a:rPr lang="fi-FI" sz="2000" u="none" strike="noStrike">
                          <a:solidFill>
                            <a:schemeClr val="tx1"/>
                          </a:solidFill>
                          <a:effectLst/>
                        </a:rPr>
                        <a:t>1. Bukti Proses Kajian Calon Direksi</a:t>
                      </a:r>
                      <a:endParaRPr lang="fi-FI" sz="2000" b="0" i="0" u="none" strike="noStrike">
                        <a:solidFill>
                          <a:schemeClr val="tx1"/>
                        </a:solidFill>
                        <a:effectLst/>
                        <a:latin typeface="Calibri" panose="020F0502020204030204" pitchFamily="34" charset="0"/>
                      </a:endParaRPr>
                    </a:p>
                  </a:txBody>
                  <a:tcPr marL="7691" marR="7691" marT="7691" marB="0" anchor="ctr">
                    <a:solidFill>
                      <a:schemeClr val="bg1"/>
                    </a:solidFill>
                  </a:tcPr>
                </a:tc>
                <a:tc rowSpan="7">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691" marR="7691" marT="7691" marB="0">
                    <a:solidFill>
                      <a:schemeClr val="bg1"/>
                    </a:solidFill>
                  </a:tcPr>
                </a:tc>
                <a:extLst>
                  <a:ext uri="{0D108BD9-81ED-4DB2-BD59-A6C34878D82A}">
                    <a16:rowId xmlns:a16="http://schemas.microsoft.com/office/drawing/2014/main" val="3266145912"/>
                  </a:ext>
                </a:extLst>
              </a:tr>
              <a:tr h="226071">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7691" marR="7691" marT="7691" marB="0" anchor="b">
                    <a:solidFill>
                      <a:schemeClr val="bg1"/>
                    </a:solidFill>
                  </a:tcPr>
                </a:tc>
                <a:tc>
                  <a:txBody>
                    <a:bodyPr/>
                    <a:lstStyle/>
                    <a:p>
                      <a:pPr algn="l" fontAlgn="ctr"/>
                      <a:r>
                        <a:rPr lang="id-ID" sz="2000" u="none" strike="noStrike">
                          <a:solidFill>
                            <a:schemeClr val="tx1"/>
                          </a:solidFill>
                          <a:effectLst/>
                        </a:rPr>
                        <a:t>2. Surat Pengusulan Calon Direksi RSMA</a:t>
                      </a:r>
                      <a:endParaRPr lang="id-ID" sz="2000" b="0" i="0" u="none" strike="noStrike">
                        <a:solidFill>
                          <a:schemeClr val="tx1"/>
                        </a:solidFill>
                        <a:effectLst/>
                        <a:latin typeface="Calibri" panose="020F0502020204030204" pitchFamily="34" charset="0"/>
                      </a:endParaRPr>
                    </a:p>
                  </a:txBody>
                  <a:tcPr marL="7691" marR="7691" marT="7691" marB="0" anchor="ctr">
                    <a:solidFill>
                      <a:schemeClr val="bg1"/>
                    </a:solidFill>
                  </a:tcPr>
                </a:tc>
                <a:tc vMerge="1">
                  <a:txBody>
                    <a:bodyPr/>
                    <a:lstStyle/>
                    <a:p>
                      <a:endParaRPr lang="id-ID"/>
                    </a:p>
                  </a:txBody>
                  <a:tcPr/>
                </a:tc>
                <a:extLst>
                  <a:ext uri="{0D108BD9-81ED-4DB2-BD59-A6C34878D82A}">
                    <a16:rowId xmlns:a16="http://schemas.microsoft.com/office/drawing/2014/main" val="2102126407"/>
                  </a:ext>
                </a:extLst>
              </a:tr>
              <a:tr h="226071">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7691" marR="7691" marT="7691" marB="0" anchor="b">
                    <a:solidFill>
                      <a:schemeClr val="bg1"/>
                    </a:solidFill>
                  </a:tcPr>
                </a:tc>
                <a:tc>
                  <a:txBody>
                    <a:bodyPr/>
                    <a:lstStyle/>
                    <a:p>
                      <a:pPr algn="l" fontAlgn="ctr"/>
                      <a:r>
                        <a:rPr lang="en-US" sz="2000" u="none" strike="noStrike">
                          <a:solidFill>
                            <a:schemeClr val="tx1"/>
                          </a:solidFill>
                          <a:effectLst/>
                        </a:rPr>
                        <a:t>3. Hasil Wawancara atau fit and proper test</a:t>
                      </a:r>
                      <a:endParaRPr lang="en-US" sz="2000" b="0" i="0" u="none" strike="noStrike">
                        <a:solidFill>
                          <a:schemeClr val="tx1"/>
                        </a:solidFill>
                        <a:effectLst/>
                        <a:latin typeface="Calibri" panose="020F0502020204030204" pitchFamily="34" charset="0"/>
                      </a:endParaRPr>
                    </a:p>
                  </a:txBody>
                  <a:tcPr marL="7691" marR="7691" marT="7691" marB="0" anchor="ctr">
                    <a:solidFill>
                      <a:schemeClr val="bg1"/>
                    </a:solidFill>
                  </a:tcPr>
                </a:tc>
                <a:tc vMerge="1">
                  <a:txBody>
                    <a:bodyPr/>
                    <a:lstStyle/>
                    <a:p>
                      <a:endParaRPr lang="id-ID"/>
                    </a:p>
                  </a:txBody>
                  <a:tcPr/>
                </a:tc>
                <a:extLst>
                  <a:ext uri="{0D108BD9-81ED-4DB2-BD59-A6C34878D82A}">
                    <a16:rowId xmlns:a16="http://schemas.microsoft.com/office/drawing/2014/main" val="2833949454"/>
                  </a:ext>
                </a:extLst>
              </a:tr>
              <a:tr h="226071">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7691" marR="7691" marT="7691" marB="0" anchor="b">
                    <a:solidFill>
                      <a:schemeClr val="bg1"/>
                    </a:solidFill>
                  </a:tcPr>
                </a:tc>
                <a:tc>
                  <a:txBody>
                    <a:bodyPr/>
                    <a:lstStyle/>
                    <a:p>
                      <a:pPr algn="l" fontAlgn="ctr"/>
                      <a:r>
                        <a:rPr lang="id-ID" sz="2000" u="none" strike="noStrike">
                          <a:solidFill>
                            <a:schemeClr val="tx1"/>
                          </a:solidFill>
                          <a:effectLst/>
                        </a:rPr>
                        <a:t>4. Hasil Kajian Kompetensi</a:t>
                      </a:r>
                      <a:endParaRPr lang="id-ID" sz="2000" b="0" i="0" u="none" strike="noStrike">
                        <a:solidFill>
                          <a:schemeClr val="tx1"/>
                        </a:solidFill>
                        <a:effectLst/>
                        <a:latin typeface="Calibri" panose="020F0502020204030204" pitchFamily="34" charset="0"/>
                      </a:endParaRPr>
                    </a:p>
                  </a:txBody>
                  <a:tcPr marL="7691" marR="7691" marT="7691" marB="0" anchor="ctr">
                    <a:solidFill>
                      <a:schemeClr val="bg1"/>
                    </a:solidFill>
                  </a:tcPr>
                </a:tc>
                <a:tc vMerge="1">
                  <a:txBody>
                    <a:bodyPr/>
                    <a:lstStyle/>
                    <a:p>
                      <a:endParaRPr lang="id-ID"/>
                    </a:p>
                  </a:txBody>
                  <a:tcPr/>
                </a:tc>
                <a:extLst>
                  <a:ext uri="{0D108BD9-81ED-4DB2-BD59-A6C34878D82A}">
                    <a16:rowId xmlns:a16="http://schemas.microsoft.com/office/drawing/2014/main" val="2728913285"/>
                  </a:ext>
                </a:extLst>
              </a:tr>
              <a:tr h="226071">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7691" marR="7691" marT="7691" marB="0" anchor="b">
                    <a:solidFill>
                      <a:schemeClr val="bg1"/>
                    </a:solidFill>
                  </a:tcPr>
                </a:tc>
                <a:tc>
                  <a:txBody>
                    <a:bodyPr/>
                    <a:lstStyle/>
                    <a:p>
                      <a:pPr algn="l" fontAlgn="b"/>
                      <a:r>
                        <a:rPr lang="id-ID" sz="2000" u="none" strike="noStrike">
                          <a:solidFill>
                            <a:schemeClr val="tx1"/>
                          </a:solidFill>
                          <a:effectLst/>
                        </a:rPr>
                        <a:t>5. Sertifikat-sertifikat</a:t>
                      </a:r>
                      <a:endParaRPr lang="id-ID" sz="2000" b="0" i="0" u="none" strike="noStrike">
                        <a:solidFill>
                          <a:schemeClr val="tx1"/>
                        </a:solidFill>
                        <a:effectLst/>
                        <a:latin typeface="Calibri" panose="020F0502020204030204" pitchFamily="34" charset="0"/>
                      </a:endParaRPr>
                    </a:p>
                  </a:txBody>
                  <a:tcPr marL="7691" marR="7691" marT="7691" marB="0" anchor="b">
                    <a:solidFill>
                      <a:schemeClr val="bg1"/>
                    </a:solidFill>
                  </a:tcPr>
                </a:tc>
                <a:tc vMerge="1">
                  <a:txBody>
                    <a:bodyPr/>
                    <a:lstStyle/>
                    <a:p>
                      <a:endParaRPr lang="id-ID"/>
                    </a:p>
                  </a:txBody>
                  <a:tcPr/>
                </a:tc>
                <a:extLst>
                  <a:ext uri="{0D108BD9-81ED-4DB2-BD59-A6C34878D82A}">
                    <a16:rowId xmlns:a16="http://schemas.microsoft.com/office/drawing/2014/main" val="3731695702"/>
                  </a:ext>
                </a:extLst>
              </a:tr>
              <a:tr h="452143">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7691" marR="7691" marT="7691" marB="0" anchor="b">
                    <a:solidFill>
                      <a:schemeClr val="bg1"/>
                    </a:solidFill>
                  </a:tcPr>
                </a:tc>
                <a:tc>
                  <a:txBody>
                    <a:bodyPr/>
                    <a:lstStyle/>
                    <a:p>
                      <a:pPr algn="l" fontAlgn="b"/>
                      <a:r>
                        <a:rPr lang="id-ID" sz="2000" u="none" strike="noStrike" dirty="0">
                          <a:solidFill>
                            <a:schemeClr val="tx1"/>
                          </a:solidFill>
                          <a:effectLst/>
                        </a:rPr>
                        <a:t>File pegawai</a:t>
                      </a:r>
                      <a:endParaRPr lang="id-ID" sz="2000" b="0" i="0" u="none" strike="noStrike" dirty="0">
                        <a:solidFill>
                          <a:schemeClr val="tx1"/>
                        </a:solidFill>
                        <a:effectLst/>
                        <a:latin typeface="Calibri" panose="020F0502020204030204" pitchFamily="34" charset="0"/>
                      </a:endParaRPr>
                    </a:p>
                  </a:txBody>
                  <a:tcPr marL="7691" marR="7691" marT="7691" marB="0" anchor="b">
                    <a:solidFill>
                      <a:schemeClr val="bg1"/>
                    </a:solidFill>
                  </a:tcPr>
                </a:tc>
                <a:tc vMerge="1">
                  <a:txBody>
                    <a:bodyPr/>
                    <a:lstStyle/>
                    <a:p>
                      <a:endParaRPr lang="id-ID"/>
                    </a:p>
                  </a:txBody>
                  <a:tcPr/>
                </a:tc>
                <a:extLst>
                  <a:ext uri="{0D108BD9-81ED-4DB2-BD59-A6C34878D82A}">
                    <a16:rowId xmlns:a16="http://schemas.microsoft.com/office/drawing/2014/main" val="4251836469"/>
                  </a:ext>
                </a:extLst>
              </a:tr>
              <a:tr h="440839">
                <a:tc vMerge="1">
                  <a:txBody>
                    <a:bodyPr/>
                    <a:lstStyle/>
                    <a:p>
                      <a:endParaRPr lang="id-ID"/>
                    </a:p>
                  </a:txBody>
                  <a:tcPr/>
                </a:tc>
                <a:tc vMerge="1">
                  <a:txBody>
                    <a:bodyPr/>
                    <a:lstStyle/>
                    <a:p>
                      <a:endParaRPr lang="id-ID"/>
                    </a:p>
                  </a:txBody>
                  <a:tcPr/>
                </a:tc>
                <a:tc>
                  <a:txBody>
                    <a:bodyPr/>
                    <a:lstStyle/>
                    <a:p>
                      <a:pPr algn="ctr" fontAlgn="b"/>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7691" marR="7691" marT="7691" marB="0" anchor="b">
                    <a:solidFill>
                      <a:schemeClr val="bg1"/>
                    </a:solidFill>
                  </a:tcPr>
                </a:tc>
                <a:tc>
                  <a:txBody>
                    <a:bodyPr/>
                    <a:lstStyle/>
                    <a:p>
                      <a:pPr algn="l" fontAlgn="b"/>
                      <a:r>
                        <a:rPr lang="id-ID" sz="2000" u="none" strike="noStrike">
                          <a:solidFill>
                            <a:schemeClr val="tx1"/>
                          </a:solidFill>
                          <a:effectLst/>
                        </a:rPr>
                        <a:t>Direksi</a:t>
                      </a:r>
                      <a:endParaRPr lang="id-ID" sz="2000" b="0" i="0" u="none" strike="noStrike">
                        <a:solidFill>
                          <a:schemeClr val="tx1"/>
                        </a:solidFill>
                        <a:effectLst/>
                        <a:latin typeface="Calibri" panose="020F0502020204030204" pitchFamily="34" charset="0"/>
                      </a:endParaRPr>
                    </a:p>
                  </a:txBody>
                  <a:tcPr marL="7691" marR="7691" marT="7691" marB="0" anchor="b">
                    <a:solidFill>
                      <a:schemeClr val="bg1"/>
                    </a:solidFill>
                  </a:tcPr>
                </a:tc>
                <a:tc vMerge="1">
                  <a:txBody>
                    <a:bodyPr/>
                    <a:lstStyle/>
                    <a:p>
                      <a:endParaRPr lang="id-ID"/>
                    </a:p>
                  </a:txBody>
                  <a:tcPr/>
                </a:tc>
                <a:extLst>
                  <a:ext uri="{0D108BD9-81ED-4DB2-BD59-A6C34878D82A}">
                    <a16:rowId xmlns:a16="http://schemas.microsoft.com/office/drawing/2014/main" val="589755115"/>
                  </a:ext>
                </a:extLst>
              </a:tr>
              <a:tr h="226071">
                <a:tc rowSpan="2">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rowSpan="2">
                  <a:txBody>
                    <a:bodyPr/>
                    <a:lstStyle/>
                    <a:p>
                      <a:pPr algn="l" fontAlgn="t"/>
                      <a:r>
                        <a:rPr lang="id-ID" sz="2000" u="none" strike="noStrike">
                          <a:solidFill>
                            <a:schemeClr val="tx1"/>
                          </a:solidFill>
                          <a:effectLst/>
                        </a:rPr>
                        <a:t>Dalam hal ada komptensi AIK dan kekaderan yang belum terpenuhi oleh calon direksi, dapat dipenuhi selambat-lambatnya 1 tahun setelah pengangkatan</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7691" marR="7691" marT="7691" marB="0">
                    <a:solidFill>
                      <a:schemeClr val="bg1"/>
                    </a:solidFill>
                  </a:tcPr>
                </a:tc>
                <a:tc>
                  <a:txBody>
                    <a:bodyPr/>
                    <a:lstStyle/>
                    <a:p>
                      <a:pPr algn="l" fontAlgn="t"/>
                      <a:r>
                        <a:rPr lang="it-IT" sz="2000" u="none" strike="noStrike">
                          <a:solidFill>
                            <a:schemeClr val="tx1"/>
                          </a:solidFill>
                          <a:effectLst/>
                        </a:rPr>
                        <a:t>Rencana Pendidikan &amp; Pelatihan bagi Direksi RSMA terpilih</a:t>
                      </a:r>
                      <a:endParaRPr lang="it-IT" sz="2000" b="0" i="0" u="none" strike="noStrike">
                        <a:solidFill>
                          <a:schemeClr val="tx1"/>
                        </a:solidFill>
                        <a:effectLst/>
                        <a:latin typeface="Calibri" panose="020F0502020204030204" pitchFamily="34" charset="0"/>
                      </a:endParaRPr>
                    </a:p>
                  </a:txBody>
                  <a:tcPr marL="7691" marR="7691" marT="7691" marB="0">
                    <a:solidFill>
                      <a:schemeClr val="bg1"/>
                    </a:solidFill>
                  </a:tcPr>
                </a:tc>
                <a:tc rowSpan="2">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691" marR="7691" marT="7691" marB="0">
                    <a:solidFill>
                      <a:schemeClr val="bg1"/>
                    </a:solidFill>
                  </a:tcPr>
                </a:tc>
                <a:extLst>
                  <a:ext uri="{0D108BD9-81ED-4DB2-BD59-A6C34878D82A}">
                    <a16:rowId xmlns:a16="http://schemas.microsoft.com/office/drawing/2014/main" val="2754931825"/>
                  </a:ext>
                </a:extLst>
              </a:tr>
              <a:tr h="591619">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691" marR="7691" marT="7691" marB="0" anchor="b">
                    <a:solidFill>
                      <a:schemeClr val="bg1"/>
                    </a:solidFill>
                  </a:tcPr>
                </a:tc>
                <a:tc>
                  <a:txBody>
                    <a:bodyPr/>
                    <a:lstStyle/>
                    <a:p>
                      <a:pPr algn="l" fontAlgn="b"/>
                      <a:r>
                        <a:rPr lang="id-ID" sz="2000" u="none" strike="noStrike" dirty="0">
                          <a:solidFill>
                            <a:schemeClr val="tx1"/>
                          </a:solidFill>
                          <a:effectLst/>
                        </a:rPr>
                        <a:t>File pegawai</a:t>
                      </a:r>
                      <a:endParaRPr lang="id-ID" sz="2000" b="0" i="0" u="none" strike="noStrike" dirty="0">
                        <a:solidFill>
                          <a:schemeClr val="tx1"/>
                        </a:solidFill>
                        <a:effectLst/>
                        <a:latin typeface="Calibri" panose="020F0502020204030204" pitchFamily="34" charset="0"/>
                      </a:endParaRPr>
                    </a:p>
                  </a:txBody>
                  <a:tcPr marL="7691" marR="7691" marT="7691" marB="0" anchor="b">
                    <a:solidFill>
                      <a:schemeClr val="bg1"/>
                    </a:solidFill>
                  </a:tcPr>
                </a:tc>
                <a:tc vMerge="1">
                  <a:txBody>
                    <a:bodyPr/>
                    <a:lstStyle/>
                    <a:p>
                      <a:endParaRPr lang="id-ID"/>
                    </a:p>
                  </a:txBody>
                  <a:tcPr/>
                </a:tc>
                <a:extLst>
                  <a:ext uri="{0D108BD9-81ED-4DB2-BD59-A6C34878D82A}">
                    <a16:rowId xmlns:a16="http://schemas.microsoft.com/office/drawing/2014/main" val="1482455864"/>
                  </a:ext>
                </a:extLst>
              </a:tr>
            </a:tbl>
          </a:graphicData>
        </a:graphic>
      </p:graphicFrame>
    </p:spTree>
    <p:extLst>
      <p:ext uri="{BB962C8B-B14F-4D97-AF65-F5344CB8AC3E}">
        <p14:creationId xmlns:p14="http://schemas.microsoft.com/office/powerpoint/2010/main" val="27004092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ED0BCE1-B016-4CFF-B6B8-166F9BC9AA9D}"/>
              </a:ext>
            </a:extLst>
          </p:cNvPr>
          <p:cNvGraphicFramePr>
            <a:graphicFrameLocks noGrp="1"/>
          </p:cNvGraphicFramePr>
          <p:nvPr>
            <p:extLst>
              <p:ext uri="{D42A27DB-BD31-4B8C-83A1-F6EECF244321}">
                <p14:modId xmlns:p14="http://schemas.microsoft.com/office/powerpoint/2010/main" val="3260483029"/>
              </p:ext>
            </p:extLst>
          </p:nvPr>
        </p:nvGraphicFramePr>
        <p:xfrm>
          <a:off x="180109" y="207818"/>
          <a:ext cx="11831782" cy="4644684"/>
        </p:xfrm>
        <a:graphic>
          <a:graphicData uri="http://schemas.openxmlformats.org/drawingml/2006/table">
            <a:tbl>
              <a:tblPr>
                <a:tableStyleId>{5C22544A-7EE6-4342-B048-85BDC9FD1C3A}</a:tableStyleId>
              </a:tblPr>
              <a:tblGrid>
                <a:gridCol w="637236">
                  <a:extLst>
                    <a:ext uri="{9D8B030D-6E8A-4147-A177-3AD203B41FA5}">
                      <a16:colId xmlns:a16="http://schemas.microsoft.com/office/drawing/2014/main" val="3196515598"/>
                    </a:ext>
                  </a:extLst>
                </a:gridCol>
                <a:gridCol w="11194546">
                  <a:extLst>
                    <a:ext uri="{9D8B030D-6E8A-4147-A177-3AD203B41FA5}">
                      <a16:colId xmlns:a16="http://schemas.microsoft.com/office/drawing/2014/main" val="3411686550"/>
                    </a:ext>
                  </a:extLst>
                </a:gridCol>
              </a:tblGrid>
              <a:tr h="180884">
                <a:tc gridSpan="2">
                  <a:txBody>
                    <a:bodyPr/>
                    <a:lstStyle/>
                    <a:p>
                      <a:pPr algn="l" fontAlgn="t"/>
                      <a:r>
                        <a:rPr lang="id-ID" sz="2000" b="1" u="none" strike="noStrike" dirty="0">
                          <a:solidFill>
                            <a:schemeClr val="tx1"/>
                          </a:solidFill>
                          <a:effectLst/>
                        </a:rPr>
                        <a:t>Standar MRSMA 2.3</a:t>
                      </a:r>
                      <a:endParaRPr lang="id-ID" sz="2000" b="1" i="0" u="none" strike="noStrike" dirty="0">
                        <a:solidFill>
                          <a:schemeClr val="tx1"/>
                        </a:solidFill>
                        <a:effectLst/>
                        <a:latin typeface="Calibri" panose="020F0502020204030204" pitchFamily="34" charset="0"/>
                      </a:endParaRPr>
                    </a:p>
                  </a:txBody>
                  <a:tcPr marL="6057" marR="6057" marT="6057" marB="0">
                    <a:solidFill>
                      <a:schemeClr val="bg1"/>
                    </a:solidFill>
                  </a:tcPr>
                </a:tc>
                <a:tc hMerge="1">
                  <a:txBody>
                    <a:bodyPr/>
                    <a:lstStyle/>
                    <a:p>
                      <a:endParaRPr lang="id-ID"/>
                    </a:p>
                  </a:txBody>
                  <a:tcPr/>
                </a:tc>
                <a:extLst>
                  <a:ext uri="{0D108BD9-81ED-4DB2-BD59-A6C34878D82A}">
                    <a16:rowId xmlns:a16="http://schemas.microsoft.com/office/drawing/2014/main" val="3436212832"/>
                  </a:ext>
                </a:extLst>
              </a:tr>
              <a:tr h="235149">
                <a:tc gridSpan="2">
                  <a:txBody>
                    <a:bodyPr/>
                    <a:lstStyle/>
                    <a:p>
                      <a:pPr algn="l" fontAlgn="t"/>
                      <a:r>
                        <a:rPr lang="id-ID" sz="2000" u="none" strike="noStrike">
                          <a:solidFill>
                            <a:schemeClr val="tx1"/>
                          </a:solidFill>
                          <a:effectLst/>
                        </a:rPr>
                        <a:t>RSMA memiliki sistem kaderisasi</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hMerge="1">
                  <a:txBody>
                    <a:bodyPr/>
                    <a:lstStyle/>
                    <a:p>
                      <a:endParaRPr lang="id-ID"/>
                    </a:p>
                  </a:txBody>
                  <a:tcPr/>
                </a:tc>
                <a:extLst>
                  <a:ext uri="{0D108BD9-81ED-4DB2-BD59-A6C34878D82A}">
                    <a16:rowId xmlns:a16="http://schemas.microsoft.com/office/drawing/2014/main" val="1550587294"/>
                  </a:ext>
                </a:extLst>
              </a:tr>
              <a:tr h="180884">
                <a:tc gridSpan="2">
                  <a:txBody>
                    <a:bodyPr/>
                    <a:lstStyle/>
                    <a:p>
                      <a:pPr algn="l" fontAlgn="t"/>
                      <a:r>
                        <a:rPr lang="fi-FI" sz="2000" b="1" u="none" strike="noStrike" dirty="0">
                          <a:solidFill>
                            <a:schemeClr val="tx1"/>
                          </a:solidFill>
                          <a:effectLst/>
                        </a:rPr>
                        <a:t>Maksud dan Tujuan MRSMA 2.3</a:t>
                      </a:r>
                      <a:endParaRPr lang="fi-FI" sz="2000" b="1" i="0" u="none" strike="noStrike" dirty="0">
                        <a:solidFill>
                          <a:schemeClr val="tx1"/>
                        </a:solidFill>
                        <a:effectLst/>
                        <a:latin typeface="Calibri" panose="020F0502020204030204" pitchFamily="34" charset="0"/>
                      </a:endParaRPr>
                    </a:p>
                  </a:txBody>
                  <a:tcPr marL="6057" marR="6057" marT="6057" marB="0">
                    <a:solidFill>
                      <a:schemeClr val="bg1"/>
                    </a:solidFill>
                  </a:tcPr>
                </a:tc>
                <a:tc hMerge="1">
                  <a:txBody>
                    <a:bodyPr/>
                    <a:lstStyle/>
                    <a:p>
                      <a:endParaRPr lang="id-ID"/>
                    </a:p>
                  </a:txBody>
                  <a:tcPr/>
                </a:tc>
                <a:extLst>
                  <a:ext uri="{0D108BD9-81ED-4DB2-BD59-A6C34878D82A}">
                    <a16:rowId xmlns:a16="http://schemas.microsoft.com/office/drawing/2014/main" val="1369703564"/>
                  </a:ext>
                </a:extLst>
              </a:tr>
              <a:tr h="486920">
                <a:tc gridSpan="2">
                  <a:txBody>
                    <a:bodyPr/>
                    <a:lstStyle/>
                    <a:p>
                      <a:pPr algn="l" fontAlgn="t"/>
                      <a:r>
                        <a:rPr lang="id-ID" sz="2000" u="none" strike="noStrike">
                          <a:solidFill>
                            <a:schemeClr val="tx1"/>
                          </a:solidFill>
                          <a:effectLst/>
                        </a:rPr>
                        <a:t>RSMA memiliki peran penting dalam menyiapkan kader yang berintegritas dan visioner sehingga bisa memperjuangkan misi persyarikatan di tempat kerja dan lingkungannya. RSMA menyusun program perkaderan yang kontinyu sebagai bagian dari sistem manajemen rumah sakit. Berdasarkan Pedoman Perkaderan di AUK Muhammadiyah, , bentuk dan jenis perkaderan di lingkungan RSMA meliputi:</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hMerge="1">
                  <a:txBody>
                    <a:bodyPr/>
                    <a:lstStyle/>
                    <a:p>
                      <a:endParaRPr lang="id-ID"/>
                    </a:p>
                  </a:txBody>
                  <a:tcPr/>
                </a:tc>
                <a:extLst>
                  <a:ext uri="{0D108BD9-81ED-4DB2-BD59-A6C34878D82A}">
                    <a16:rowId xmlns:a16="http://schemas.microsoft.com/office/drawing/2014/main" val="1756483630"/>
                  </a:ext>
                </a:extLst>
              </a:tr>
              <a:tr h="180884">
                <a:tc gridSpan="2">
                  <a:txBody>
                    <a:bodyPr/>
                    <a:lstStyle/>
                    <a:p>
                      <a:pPr algn="l" fontAlgn="t"/>
                      <a:r>
                        <a:rPr lang="fi-FI" sz="2000" u="none" strike="noStrike">
                          <a:solidFill>
                            <a:schemeClr val="tx1"/>
                          </a:solidFill>
                          <a:effectLst/>
                        </a:rPr>
                        <a:t>Perkaderan Utama Pimpinan AUK, meliputi</a:t>
                      </a:r>
                      <a:endParaRPr lang="fi-FI" sz="2000" b="0" i="0" u="none" strike="noStrike">
                        <a:solidFill>
                          <a:schemeClr val="tx1"/>
                        </a:solidFill>
                        <a:effectLst/>
                        <a:latin typeface="Calibri" panose="020F0502020204030204" pitchFamily="34" charset="0"/>
                      </a:endParaRPr>
                    </a:p>
                  </a:txBody>
                  <a:tcPr marL="6057" marR="6057" marT="6057" marB="0">
                    <a:solidFill>
                      <a:schemeClr val="bg1"/>
                    </a:solidFill>
                  </a:tcPr>
                </a:tc>
                <a:tc hMerge="1">
                  <a:txBody>
                    <a:bodyPr/>
                    <a:lstStyle/>
                    <a:p>
                      <a:endParaRPr lang="id-ID"/>
                    </a:p>
                  </a:txBody>
                  <a:tcPr/>
                </a:tc>
                <a:extLst>
                  <a:ext uri="{0D108BD9-81ED-4DB2-BD59-A6C34878D82A}">
                    <a16:rowId xmlns:a16="http://schemas.microsoft.com/office/drawing/2014/main" val="3205791314"/>
                  </a:ext>
                </a:extLst>
              </a:tr>
              <a:tr h="180884">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Baitul Arqam Pejabat Struktural</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1937836050"/>
                  </a:ext>
                </a:extLst>
              </a:tr>
              <a:tr h="180884">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Baitul Arqam BPH</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2405377200"/>
                  </a:ext>
                </a:extLst>
              </a:tr>
              <a:tr h="180884">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Darul Arqam Pimpinan/Direksi</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121513077"/>
                  </a:ext>
                </a:extLst>
              </a:tr>
              <a:tr h="180884">
                <a:tc gridSpan="2">
                  <a:txBody>
                    <a:bodyPr/>
                    <a:lstStyle/>
                    <a:p>
                      <a:pPr algn="l" fontAlgn="t"/>
                      <a:r>
                        <a:rPr lang="id-ID" sz="2000" u="none" strike="noStrike">
                          <a:solidFill>
                            <a:schemeClr val="tx1"/>
                          </a:solidFill>
                          <a:effectLst/>
                        </a:rPr>
                        <a:t>Perkaderan Utama Karyawan AUK</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hMerge="1">
                  <a:txBody>
                    <a:bodyPr/>
                    <a:lstStyle/>
                    <a:p>
                      <a:endParaRPr lang="id-ID"/>
                    </a:p>
                  </a:txBody>
                  <a:tcPr/>
                </a:tc>
                <a:extLst>
                  <a:ext uri="{0D108BD9-81ED-4DB2-BD59-A6C34878D82A}">
                    <a16:rowId xmlns:a16="http://schemas.microsoft.com/office/drawing/2014/main" val="535569533"/>
                  </a:ext>
                </a:extLst>
              </a:tr>
              <a:tr h="180884">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Baitul Arqam Calon Karyawan Tetap</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2804117175"/>
                  </a:ext>
                </a:extLst>
              </a:tr>
              <a:tr h="180884">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Baitul Arqam Karyawan Tetap Non Pimpinan</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2390693829"/>
                  </a:ext>
                </a:extLst>
              </a:tr>
              <a:tr h="168336">
                <a:tc gridSpan="2">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hMerge="1">
                  <a:txBody>
                    <a:bodyPr/>
                    <a:lstStyle/>
                    <a:p>
                      <a:endParaRPr lang="id-ID"/>
                    </a:p>
                  </a:txBody>
                  <a:tcPr/>
                </a:tc>
                <a:extLst>
                  <a:ext uri="{0D108BD9-81ED-4DB2-BD59-A6C34878D82A}">
                    <a16:rowId xmlns:a16="http://schemas.microsoft.com/office/drawing/2014/main" val="797831819"/>
                  </a:ext>
                </a:extLst>
              </a:tr>
            </a:tbl>
          </a:graphicData>
        </a:graphic>
      </p:graphicFrame>
    </p:spTree>
    <p:extLst>
      <p:ext uri="{BB962C8B-B14F-4D97-AF65-F5344CB8AC3E}">
        <p14:creationId xmlns:p14="http://schemas.microsoft.com/office/powerpoint/2010/main" val="7482461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607B86A-41AB-41B1-AD3B-8E2530590994}"/>
              </a:ext>
            </a:extLst>
          </p:cNvPr>
          <p:cNvGraphicFramePr>
            <a:graphicFrameLocks noGrp="1"/>
          </p:cNvGraphicFramePr>
          <p:nvPr>
            <p:extLst>
              <p:ext uri="{D42A27DB-BD31-4B8C-83A1-F6EECF244321}">
                <p14:modId xmlns:p14="http://schemas.microsoft.com/office/powerpoint/2010/main" val="3142031911"/>
              </p:ext>
            </p:extLst>
          </p:nvPr>
        </p:nvGraphicFramePr>
        <p:xfrm>
          <a:off x="180109" y="124695"/>
          <a:ext cx="11831782" cy="6485598"/>
        </p:xfrm>
        <a:graphic>
          <a:graphicData uri="http://schemas.openxmlformats.org/drawingml/2006/table">
            <a:tbl>
              <a:tblPr>
                <a:tableStyleId>{5C22544A-7EE6-4342-B048-85BDC9FD1C3A}</a:tableStyleId>
              </a:tblPr>
              <a:tblGrid>
                <a:gridCol w="637236">
                  <a:extLst>
                    <a:ext uri="{9D8B030D-6E8A-4147-A177-3AD203B41FA5}">
                      <a16:colId xmlns:a16="http://schemas.microsoft.com/office/drawing/2014/main" val="2271720747"/>
                    </a:ext>
                  </a:extLst>
                </a:gridCol>
                <a:gridCol w="5514182">
                  <a:extLst>
                    <a:ext uri="{9D8B030D-6E8A-4147-A177-3AD203B41FA5}">
                      <a16:colId xmlns:a16="http://schemas.microsoft.com/office/drawing/2014/main" val="974718513"/>
                    </a:ext>
                  </a:extLst>
                </a:gridCol>
                <a:gridCol w="512618">
                  <a:extLst>
                    <a:ext uri="{9D8B030D-6E8A-4147-A177-3AD203B41FA5}">
                      <a16:colId xmlns:a16="http://schemas.microsoft.com/office/drawing/2014/main" val="3281041808"/>
                    </a:ext>
                  </a:extLst>
                </a:gridCol>
                <a:gridCol w="3988184">
                  <a:extLst>
                    <a:ext uri="{9D8B030D-6E8A-4147-A177-3AD203B41FA5}">
                      <a16:colId xmlns:a16="http://schemas.microsoft.com/office/drawing/2014/main" val="3749980358"/>
                    </a:ext>
                  </a:extLst>
                </a:gridCol>
                <a:gridCol w="1179562">
                  <a:extLst>
                    <a:ext uri="{9D8B030D-6E8A-4147-A177-3AD203B41FA5}">
                      <a16:colId xmlns:a16="http://schemas.microsoft.com/office/drawing/2014/main" val="2276421121"/>
                    </a:ext>
                  </a:extLst>
                </a:gridCol>
              </a:tblGrid>
              <a:tr h="180884">
                <a:tc gridSpan="2">
                  <a:txBody>
                    <a:bodyPr/>
                    <a:lstStyle/>
                    <a:p>
                      <a:pPr algn="ctr" fontAlgn="t"/>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6057" marR="6057" marT="6057" marB="0">
                    <a:solidFill>
                      <a:schemeClr val="bg1"/>
                    </a:solidFill>
                  </a:tcPr>
                </a:tc>
                <a:tc hMerge="1">
                  <a:txBody>
                    <a:bodyPr/>
                    <a:lstStyle/>
                    <a:p>
                      <a:endParaRPr lang="id-ID"/>
                    </a:p>
                  </a:txBody>
                  <a:tcPr/>
                </a:tc>
                <a:tc gridSpan="2">
                  <a:txBody>
                    <a:bodyPr/>
                    <a:lstStyle/>
                    <a:p>
                      <a:pPr algn="ctr" fontAlgn="t"/>
                      <a:r>
                        <a:rPr lang="id-ID" sz="2000" b="1" u="none" strike="noStrike" dirty="0">
                          <a:solidFill>
                            <a:schemeClr val="tx1"/>
                          </a:solidFill>
                          <a:effectLst/>
                        </a:rPr>
                        <a:t>TELUSUR</a:t>
                      </a:r>
                      <a:endParaRPr lang="id-ID" sz="2000" b="1" i="0" u="none" strike="noStrike" dirty="0">
                        <a:solidFill>
                          <a:schemeClr val="tx1"/>
                        </a:solidFill>
                        <a:effectLst/>
                        <a:latin typeface="Calibri" panose="020F0502020204030204" pitchFamily="34" charset="0"/>
                      </a:endParaRPr>
                    </a:p>
                  </a:txBody>
                  <a:tcPr marL="6057" marR="6057" marT="6057" marB="0">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4211416938"/>
                  </a:ext>
                </a:extLst>
              </a:tr>
              <a:tr h="542648">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RSMA menetapkan program perkaderan utama Pimpinan AUK 1 s.d. 3, dan perkaderan utama karyawan tetap AUK no 1 dan 2</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dirty="0">
                          <a:solidFill>
                            <a:schemeClr val="tx1"/>
                          </a:solidFill>
                          <a:effectLst/>
                        </a:rPr>
                        <a:t>Regulasi tentang sistem pengkaderan</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1487929369"/>
                  </a:ext>
                </a:extLst>
              </a:tr>
              <a:tr h="180884">
                <a:tc rowSpan="7">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rowSpan="7">
                  <a:txBody>
                    <a:bodyPr/>
                    <a:lstStyle/>
                    <a:p>
                      <a:pPr algn="l" fontAlgn="t"/>
                      <a:r>
                        <a:rPr lang="id-ID" sz="2000" u="none" strike="noStrike">
                          <a:solidFill>
                            <a:schemeClr val="tx1"/>
                          </a:solidFill>
                          <a:effectLst/>
                        </a:rPr>
                        <a:t>RSMA melaksanakan sistem perkaderan sesuai sistem perkaderan yang telah ditetapkan</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rowSpan="2">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Bukti kegiatan pengkaderan</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rowSpan="7">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1751032843"/>
                  </a:ext>
                </a:extLst>
              </a:tr>
              <a:tr h="180884">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File pegawai</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vMerge="1">
                  <a:txBody>
                    <a:bodyPr/>
                    <a:lstStyle/>
                    <a:p>
                      <a:endParaRPr lang="id-ID"/>
                    </a:p>
                  </a:txBody>
                  <a:tcPr/>
                </a:tc>
                <a:extLst>
                  <a:ext uri="{0D108BD9-81ED-4DB2-BD59-A6C34878D82A}">
                    <a16:rowId xmlns:a16="http://schemas.microsoft.com/office/drawing/2014/main" val="2558142592"/>
                  </a:ext>
                </a:extLst>
              </a:tr>
              <a:tr h="180884">
                <a:tc vMerge="1">
                  <a:txBody>
                    <a:bodyPr/>
                    <a:lstStyle/>
                    <a:p>
                      <a:endParaRPr lang="id-ID"/>
                    </a:p>
                  </a:txBody>
                  <a:tcPr/>
                </a:tc>
                <a:tc vMerge="1">
                  <a:txBody>
                    <a:bodyPr/>
                    <a:lstStyle/>
                    <a:p>
                      <a:endParaRPr lang="id-ID"/>
                    </a:p>
                  </a:txBody>
                  <a:tcPr/>
                </a:tc>
                <a:tc rowSpan="5">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Pimpinan level puncak</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vMerge="1">
                  <a:txBody>
                    <a:bodyPr/>
                    <a:lstStyle/>
                    <a:p>
                      <a:endParaRPr lang="id-ID"/>
                    </a:p>
                  </a:txBody>
                  <a:tcPr/>
                </a:tc>
                <a:extLst>
                  <a:ext uri="{0D108BD9-81ED-4DB2-BD59-A6C34878D82A}">
                    <a16:rowId xmlns:a16="http://schemas.microsoft.com/office/drawing/2014/main" val="809703695"/>
                  </a:ext>
                </a:extLst>
              </a:tr>
              <a:tr h="180884">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Pimpinan level menengah</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vMerge="1">
                  <a:txBody>
                    <a:bodyPr/>
                    <a:lstStyle/>
                    <a:p>
                      <a:endParaRPr lang="id-ID"/>
                    </a:p>
                  </a:txBody>
                  <a:tcPr/>
                </a:tc>
                <a:extLst>
                  <a:ext uri="{0D108BD9-81ED-4DB2-BD59-A6C34878D82A}">
                    <a16:rowId xmlns:a16="http://schemas.microsoft.com/office/drawing/2014/main" val="2786974388"/>
                  </a:ext>
                </a:extLst>
              </a:tr>
              <a:tr h="180884">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Pimpinan level bawah</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vMerge="1">
                  <a:txBody>
                    <a:bodyPr/>
                    <a:lstStyle/>
                    <a:p>
                      <a:endParaRPr lang="id-ID"/>
                    </a:p>
                  </a:txBody>
                  <a:tcPr/>
                </a:tc>
                <a:extLst>
                  <a:ext uri="{0D108BD9-81ED-4DB2-BD59-A6C34878D82A}">
                    <a16:rowId xmlns:a16="http://schemas.microsoft.com/office/drawing/2014/main" val="3466505513"/>
                  </a:ext>
                </a:extLst>
              </a:tr>
              <a:tr h="180884">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vMerge="1">
                  <a:txBody>
                    <a:bodyPr/>
                    <a:lstStyle/>
                    <a:p>
                      <a:endParaRPr lang="id-ID"/>
                    </a:p>
                  </a:txBody>
                  <a:tcPr/>
                </a:tc>
                <a:extLst>
                  <a:ext uri="{0D108BD9-81ED-4DB2-BD59-A6C34878D82A}">
                    <a16:rowId xmlns:a16="http://schemas.microsoft.com/office/drawing/2014/main" val="137367295"/>
                  </a:ext>
                </a:extLst>
              </a:tr>
              <a:tr h="180884">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Ka bagian / Unit Diklat</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vMerge="1">
                  <a:txBody>
                    <a:bodyPr/>
                    <a:lstStyle/>
                    <a:p>
                      <a:endParaRPr lang="id-ID"/>
                    </a:p>
                  </a:txBody>
                  <a:tcPr/>
                </a:tc>
                <a:extLst>
                  <a:ext uri="{0D108BD9-81ED-4DB2-BD59-A6C34878D82A}">
                    <a16:rowId xmlns:a16="http://schemas.microsoft.com/office/drawing/2014/main" val="4120583583"/>
                  </a:ext>
                </a:extLst>
              </a:tr>
              <a:tr h="361765">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nn-NO" sz="2000" u="none" strike="noStrike">
                          <a:solidFill>
                            <a:schemeClr val="tx1"/>
                          </a:solidFill>
                          <a:effectLst/>
                        </a:rPr>
                        <a:t>Masing-masing Anggota Direksi telah mengikuti  Darul Arqam Direksi/Pimpinan</a:t>
                      </a:r>
                      <a:endParaRPr lang="nn-NO"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Sertifikat Darul Arqam Direksi</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139449358"/>
                  </a:ext>
                </a:extLst>
              </a:tr>
              <a:tr h="361765">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Masing-masing  Anggota BPH telah mengikuti Baitul Arqam BPH</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Sertifikat Baitul Arqam BPH</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3608851516"/>
                  </a:ext>
                </a:extLst>
              </a:tr>
              <a:tr h="361765">
                <a:tc>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Masing-masing Pejabat Struktural telah mengikuti Baitul Arqam Pejabat Struktural</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Sertifikat Baitul Arqam Pejabat Struktural</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4020214230"/>
                  </a:ext>
                </a:extLst>
              </a:tr>
              <a:tr h="542648">
                <a:tc>
                  <a:txBody>
                    <a:bodyPr/>
                    <a:lstStyle/>
                    <a:p>
                      <a:pPr algn="r" fontAlgn="t"/>
                      <a:r>
                        <a:rPr lang="id-ID" sz="2000" u="none" strike="noStrike">
                          <a:solidFill>
                            <a:schemeClr val="tx1"/>
                          </a:solidFill>
                          <a:effectLst/>
                        </a:rPr>
                        <a:t>6.</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Setiap yang diangkat menjadi pegawai tetap telah mengikuti Baitul Arqam Calon Pegawai Tetap</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a:solidFill>
                            <a:schemeClr val="tx1"/>
                          </a:solidFill>
                          <a:effectLst/>
                        </a:rPr>
                        <a:t>Sertifikat Baitul Arqam Calon Pegawai Tetap</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2600730277"/>
                  </a:ext>
                </a:extLst>
              </a:tr>
              <a:tr h="361765">
                <a:tc>
                  <a:txBody>
                    <a:bodyPr/>
                    <a:lstStyle/>
                    <a:p>
                      <a:pPr algn="r" fontAlgn="t"/>
                      <a:r>
                        <a:rPr lang="id-ID" sz="2000" u="none" strike="noStrike">
                          <a:solidFill>
                            <a:schemeClr val="tx1"/>
                          </a:solidFill>
                          <a:effectLst/>
                        </a:rPr>
                        <a:t>7.</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dirty="0">
                          <a:solidFill>
                            <a:schemeClr val="tx1"/>
                          </a:solidFill>
                          <a:effectLst/>
                        </a:rPr>
                        <a:t>Setiap Pegawai Tetap telah mengikuti Baitul Arqam PegawaiTetap</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057" marR="6057" marT="6057" marB="0">
                    <a:solidFill>
                      <a:schemeClr val="bg1"/>
                    </a:solidFill>
                  </a:tcPr>
                </a:tc>
                <a:tc>
                  <a:txBody>
                    <a:bodyPr/>
                    <a:lstStyle/>
                    <a:p>
                      <a:pPr algn="l" fontAlgn="t"/>
                      <a:r>
                        <a:rPr lang="id-ID" sz="2000" u="none" strike="noStrike" dirty="0">
                          <a:solidFill>
                            <a:schemeClr val="tx1"/>
                          </a:solidFill>
                          <a:effectLst/>
                        </a:rPr>
                        <a:t>Sertifikat Baitul Arqam  Pegawai Tetap</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057" marR="6057" marT="6057" marB="0">
                    <a:solidFill>
                      <a:schemeClr val="bg1"/>
                    </a:solidFill>
                  </a:tcPr>
                </a:tc>
                <a:extLst>
                  <a:ext uri="{0D108BD9-81ED-4DB2-BD59-A6C34878D82A}">
                    <a16:rowId xmlns:a16="http://schemas.microsoft.com/office/drawing/2014/main" val="957562953"/>
                  </a:ext>
                </a:extLst>
              </a:tr>
            </a:tbl>
          </a:graphicData>
        </a:graphic>
      </p:graphicFrame>
    </p:spTree>
    <p:extLst>
      <p:ext uri="{BB962C8B-B14F-4D97-AF65-F5344CB8AC3E}">
        <p14:creationId xmlns:p14="http://schemas.microsoft.com/office/powerpoint/2010/main" val="19982383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D7E0A1C-A1A1-4F6A-83C5-AC6A235C92D4}"/>
              </a:ext>
            </a:extLst>
          </p:cNvPr>
          <p:cNvGraphicFramePr>
            <a:graphicFrameLocks noGrp="1"/>
          </p:cNvGraphicFramePr>
          <p:nvPr>
            <p:extLst>
              <p:ext uri="{D42A27DB-BD31-4B8C-83A1-F6EECF244321}">
                <p14:modId xmlns:p14="http://schemas.microsoft.com/office/powerpoint/2010/main" val="2295756061"/>
              </p:ext>
            </p:extLst>
          </p:nvPr>
        </p:nvGraphicFramePr>
        <p:xfrm>
          <a:off x="249382" y="3765"/>
          <a:ext cx="11693235" cy="6821283"/>
        </p:xfrm>
        <a:graphic>
          <a:graphicData uri="http://schemas.openxmlformats.org/drawingml/2006/table">
            <a:tbl>
              <a:tblPr>
                <a:tableStyleId>{5C22544A-7EE6-4342-B048-85BDC9FD1C3A}</a:tableStyleId>
              </a:tblPr>
              <a:tblGrid>
                <a:gridCol w="629773">
                  <a:extLst>
                    <a:ext uri="{9D8B030D-6E8A-4147-A177-3AD203B41FA5}">
                      <a16:colId xmlns:a16="http://schemas.microsoft.com/office/drawing/2014/main" val="875905257"/>
                    </a:ext>
                  </a:extLst>
                </a:gridCol>
                <a:gridCol w="4856627">
                  <a:extLst>
                    <a:ext uri="{9D8B030D-6E8A-4147-A177-3AD203B41FA5}">
                      <a16:colId xmlns:a16="http://schemas.microsoft.com/office/drawing/2014/main" val="69559500"/>
                    </a:ext>
                  </a:extLst>
                </a:gridCol>
                <a:gridCol w="387927">
                  <a:extLst>
                    <a:ext uri="{9D8B030D-6E8A-4147-A177-3AD203B41FA5}">
                      <a16:colId xmlns:a16="http://schemas.microsoft.com/office/drawing/2014/main" val="1088050311"/>
                    </a:ext>
                  </a:extLst>
                </a:gridCol>
                <a:gridCol w="4653157">
                  <a:extLst>
                    <a:ext uri="{9D8B030D-6E8A-4147-A177-3AD203B41FA5}">
                      <a16:colId xmlns:a16="http://schemas.microsoft.com/office/drawing/2014/main" val="966061640"/>
                    </a:ext>
                  </a:extLst>
                </a:gridCol>
                <a:gridCol w="1165751">
                  <a:extLst>
                    <a:ext uri="{9D8B030D-6E8A-4147-A177-3AD203B41FA5}">
                      <a16:colId xmlns:a16="http://schemas.microsoft.com/office/drawing/2014/main" val="4110490539"/>
                    </a:ext>
                  </a:extLst>
                </a:gridCol>
              </a:tblGrid>
              <a:tr h="286894">
                <a:tc gridSpan="5">
                  <a:txBody>
                    <a:bodyPr/>
                    <a:lstStyle/>
                    <a:p>
                      <a:pPr algn="ctr" fontAlgn="t"/>
                      <a:r>
                        <a:rPr lang="sv-SE" sz="2000" b="1" u="none" strike="noStrike" dirty="0">
                          <a:solidFill>
                            <a:schemeClr val="tx1"/>
                          </a:solidFill>
                          <a:effectLst/>
                        </a:rPr>
                        <a:t>KONTRAK KERJA DAN PENGADAAN BARANG</a:t>
                      </a:r>
                      <a:endParaRPr lang="sv-SE" sz="2000" b="1" i="0" u="none" strike="noStrike" dirty="0">
                        <a:solidFill>
                          <a:schemeClr val="tx1"/>
                        </a:solidFill>
                        <a:effectLst/>
                        <a:latin typeface="Cambria" panose="02040503050406030204" pitchFamily="18" charset="0"/>
                      </a:endParaRPr>
                    </a:p>
                  </a:txBody>
                  <a:tcPr marL="7642" marR="7642" marT="764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349909560"/>
                  </a:ext>
                </a:extLst>
              </a:tr>
              <a:tr h="286894">
                <a:tc gridSpan="5">
                  <a:txBody>
                    <a:bodyPr/>
                    <a:lstStyle/>
                    <a:p>
                      <a:pPr algn="l" fontAlgn="t"/>
                      <a:r>
                        <a:rPr lang="id-ID" sz="2000" u="none" strike="noStrike" dirty="0">
                          <a:solidFill>
                            <a:schemeClr val="tx1"/>
                          </a:solidFill>
                          <a:effectLst/>
                        </a:rPr>
                        <a:t>Standar MRSMA 3.1</a:t>
                      </a:r>
                      <a:endParaRPr lang="id-ID" sz="2000" b="1" i="0" u="none" strike="noStrike" dirty="0">
                        <a:solidFill>
                          <a:schemeClr val="tx1"/>
                        </a:solidFill>
                        <a:effectLst/>
                        <a:latin typeface="Calibri" panose="020F0502020204030204" pitchFamily="34" charset="0"/>
                      </a:endParaRPr>
                    </a:p>
                  </a:txBody>
                  <a:tcPr marL="7642" marR="7642" marT="764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81044840"/>
                  </a:ext>
                </a:extLst>
              </a:tr>
              <a:tr h="286894">
                <a:tc gridSpan="5">
                  <a:txBody>
                    <a:bodyPr/>
                    <a:lstStyle/>
                    <a:p>
                      <a:pPr algn="l" fontAlgn="t"/>
                      <a:r>
                        <a:rPr lang="id-ID" sz="2000" u="none" strike="noStrike">
                          <a:solidFill>
                            <a:schemeClr val="tx1"/>
                          </a:solidFill>
                          <a:effectLst/>
                        </a:rPr>
                        <a:t>Kontrak kerja dilaksanakan atas dasar saling memberikan manfaat yang dituangkan dalam dokumen tertulis</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591838515"/>
                  </a:ext>
                </a:extLst>
              </a:tr>
              <a:tr h="287475">
                <a:tc gridSpan="5">
                  <a:txBody>
                    <a:bodyPr/>
                    <a:lstStyle/>
                    <a:p>
                      <a:pPr algn="l" fontAlgn="t"/>
                      <a:r>
                        <a:rPr lang="fi-FI" sz="2000" u="none" strike="noStrike">
                          <a:solidFill>
                            <a:schemeClr val="tx1"/>
                          </a:solidFill>
                          <a:effectLst/>
                        </a:rPr>
                        <a:t>Maksud dan Tujuan MRSMA 3.1</a:t>
                      </a:r>
                      <a:endParaRPr lang="fi-FI" sz="2000" b="1" i="0" u="none" strike="noStrike">
                        <a:solidFill>
                          <a:schemeClr val="tx1"/>
                        </a:solidFill>
                        <a:effectLst/>
                        <a:latin typeface="Calibri" panose="020F0502020204030204" pitchFamily="34" charset="0"/>
                      </a:endParaRPr>
                    </a:p>
                  </a:txBody>
                  <a:tcPr marL="7642" marR="7642" marT="764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008371902"/>
                  </a:ext>
                </a:extLst>
              </a:tr>
              <a:tr h="510795">
                <a:tc gridSpan="5">
                  <a:txBody>
                    <a:bodyPr/>
                    <a:lstStyle/>
                    <a:p>
                      <a:pPr algn="l" fontAlgn="t"/>
                      <a:r>
                        <a:rPr lang="id-ID" sz="1800" u="none" strike="noStrike" dirty="0">
                          <a:solidFill>
                            <a:schemeClr val="tx1"/>
                          </a:solidFill>
                          <a:effectLst/>
                        </a:rPr>
                        <a:t>Kontrak kerja adalah perjanjian mengenai transaksi jual beli barang maupun jasa. Islam melarang transaksi yang mengandung unsur riba dan risywah. Transaksi hendaknya saling menguntungkan dan tidak menimbulkan madharat pada kedua pihak. </a:t>
                      </a:r>
                      <a:endParaRPr lang="id-ID" sz="1800" b="0" i="0" u="none" strike="noStrike" dirty="0">
                        <a:solidFill>
                          <a:schemeClr val="tx1"/>
                        </a:solidFill>
                        <a:effectLst/>
                        <a:latin typeface="Calibri" panose="020F0502020204030204" pitchFamily="34" charset="0"/>
                      </a:endParaRPr>
                    </a:p>
                  </a:txBody>
                  <a:tcPr marL="7642" marR="7642" marT="764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186706003"/>
                  </a:ext>
                </a:extLst>
              </a:tr>
              <a:tr h="1518352">
                <a:tc gridSpan="5">
                  <a:txBody>
                    <a:bodyPr/>
                    <a:lstStyle/>
                    <a:p>
                      <a:pPr algn="l" fontAlgn="t"/>
                      <a:r>
                        <a:rPr lang="id-ID" sz="1800" u="none" strike="noStrike" dirty="0">
                          <a:solidFill>
                            <a:schemeClr val="tx1"/>
                          </a:solidFill>
                          <a:effectLst/>
                        </a:rPr>
                        <a:t>Orang-orang yang makan (mengambil) riba tidak dapat berdiri melainkan seperti berdirinya orang yang kemasukan syaitan lantaran (tekanan) penyakit gila. Keadaan mereka yang demikian itu, adalah disebabkan mereka berkata (berpendapat), sesungguhnya jual beli itu sama dengan riba, padahal Allah telah menghalalkan jual beli dan mengharamkan riba. Orang-orang yang telah sampai kepadanya larangan dari Tuhannya, lalu terus berhenti (dari mengambil riba), maka baginya apa yang telah diambilnya dahulu (sebelum datang larangan); dan urusannya (terserah) kepada Allah. Orang yang kembali (mengambil riba), maka orang itu adalah penghuni-penghuni neraka; mereka kekal di dalamnya (QS 2 : 275)</a:t>
                      </a:r>
                      <a:endParaRPr lang="id-ID" sz="1800" b="0" i="1" u="none" strike="noStrike" dirty="0">
                        <a:solidFill>
                          <a:schemeClr val="tx1"/>
                        </a:solidFill>
                        <a:effectLst/>
                        <a:latin typeface="Calibri" panose="020F0502020204030204" pitchFamily="34" charset="0"/>
                      </a:endParaRPr>
                    </a:p>
                  </a:txBody>
                  <a:tcPr marL="7642" marR="7642" marT="764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070614597"/>
                  </a:ext>
                </a:extLst>
              </a:tr>
              <a:tr h="373411">
                <a:tc gridSpan="2">
                  <a:txBody>
                    <a:bodyPr/>
                    <a:lstStyle/>
                    <a:p>
                      <a:pPr algn="ctr" fontAlgn="t"/>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7642" marR="7642" marT="7642" marB="0">
                    <a:solidFill>
                      <a:schemeClr val="bg1"/>
                    </a:solidFill>
                  </a:tcPr>
                </a:tc>
                <a:tc hMerge="1">
                  <a:txBody>
                    <a:bodyPr/>
                    <a:lstStyle/>
                    <a:p>
                      <a:endParaRPr lang="id-ID"/>
                    </a:p>
                  </a:txBody>
                  <a:tcPr/>
                </a:tc>
                <a:tc gridSpan="2">
                  <a:txBody>
                    <a:bodyPr/>
                    <a:lstStyle/>
                    <a:p>
                      <a:pPr algn="ctr" fontAlgn="t"/>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7642" marR="7642" marT="7642" marB="0">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7642" marR="7642" marT="7642" marB="0">
                    <a:solidFill>
                      <a:schemeClr val="bg1"/>
                    </a:solidFill>
                  </a:tcPr>
                </a:tc>
                <a:extLst>
                  <a:ext uri="{0D108BD9-81ED-4DB2-BD59-A6C34878D82A}">
                    <a16:rowId xmlns:a16="http://schemas.microsoft.com/office/drawing/2014/main" val="468683136"/>
                  </a:ext>
                </a:extLst>
              </a:tr>
              <a:tr h="286894">
                <a:tc rowSpan="2">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tc rowSpan="2">
                  <a:txBody>
                    <a:bodyPr/>
                    <a:lstStyle/>
                    <a:p>
                      <a:pPr algn="l" fontAlgn="t"/>
                      <a:r>
                        <a:rPr lang="nb-NO" sz="2000" u="none" strike="noStrike">
                          <a:solidFill>
                            <a:schemeClr val="tx1"/>
                          </a:solidFill>
                          <a:effectLst/>
                        </a:rPr>
                        <a:t>RSMA menetapkan kebijakan dan mekanisme tentang kontrak kerja yang sesuai dalam maksud dan tujuan</a:t>
                      </a:r>
                      <a:endParaRPr lang="nb-NO" sz="2000" b="0" i="0" u="none" strike="noStrike">
                        <a:solidFill>
                          <a:schemeClr val="tx1"/>
                        </a:solidFill>
                        <a:effectLst/>
                        <a:latin typeface="Calibri" panose="020F0502020204030204" pitchFamily="34" charset="0"/>
                      </a:endParaRPr>
                    </a:p>
                  </a:txBody>
                  <a:tcPr marL="7642" marR="7642" marT="7642" marB="0">
                    <a:solidFill>
                      <a:schemeClr val="bg1"/>
                    </a:solidFill>
                  </a:tcPr>
                </a:tc>
                <a:tc rowSpan="2">
                  <a:txBody>
                    <a:bodyPr/>
                    <a:lstStyle/>
                    <a:p>
                      <a:pPr algn="ctr" fontAlgn="t"/>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642" marR="7642" marT="7642" marB="0">
                    <a:solidFill>
                      <a:schemeClr val="bg1"/>
                    </a:solidFill>
                  </a:tcPr>
                </a:tc>
                <a:tc>
                  <a:txBody>
                    <a:bodyPr/>
                    <a:lstStyle/>
                    <a:p>
                      <a:pPr algn="l" fontAlgn="t"/>
                      <a:r>
                        <a:rPr lang="id-ID" sz="2000" u="none" strike="noStrike">
                          <a:solidFill>
                            <a:schemeClr val="tx1"/>
                          </a:solidFill>
                          <a:effectLst/>
                        </a:rPr>
                        <a:t>Kebijakan kontrak kerja</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tc rowSpan="2">
                  <a:txBody>
                    <a:bodyPr/>
                    <a:lstStyle/>
                    <a:p>
                      <a:pPr algn="ctr" fontAlgn="t"/>
                      <a:r>
                        <a:rPr lang="id-ID" sz="2000" u="none" strike="noStrike">
                          <a:solidFill>
                            <a:schemeClr val="tx1"/>
                          </a:solidFill>
                          <a:effectLst/>
                        </a:rPr>
                        <a:t>0</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extLst>
                  <a:ext uri="{0D108BD9-81ED-4DB2-BD59-A6C34878D82A}">
                    <a16:rowId xmlns:a16="http://schemas.microsoft.com/office/drawing/2014/main" val="3538473634"/>
                  </a:ext>
                </a:extLst>
              </a:tr>
              <a:tr h="559754">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642" marR="7642" marT="7642" marB="0">
                    <a:solidFill>
                      <a:schemeClr val="bg1"/>
                    </a:solidFill>
                  </a:tcPr>
                </a:tc>
                <a:tc>
                  <a:txBody>
                    <a:bodyPr/>
                    <a:lstStyle/>
                    <a:p>
                      <a:pPr algn="l" fontAlgn="t"/>
                      <a:r>
                        <a:rPr lang="id-ID" sz="2000" u="none" strike="noStrike">
                          <a:solidFill>
                            <a:schemeClr val="tx1"/>
                          </a:solidFill>
                          <a:effectLst/>
                        </a:rPr>
                        <a:t>Mekanisme kontrak kerja</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tc vMerge="1">
                  <a:txBody>
                    <a:bodyPr/>
                    <a:lstStyle/>
                    <a:p>
                      <a:endParaRPr lang="id-ID"/>
                    </a:p>
                  </a:txBody>
                  <a:tcPr/>
                </a:tc>
                <a:extLst>
                  <a:ext uri="{0D108BD9-81ED-4DB2-BD59-A6C34878D82A}">
                    <a16:rowId xmlns:a16="http://schemas.microsoft.com/office/drawing/2014/main" val="3637496506"/>
                  </a:ext>
                </a:extLst>
              </a:tr>
              <a:tr h="286894">
                <a:tc rowSpan="5">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tc rowSpan="5">
                  <a:txBody>
                    <a:bodyPr/>
                    <a:lstStyle/>
                    <a:p>
                      <a:pPr algn="l" fontAlgn="t"/>
                      <a:r>
                        <a:rPr lang="id-ID" sz="2000" u="none" strike="noStrike">
                          <a:solidFill>
                            <a:schemeClr val="tx1"/>
                          </a:solidFill>
                          <a:effectLst/>
                        </a:rPr>
                        <a:t>Kontrak kerja yang dilakukan sesuai dengan kebijakan dan mekanisme yang ditetapkan</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tc rowSpan="3">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642" marR="7642" marT="7642" marB="0">
                    <a:solidFill>
                      <a:schemeClr val="bg1"/>
                    </a:solidFill>
                  </a:tcPr>
                </a:tc>
                <a:tc>
                  <a:txBody>
                    <a:bodyPr/>
                    <a:lstStyle/>
                    <a:p>
                      <a:pPr algn="l" fontAlgn="t"/>
                      <a:r>
                        <a:rPr lang="nb-NO" sz="2000" u="none" strike="noStrike">
                          <a:solidFill>
                            <a:schemeClr val="tx1"/>
                          </a:solidFill>
                          <a:effectLst/>
                        </a:rPr>
                        <a:t>Bukti proses terselenggaranya kontrak kerja</a:t>
                      </a:r>
                      <a:endParaRPr lang="nb-NO" sz="2000" b="0" i="0" u="none" strike="noStrike">
                        <a:solidFill>
                          <a:schemeClr val="tx1"/>
                        </a:solidFill>
                        <a:effectLst/>
                        <a:latin typeface="Calibri" panose="020F0502020204030204" pitchFamily="34" charset="0"/>
                      </a:endParaRPr>
                    </a:p>
                  </a:txBody>
                  <a:tcPr marL="7642" marR="7642" marT="7642" marB="0">
                    <a:solidFill>
                      <a:schemeClr val="bg1"/>
                    </a:solidFill>
                  </a:tcPr>
                </a:tc>
                <a:tc rowSpan="5">
                  <a:txBody>
                    <a:bodyPr/>
                    <a:lstStyle/>
                    <a:p>
                      <a:pPr algn="ctr" fontAlgn="t"/>
                      <a:r>
                        <a:rPr lang="id-ID" sz="2000" u="none" strike="noStrike">
                          <a:solidFill>
                            <a:schemeClr val="tx1"/>
                          </a:solidFill>
                          <a:effectLst/>
                        </a:rPr>
                        <a:t>0</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extLst>
                  <a:ext uri="{0D108BD9-81ED-4DB2-BD59-A6C34878D82A}">
                    <a16:rowId xmlns:a16="http://schemas.microsoft.com/office/drawing/2014/main" val="292260358"/>
                  </a:ext>
                </a:extLst>
              </a:tr>
              <a:tr h="286894">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642" marR="7642" marT="7642" marB="0">
                    <a:solidFill>
                      <a:schemeClr val="bg1"/>
                    </a:solidFill>
                  </a:tcPr>
                </a:tc>
                <a:tc>
                  <a:txBody>
                    <a:bodyPr/>
                    <a:lstStyle/>
                    <a:p>
                      <a:pPr algn="l" fontAlgn="t"/>
                      <a:r>
                        <a:rPr lang="id-ID" sz="2000" u="none" strike="noStrike">
                          <a:solidFill>
                            <a:schemeClr val="tx1"/>
                          </a:solidFill>
                          <a:effectLst/>
                        </a:rPr>
                        <a:t>Dokmen kontrak kerja</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tc vMerge="1">
                  <a:txBody>
                    <a:bodyPr/>
                    <a:lstStyle/>
                    <a:p>
                      <a:endParaRPr lang="id-ID"/>
                    </a:p>
                  </a:txBody>
                  <a:tcPr/>
                </a:tc>
                <a:extLst>
                  <a:ext uri="{0D108BD9-81ED-4DB2-BD59-A6C34878D82A}">
                    <a16:rowId xmlns:a16="http://schemas.microsoft.com/office/drawing/2014/main" val="1789368402"/>
                  </a:ext>
                </a:extLst>
              </a:tr>
              <a:tr h="346507">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642" marR="7642" marT="7642" marB="0">
                    <a:solidFill>
                      <a:schemeClr val="bg1"/>
                    </a:solidFill>
                  </a:tcPr>
                </a:tc>
                <a:tc>
                  <a:txBody>
                    <a:bodyPr/>
                    <a:lstStyle/>
                    <a:p>
                      <a:pPr algn="l" fontAlgn="t"/>
                      <a:r>
                        <a:rPr lang="id-ID" sz="2000" u="none" strike="noStrike">
                          <a:solidFill>
                            <a:schemeClr val="tx1"/>
                          </a:solidFill>
                          <a:effectLst/>
                        </a:rPr>
                        <a:t>Bukti evaluasi</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tc vMerge="1">
                  <a:txBody>
                    <a:bodyPr/>
                    <a:lstStyle/>
                    <a:p>
                      <a:endParaRPr lang="id-ID"/>
                    </a:p>
                  </a:txBody>
                  <a:tcPr/>
                </a:tc>
                <a:extLst>
                  <a:ext uri="{0D108BD9-81ED-4DB2-BD59-A6C34878D82A}">
                    <a16:rowId xmlns:a16="http://schemas.microsoft.com/office/drawing/2014/main" val="4072264941"/>
                  </a:ext>
                </a:extLst>
              </a:tr>
              <a:tr h="286894">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642" marR="7642" marT="7642" marB="0">
                    <a:solidFill>
                      <a:schemeClr val="bg1"/>
                    </a:solidFill>
                  </a:tcPr>
                </a:tc>
                <a:tc>
                  <a:txBody>
                    <a:bodyPr/>
                    <a:lstStyle/>
                    <a:p>
                      <a:pPr algn="l" fontAlgn="t"/>
                      <a:r>
                        <a:rPr lang="id-ID" sz="2000" u="none" strike="noStrike">
                          <a:solidFill>
                            <a:schemeClr val="tx1"/>
                          </a:solidFill>
                          <a:effectLst/>
                        </a:rPr>
                        <a:t>Bagian legal dan kerjasama</a:t>
                      </a:r>
                      <a:endParaRPr lang="id-ID" sz="2000" b="0" i="0" u="none" strike="noStrike">
                        <a:solidFill>
                          <a:schemeClr val="tx1"/>
                        </a:solidFill>
                        <a:effectLst/>
                        <a:latin typeface="Calibri" panose="020F0502020204030204" pitchFamily="34" charset="0"/>
                      </a:endParaRPr>
                    </a:p>
                  </a:txBody>
                  <a:tcPr marL="7642" marR="7642" marT="7642" marB="0">
                    <a:solidFill>
                      <a:schemeClr val="bg1"/>
                    </a:solidFill>
                  </a:tcPr>
                </a:tc>
                <a:tc vMerge="1">
                  <a:txBody>
                    <a:bodyPr/>
                    <a:lstStyle/>
                    <a:p>
                      <a:endParaRPr lang="id-ID"/>
                    </a:p>
                  </a:txBody>
                  <a:tcPr/>
                </a:tc>
                <a:extLst>
                  <a:ext uri="{0D108BD9-81ED-4DB2-BD59-A6C34878D82A}">
                    <a16:rowId xmlns:a16="http://schemas.microsoft.com/office/drawing/2014/main" val="4219790164"/>
                  </a:ext>
                </a:extLst>
              </a:tr>
              <a:tr h="782385">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642" marR="7642" marT="7642" marB="0">
                    <a:solidFill>
                      <a:schemeClr val="bg1"/>
                    </a:solidFill>
                  </a:tcPr>
                </a:tc>
                <a:tc>
                  <a:txBody>
                    <a:bodyPr/>
                    <a:lstStyle/>
                    <a:p>
                      <a:pPr algn="l" fontAlgn="t"/>
                      <a:r>
                        <a:rPr lang="id-ID" sz="2000" u="none" strike="noStrike" dirty="0">
                          <a:solidFill>
                            <a:schemeClr val="tx1"/>
                          </a:solidFill>
                          <a:effectLst/>
                        </a:rPr>
                        <a:t>Bagian pengadaan barang / logistik</a:t>
                      </a:r>
                      <a:endParaRPr lang="id-ID" sz="2000" b="0" i="0" u="none" strike="noStrike" dirty="0">
                        <a:solidFill>
                          <a:schemeClr val="tx1"/>
                        </a:solidFill>
                        <a:effectLst/>
                        <a:latin typeface="Calibri" panose="020F0502020204030204" pitchFamily="34" charset="0"/>
                      </a:endParaRPr>
                    </a:p>
                  </a:txBody>
                  <a:tcPr marL="7642" marR="7642" marT="7642" marB="0">
                    <a:solidFill>
                      <a:schemeClr val="bg1"/>
                    </a:solidFill>
                  </a:tcPr>
                </a:tc>
                <a:tc vMerge="1">
                  <a:txBody>
                    <a:bodyPr/>
                    <a:lstStyle/>
                    <a:p>
                      <a:endParaRPr lang="id-ID"/>
                    </a:p>
                  </a:txBody>
                  <a:tcPr/>
                </a:tc>
                <a:extLst>
                  <a:ext uri="{0D108BD9-81ED-4DB2-BD59-A6C34878D82A}">
                    <a16:rowId xmlns:a16="http://schemas.microsoft.com/office/drawing/2014/main" val="2266760313"/>
                  </a:ext>
                </a:extLst>
              </a:tr>
            </a:tbl>
          </a:graphicData>
        </a:graphic>
      </p:graphicFrame>
    </p:spTree>
    <p:extLst>
      <p:ext uri="{BB962C8B-B14F-4D97-AF65-F5344CB8AC3E}">
        <p14:creationId xmlns:p14="http://schemas.microsoft.com/office/powerpoint/2010/main" val="7830972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73DE980-4DB6-4070-87ED-3D3534BABF1E}"/>
              </a:ext>
            </a:extLst>
          </p:cNvPr>
          <p:cNvGraphicFramePr>
            <a:graphicFrameLocks noGrp="1"/>
          </p:cNvGraphicFramePr>
          <p:nvPr>
            <p:extLst>
              <p:ext uri="{D42A27DB-BD31-4B8C-83A1-F6EECF244321}">
                <p14:modId xmlns:p14="http://schemas.microsoft.com/office/powerpoint/2010/main" val="1443759101"/>
              </p:ext>
            </p:extLst>
          </p:nvPr>
        </p:nvGraphicFramePr>
        <p:xfrm>
          <a:off x="193964" y="64403"/>
          <a:ext cx="11804071" cy="6689946"/>
        </p:xfrm>
        <a:graphic>
          <a:graphicData uri="http://schemas.openxmlformats.org/drawingml/2006/table">
            <a:tbl>
              <a:tblPr>
                <a:tableStyleId>{5C22544A-7EE6-4342-B048-85BDC9FD1C3A}</a:tableStyleId>
              </a:tblPr>
              <a:tblGrid>
                <a:gridCol w="498763">
                  <a:extLst>
                    <a:ext uri="{9D8B030D-6E8A-4147-A177-3AD203B41FA5}">
                      <a16:colId xmlns:a16="http://schemas.microsoft.com/office/drawing/2014/main" val="3197005186"/>
                    </a:ext>
                  </a:extLst>
                </a:gridCol>
                <a:gridCol w="5955561">
                  <a:extLst>
                    <a:ext uri="{9D8B030D-6E8A-4147-A177-3AD203B41FA5}">
                      <a16:colId xmlns:a16="http://schemas.microsoft.com/office/drawing/2014/main" val="1820126729"/>
                    </a:ext>
                  </a:extLst>
                </a:gridCol>
                <a:gridCol w="207757">
                  <a:extLst>
                    <a:ext uri="{9D8B030D-6E8A-4147-A177-3AD203B41FA5}">
                      <a16:colId xmlns:a16="http://schemas.microsoft.com/office/drawing/2014/main" val="786383337"/>
                    </a:ext>
                  </a:extLst>
                </a:gridCol>
                <a:gridCol w="4238247">
                  <a:extLst>
                    <a:ext uri="{9D8B030D-6E8A-4147-A177-3AD203B41FA5}">
                      <a16:colId xmlns:a16="http://schemas.microsoft.com/office/drawing/2014/main" val="544159959"/>
                    </a:ext>
                  </a:extLst>
                </a:gridCol>
                <a:gridCol w="903743">
                  <a:extLst>
                    <a:ext uri="{9D8B030D-6E8A-4147-A177-3AD203B41FA5}">
                      <a16:colId xmlns:a16="http://schemas.microsoft.com/office/drawing/2014/main" val="1355103350"/>
                    </a:ext>
                  </a:extLst>
                </a:gridCol>
              </a:tblGrid>
              <a:tr h="276163">
                <a:tc gridSpan="5">
                  <a:txBody>
                    <a:bodyPr/>
                    <a:lstStyle/>
                    <a:p>
                      <a:pPr algn="l" fontAlgn="t"/>
                      <a:r>
                        <a:rPr lang="id-ID" sz="2000" b="1" u="none" strike="noStrike" dirty="0">
                          <a:solidFill>
                            <a:schemeClr val="tx1"/>
                          </a:solidFill>
                          <a:effectLst/>
                        </a:rPr>
                        <a:t>Standar MRSMA 3.2</a:t>
                      </a:r>
                      <a:endParaRPr lang="id-ID" sz="2000" b="1" i="0" u="none" strike="noStrike" dirty="0">
                        <a:solidFill>
                          <a:schemeClr val="tx1"/>
                        </a:solidFill>
                        <a:effectLst/>
                        <a:latin typeface="Calibri" panose="020F0502020204030204" pitchFamily="34" charset="0"/>
                      </a:endParaRPr>
                    </a:p>
                  </a:txBody>
                  <a:tcPr marL="9286" marR="9286" marT="9286"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578014736"/>
                  </a:ext>
                </a:extLst>
              </a:tr>
              <a:tr h="309369">
                <a:tc gridSpan="5">
                  <a:txBody>
                    <a:bodyPr/>
                    <a:lstStyle/>
                    <a:p>
                      <a:pPr algn="l" fontAlgn="ctr"/>
                      <a:r>
                        <a:rPr lang="id-ID" sz="2000" u="none" strike="noStrike">
                          <a:solidFill>
                            <a:schemeClr val="tx1"/>
                          </a:solidFill>
                          <a:effectLst/>
                        </a:rPr>
                        <a:t>Proses pengadaan barang  bebas risywah</a:t>
                      </a:r>
                      <a:endParaRPr lang="id-ID" sz="2000" b="0" i="0" u="none" strike="noStrike">
                        <a:solidFill>
                          <a:schemeClr val="tx1"/>
                        </a:solidFill>
                        <a:effectLst/>
                        <a:latin typeface="Calibri" panose="020F0502020204030204" pitchFamily="34" charset="0"/>
                      </a:endParaRPr>
                    </a:p>
                  </a:txBody>
                  <a:tcPr marL="9286" marR="9286" marT="9286"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154412855"/>
                  </a:ext>
                </a:extLst>
              </a:tr>
              <a:tr h="286228">
                <a:tc gridSpan="5">
                  <a:txBody>
                    <a:bodyPr/>
                    <a:lstStyle/>
                    <a:p>
                      <a:pPr algn="l" fontAlgn="ctr"/>
                      <a:r>
                        <a:rPr lang="fi-FI" sz="2000" b="1" u="none" strike="noStrike" dirty="0">
                          <a:solidFill>
                            <a:schemeClr val="tx1"/>
                          </a:solidFill>
                          <a:effectLst/>
                        </a:rPr>
                        <a:t>Maksud dan Tujuan MRSMA 3.2</a:t>
                      </a:r>
                      <a:endParaRPr lang="fi-FI" sz="2000" b="1" i="0" u="none" strike="noStrike" dirty="0">
                        <a:solidFill>
                          <a:schemeClr val="tx1"/>
                        </a:solidFill>
                        <a:effectLst/>
                        <a:latin typeface="Calibri" panose="020F0502020204030204" pitchFamily="34" charset="0"/>
                      </a:endParaRPr>
                    </a:p>
                  </a:txBody>
                  <a:tcPr marL="9286" marR="9286" marT="9286"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814106668"/>
                  </a:ext>
                </a:extLst>
              </a:tr>
              <a:tr h="581742">
                <a:tc gridSpan="5">
                  <a:txBody>
                    <a:bodyPr/>
                    <a:lstStyle/>
                    <a:p>
                      <a:pPr algn="l" fontAlgn="t"/>
                      <a:r>
                        <a:rPr lang="id-ID" sz="1800" u="none" strike="noStrike" dirty="0">
                          <a:solidFill>
                            <a:schemeClr val="tx1"/>
                          </a:solidFill>
                          <a:effectLst/>
                        </a:rPr>
                        <a:t>Proses pengadaan barang dan jasa dilakukan secara islami, terhindar dari praktek risywah, misalnya pemberian sesuatu dari suplier kepada petugas yang terlibat dalam pengadaan.</a:t>
                      </a:r>
                      <a:endParaRPr lang="id-ID" sz="1800" b="0" i="0" u="none" strike="noStrike" dirty="0">
                        <a:solidFill>
                          <a:schemeClr val="tx1"/>
                        </a:solidFill>
                        <a:effectLst/>
                        <a:latin typeface="Calibri" panose="020F0502020204030204" pitchFamily="34" charset="0"/>
                      </a:endParaRPr>
                    </a:p>
                  </a:txBody>
                  <a:tcPr marL="9286" marR="9286" marT="9286"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216155043"/>
                  </a:ext>
                </a:extLst>
              </a:tr>
              <a:tr h="75440">
                <a:tc gridSpan="5">
                  <a:txBody>
                    <a:bodyPr/>
                    <a:lstStyle/>
                    <a:p>
                      <a:pPr algn="l" fontAlgn="t"/>
                      <a:r>
                        <a:rPr lang="sv-SE" sz="1800" u="none" strike="noStrike" dirty="0">
                          <a:solidFill>
                            <a:schemeClr val="tx1"/>
                          </a:solidFill>
                          <a:effectLst/>
                        </a:rPr>
                        <a:t>Dalil larangan risywah antara lain:</a:t>
                      </a:r>
                      <a:endParaRPr lang="sv-SE" sz="1800" b="0" i="0" u="none" strike="noStrike" dirty="0">
                        <a:solidFill>
                          <a:schemeClr val="tx1"/>
                        </a:solidFill>
                        <a:effectLst/>
                        <a:latin typeface="Calibri" panose="020F0502020204030204" pitchFamily="34" charset="0"/>
                      </a:endParaRPr>
                    </a:p>
                  </a:txBody>
                  <a:tcPr marL="9286" marR="9286" marT="9286"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314577102"/>
                  </a:ext>
                </a:extLst>
              </a:tr>
              <a:tr h="761656">
                <a:tc gridSpan="5">
                  <a:txBody>
                    <a:bodyPr/>
                    <a:lstStyle/>
                    <a:p>
                      <a:pPr algn="l" fontAlgn="ctr"/>
                      <a:r>
                        <a:rPr lang="id-ID" sz="1800" u="none" strike="noStrike" dirty="0">
                          <a:solidFill>
                            <a:schemeClr val="tx1"/>
                          </a:solidFill>
                          <a:effectLst/>
                        </a:rPr>
                        <a:t>“Dan janganlah sebahagian kamu memakan harta sebahagian yang lain di antara kamu dengan jalan yang bathil dan (janganlah) kamu membawa (urusan) harta itu kepada hakim, supaya kamu dapat memakan sebahagian daripada harta benda orang lain itu dengan (jalan berbuat) dosa, padahal kamu mengetahui.” (QS. Al-Baqarah: 188).</a:t>
                      </a:r>
                      <a:endParaRPr lang="id-ID" sz="1800" b="0" i="0" u="none" strike="noStrike" dirty="0">
                        <a:solidFill>
                          <a:schemeClr val="tx1"/>
                        </a:solidFill>
                        <a:effectLst/>
                        <a:latin typeface="Calibri" panose="020F0502020204030204" pitchFamily="34" charset="0"/>
                      </a:endParaRPr>
                    </a:p>
                  </a:txBody>
                  <a:tcPr marL="9286" marR="9286" marT="9286"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62778972"/>
                  </a:ext>
                </a:extLst>
              </a:tr>
              <a:tr h="761656">
                <a:tc gridSpan="5">
                  <a:txBody>
                    <a:bodyPr/>
                    <a:lstStyle/>
                    <a:p>
                      <a:pPr algn="l" fontAlgn="ctr"/>
                      <a:r>
                        <a:rPr lang="id-ID" sz="1800" u="none" strike="noStrike" dirty="0">
                          <a:solidFill>
                            <a:schemeClr val="tx1"/>
                          </a:solidFill>
                          <a:effectLst/>
                        </a:rPr>
                        <a:t>“Rasulullah Shallallahu alaihi wasallam melaknat orang yang memberi suap dan yang menerima suap”. (HR. Abu Daud II/324 no.3580, At-Tirmidzi III/623 no.1337, Ibnu Majah, 2313 dan Hakim, 4/102-103; dan Ahmad II/164 no.6532, II/190 no.6778. Dan dinyatakan Shohih  oleh syaikh Al-Albani di dalam Shohih At-Targhib wa At-Tarhib II/261 no.2211).</a:t>
                      </a:r>
                      <a:endParaRPr lang="id-ID" sz="1800" b="0" i="0" u="none" strike="noStrike" dirty="0">
                        <a:solidFill>
                          <a:schemeClr val="tx1"/>
                        </a:solidFill>
                        <a:effectLst/>
                        <a:latin typeface="Calibri" panose="020F0502020204030204" pitchFamily="34" charset="0"/>
                      </a:endParaRPr>
                    </a:p>
                  </a:txBody>
                  <a:tcPr marL="9286" marR="9286" marT="9286"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486783968"/>
                  </a:ext>
                </a:extLst>
              </a:tr>
              <a:tr h="276163">
                <a:tc gridSpan="2">
                  <a:txBody>
                    <a:bodyPr/>
                    <a:lstStyle/>
                    <a:p>
                      <a:pPr algn="ctr" fontAlgn="b"/>
                      <a:r>
                        <a:rPr lang="id-ID" sz="2000" b="1" u="none" strike="noStrike" dirty="0">
                          <a:solidFill>
                            <a:schemeClr val="tx1"/>
                          </a:solidFill>
                          <a:effectLst/>
                        </a:rPr>
                        <a:t>ELEMEN</a:t>
                      </a:r>
                      <a:endParaRPr lang="id-ID" sz="2000" b="1" i="0" u="none" strike="noStrike" dirty="0">
                        <a:solidFill>
                          <a:schemeClr val="tx1"/>
                        </a:solidFill>
                        <a:effectLst/>
                        <a:latin typeface="Calibri" panose="020F0502020204030204" pitchFamily="34" charset="0"/>
                      </a:endParaRPr>
                    </a:p>
                  </a:txBody>
                  <a:tcPr marL="9286" marR="9286" marT="9286"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286" marR="9286" marT="9286"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286" marR="9286" marT="9286" marB="0">
                    <a:solidFill>
                      <a:schemeClr val="bg1"/>
                    </a:solidFill>
                  </a:tcPr>
                </a:tc>
                <a:extLst>
                  <a:ext uri="{0D108BD9-81ED-4DB2-BD59-A6C34878D82A}">
                    <a16:rowId xmlns:a16="http://schemas.microsoft.com/office/drawing/2014/main" val="3008871376"/>
                  </a:ext>
                </a:extLst>
              </a:tr>
              <a:tr h="276163">
                <a:tc rowSpan="2">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286" marR="9286" marT="9286" marB="0">
                    <a:solidFill>
                      <a:schemeClr val="bg1"/>
                    </a:solidFill>
                  </a:tcPr>
                </a:tc>
                <a:tc rowSpan="2">
                  <a:txBody>
                    <a:bodyPr/>
                    <a:lstStyle/>
                    <a:p>
                      <a:pPr algn="l" fontAlgn="t"/>
                      <a:r>
                        <a:rPr lang="id-ID" sz="2000" u="none" strike="noStrike">
                          <a:solidFill>
                            <a:schemeClr val="tx1"/>
                          </a:solidFill>
                          <a:effectLst/>
                        </a:rPr>
                        <a:t>RSMA menetapkan kebijakan  dan prosedur  pengadaan barang bebas riswah.</a:t>
                      </a:r>
                      <a:endParaRPr lang="id-ID" sz="2000" b="0" i="0" u="none" strike="noStrike">
                        <a:solidFill>
                          <a:schemeClr val="tx1"/>
                        </a:solidFill>
                        <a:effectLst/>
                        <a:latin typeface="Calibri" panose="020F0502020204030204" pitchFamily="34" charset="0"/>
                      </a:endParaRPr>
                    </a:p>
                  </a:txBody>
                  <a:tcPr marL="9286" marR="9286" marT="9286" marB="0">
                    <a:solidFill>
                      <a:schemeClr val="bg1"/>
                    </a:solidFill>
                  </a:tcPr>
                </a:tc>
                <a:tc rowSpan="2">
                  <a:txBody>
                    <a:bodyPr/>
                    <a:lstStyle/>
                    <a:p>
                      <a:pPr algn="ctr" fontAlgn="b"/>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p>
                      <a:pPr algn="ct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286" marR="9286" marT="9286" marB="0" anchor="ctr">
                    <a:solidFill>
                      <a:schemeClr val="bg1"/>
                    </a:solidFill>
                  </a:tcPr>
                </a:tc>
                <a:tc>
                  <a:txBody>
                    <a:bodyPr/>
                    <a:lstStyle/>
                    <a:p>
                      <a:pPr algn="l" fontAlgn="b"/>
                      <a:r>
                        <a:rPr lang="id-ID" sz="2000" u="none" strike="noStrike">
                          <a:solidFill>
                            <a:schemeClr val="tx1"/>
                          </a:solidFill>
                          <a:effectLst/>
                        </a:rPr>
                        <a:t>Kebijakan pengadaan barang</a:t>
                      </a:r>
                      <a:endParaRPr lang="id-ID" sz="2000" b="0" i="0" u="none" strike="noStrike">
                        <a:solidFill>
                          <a:schemeClr val="tx1"/>
                        </a:solidFill>
                        <a:effectLst/>
                        <a:latin typeface="Calibri" panose="020F0502020204030204" pitchFamily="34" charset="0"/>
                      </a:endParaRPr>
                    </a:p>
                  </a:txBody>
                  <a:tcPr marL="9286" marR="9286" marT="9286" marB="0" anchor="b">
                    <a:solidFill>
                      <a:schemeClr val="bg1"/>
                    </a:solidFill>
                  </a:tcPr>
                </a:tc>
                <a:tc rowSpan="2">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286" marR="9286" marT="9286" marB="0">
                    <a:solidFill>
                      <a:schemeClr val="bg1"/>
                    </a:solidFill>
                  </a:tcPr>
                </a:tc>
                <a:extLst>
                  <a:ext uri="{0D108BD9-81ED-4DB2-BD59-A6C34878D82A}">
                    <a16:rowId xmlns:a16="http://schemas.microsoft.com/office/drawing/2014/main" val="3409770204"/>
                  </a:ext>
                </a:extLst>
              </a:tr>
              <a:tr h="485493">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286" marR="9286" marT="9286" marB="0" anchor="b">
                    <a:solidFill>
                      <a:schemeClr val="bg1"/>
                    </a:solidFill>
                  </a:tcPr>
                </a:tc>
                <a:tc>
                  <a:txBody>
                    <a:bodyPr/>
                    <a:lstStyle/>
                    <a:p>
                      <a:pPr algn="l" fontAlgn="b"/>
                      <a:r>
                        <a:rPr lang="id-ID" sz="2000" u="none" strike="noStrike">
                          <a:solidFill>
                            <a:schemeClr val="tx1"/>
                          </a:solidFill>
                          <a:effectLst/>
                        </a:rPr>
                        <a:t>Prosedur pengadaan barang</a:t>
                      </a:r>
                      <a:endParaRPr lang="id-ID" sz="2000" b="0" i="0" u="none" strike="noStrike">
                        <a:solidFill>
                          <a:schemeClr val="tx1"/>
                        </a:solidFill>
                        <a:effectLst/>
                        <a:latin typeface="Calibri" panose="020F0502020204030204" pitchFamily="34" charset="0"/>
                      </a:endParaRPr>
                    </a:p>
                  </a:txBody>
                  <a:tcPr marL="9286" marR="9286" marT="928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286" marR="9286" marT="9286" marB="0">
                    <a:solidFill>
                      <a:schemeClr val="bg1"/>
                    </a:solidFill>
                  </a:tcPr>
                </a:tc>
                <a:extLst>
                  <a:ext uri="{0D108BD9-81ED-4DB2-BD59-A6C34878D82A}">
                    <a16:rowId xmlns:a16="http://schemas.microsoft.com/office/drawing/2014/main" val="3738743856"/>
                  </a:ext>
                </a:extLst>
              </a:tr>
              <a:tr h="512374">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286" marR="9286" marT="9286" marB="0">
                    <a:solidFill>
                      <a:schemeClr val="bg1"/>
                    </a:solidFill>
                  </a:tcPr>
                </a:tc>
                <a:tc>
                  <a:txBody>
                    <a:bodyPr/>
                    <a:lstStyle/>
                    <a:p>
                      <a:pPr algn="l" fontAlgn="t"/>
                      <a:r>
                        <a:rPr lang="id-ID" sz="2000" u="none" strike="noStrike">
                          <a:solidFill>
                            <a:schemeClr val="tx1"/>
                          </a:solidFill>
                          <a:effectLst/>
                        </a:rPr>
                        <a:t>Kebijakan dan prosedur dipahami oleh staf.</a:t>
                      </a:r>
                      <a:endParaRPr lang="id-ID" sz="2000" b="0" i="0" u="none" strike="noStrike">
                        <a:solidFill>
                          <a:schemeClr val="tx1"/>
                        </a:solidFill>
                        <a:effectLst/>
                        <a:latin typeface="Calibri" panose="020F0502020204030204" pitchFamily="34" charset="0"/>
                      </a:endParaRPr>
                    </a:p>
                  </a:txBody>
                  <a:tcPr marL="9286" marR="9286" marT="9286" marB="0">
                    <a:solidFill>
                      <a:schemeClr val="bg1"/>
                    </a:solidFill>
                  </a:tcPr>
                </a:tc>
                <a:tc>
                  <a:txBody>
                    <a:bodyPr/>
                    <a:lstStyle/>
                    <a:p>
                      <a:pPr algn="ctr" fontAlgn="b"/>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286" marR="9286" marT="9286" marB="0" anchor="ctr">
                    <a:solidFill>
                      <a:schemeClr val="bg1"/>
                    </a:solidFill>
                  </a:tcPr>
                </a:tc>
                <a:tc>
                  <a:txBody>
                    <a:bodyPr/>
                    <a:lstStyle/>
                    <a:p>
                      <a:pPr algn="l" fontAlgn="b"/>
                      <a:r>
                        <a:rPr lang="id-ID" sz="2000" u="none" strike="noStrike">
                          <a:solidFill>
                            <a:schemeClr val="tx1"/>
                          </a:solidFill>
                          <a:effectLst/>
                        </a:rPr>
                        <a:t>Staf yang terlibat dalam pengadaan barang</a:t>
                      </a:r>
                      <a:endParaRPr lang="id-ID" sz="2000" b="0" i="0" u="none" strike="noStrike">
                        <a:solidFill>
                          <a:schemeClr val="tx1"/>
                        </a:solidFill>
                        <a:effectLst/>
                        <a:latin typeface="Calibri" panose="020F0502020204030204" pitchFamily="34" charset="0"/>
                      </a:endParaRPr>
                    </a:p>
                  </a:txBody>
                  <a:tcPr marL="9286" marR="9286" marT="9286" marB="0" anchor="b">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286" marR="9286" marT="9286" marB="0">
                    <a:solidFill>
                      <a:schemeClr val="bg1"/>
                    </a:solidFill>
                  </a:tcPr>
                </a:tc>
                <a:extLst>
                  <a:ext uri="{0D108BD9-81ED-4DB2-BD59-A6C34878D82A}">
                    <a16:rowId xmlns:a16="http://schemas.microsoft.com/office/drawing/2014/main" val="3457615425"/>
                  </a:ext>
                </a:extLst>
              </a:tr>
              <a:tr h="552325">
                <a:tc rowSpan="3">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286" marR="9286" marT="9286" marB="0">
                    <a:solidFill>
                      <a:schemeClr val="bg1"/>
                    </a:solidFill>
                  </a:tcPr>
                </a:tc>
                <a:tc rowSpan="3">
                  <a:txBody>
                    <a:bodyPr/>
                    <a:lstStyle/>
                    <a:p>
                      <a:pPr algn="l" fontAlgn="t"/>
                      <a:r>
                        <a:rPr lang="id-ID" sz="2000" u="none" strike="noStrike" dirty="0">
                          <a:solidFill>
                            <a:schemeClr val="tx1"/>
                          </a:solidFill>
                          <a:effectLst/>
                        </a:rPr>
                        <a:t> RSMA melaksanakan proses pengadaan barang bebas riswah.</a:t>
                      </a:r>
                      <a:endParaRPr lang="id-ID" sz="2000" b="0" i="0" u="none" strike="noStrike" dirty="0">
                        <a:solidFill>
                          <a:schemeClr val="tx1"/>
                        </a:solidFill>
                        <a:effectLst/>
                        <a:latin typeface="Calibri" panose="020F0502020204030204" pitchFamily="34" charset="0"/>
                      </a:endParaRPr>
                    </a:p>
                    <a:p>
                      <a:pPr algn="l"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l"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286" marR="9286" marT="9286" marB="0">
                    <a:solidFill>
                      <a:schemeClr val="bg1"/>
                    </a:solidFill>
                  </a:tcPr>
                </a:tc>
                <a:tc>
                  <a:txBody>
                    <a:bodyPr/>
                    <a:lstStyle/>
                    <a:p>
                      <a:pPr algn="ctr" fontAlgn="b"/>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286" marR="9286" marT="9286" marB="0" anchor="ctr">
                    <a:solidFill>
                      <a:schemeClr val="bg1"/>
                    </a:solidFill>
                  </a:tcPr>
                </a:tc>
                <a:tc>
                  <a:txBody>
                    <a:bodyPr/>
                    <a:lstStyle/>
                    <a:p>
                      <a:pPr algn="l" fontAlgn="b"/>
                      <a:r>
                        <a:rPr lang="id-ID" sz="2000" u="none" strike="noStrike">
                          <a:solidFill>
                            <a:schemeClr val="tx1"/>
                          </a:solidFill>
                          <a:effectLst/>
                        </a:rPr>
                        <a:t>Dokumen pengadaan barang </a:t>
                      </a:r>
                      <a:endParaRPr lang="id-ID" sz="2000" b="0" i="0" u="none" strike="noStrike">
                        <a:solidFill>
                          <a:schemeClr val="tx1"/>
                        </a:solidFill>
                        <a:effectLst/>
                        <a:latin typeface="Calibri" panose="020F0502020204030204" pitchFamily="34" charset="0"/>
                      </a:endParaRPr>
                    </a:p>
                  </a:txBody>
                  <a:tcPr marL="9286" marR="9286" marT="9286" marB="0" anchor="b">
                    <a:solidFill>
                      <a:schemeClr val="bg1"/>
                    </a:solidFill>
                  </a:tcPr>
                </a:tc>
                <a:tc rowSpan="3">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286" marR="9286" marT="9286" marB="0">
                    <a:solidFill>
                      <a:schemeClr val="bg1"/>
                    </a:solidFill>
                  </a:tcPr>
                </a:tc>
                <a:extLst>
                  <a:ext uri="{0D108BD9-81ED-4DB2-BD59-A6C34878D82A}">
                    <a16:rowId xmlns:a16="http://schemas.microsoft.com/office/drawing/2014/main" val="2109501027"/>
                  </a:ext>
                </a:extLst>
              </a:tr>
              <a:tr h="276163">
                <a:tc vMerge="1">
                  <a:txBody>
                    <a:bodyPr/>
                    <a:lstStyle/>
                    <a:p>
                      <a:endParaRPr lang="id-ID"/>
                    </a:p>
                  </a:txBody>
                  <a:tcPr/>
                </a:tc>
                <a:tc vMerge="1">
                  <a:txBody>
                    <a:bodyPr/>
                    <a:lstStyle/>
                    <a:p>
                      <a:pPr algn="l" fontAlgn="t"/>
                      <a:endParaRPr lang="id-ID" sz="2000" b="0" i="0" u="none" strike="noStrike" dirty="0">
                        <a:solidFill>
                          <a:schemeClr val="tx1"/>
                        </a:solidFill>
                        <a:effectLst/>
                        <a:latin typeface="Calibri" panose="020F0502020204030204" pitchFamily="34" charset="0"/>
                      </a:endParaRPr>
                    </a:p>
                  </a:txBody>
                  <a:tcPr marL="9286" marR="9286" marT="9286" marB="0">
                    <a:solidFill>
                      <a:schemeClr val="bg1"/>
                    </a:solidFill>
                  </a:tcPr>
                </a:tc>
                <a:tc rowSpan="2">
                  <a:txBody>
                    <a:bodyPr/>
                    <a:lstStyle/>
                    <a:p>
                      <a:pPr algn="ctr" fontAlgn="b"/>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286" marR="9286" marT="9286" marB="0" anchor="ctr">
                    <a:solidFill>
                      <a:schemeClr val="bg1"/>
                    </a:solidFill>
                  </a:tcPr>
                </a:tc>
                <a:tc>
                  <a:txBody>
                    <a:bodyPr/>
                    <a:lstStyle/>
                    <a:p>
                      <a:pPr algn="l" fontAlgn="b"/>
                      <a:r>
                        <a:rPr lang="id-ID" sz="2000" u="none" strike="noStrike">
                          <a:solidFill>
                            <a:schemeClr val="tx1"/>
                          </a:solidFill>
                          <a:effectLst/>
                        </a:rPr>
                        <a:t>Staf yang terlibat dalam pengadaan barang</a:t>
                      </a:r>
                      <a:endParaRPr lang="id-ID" sz="2000" b="0" i="0" u="none" strike="noStrike">
                        <a:solidFill>
                          <a:schemeClr val="tx1"/>
                        </a:solidFill>
                        <a:effectLst/>
                        <a:latin typeface="Calibri" panose="020F0502020204030204" pitchFamily="34" charset="0"/>
                      </a:endParaRPr>
                    </a:p>
                  </a:txBody>
                  <a:tcPr marL="9286" marR="9286" marT="928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286" marR="9286" marT="9286" marB="0">
                    <a:solidFill>
                      <a:schemeClr val="bg1"/>
                    </a:solidFill>
                  </a:tcPr>
                </a:tc>
                <a:extLst>
                  <a:ext uri="{0D108BD9-81ED-4DB2-BD59-A6C34878D82A}">
                    <a16:rowId xmlns:a16="http://schemas.microsoft.com/office/drawing/2014/main" val="4224307631"/>
                  </a:ext>
                </a:extLst>
              </a:tr>
              <a:tr h="276163">
                <a:tc vMerge="1">
                  <a:txBody>
                    <a:bodyPr/>
                    <a:lstStyle/>
                    <a:p>
                      <a:endParaRPr lang="id-ID"/>
                    </a:p>
                  </a:txBody>
                  <a:tcPr/>
                </a:tc>
                <a:tc vMerge="1">
                  <a:txBody>
                    <a:bodyPr/>
                    <a:lstStyle/>
                    <a:p>
                      <a:pPr algn="l" fontAlgn="t"/>
                      <a:endParaRPr lang="id-ID" sz="2000" b="0" i="0" u="none" strike="noStrike" dirty="0">
                        <a:solidFill>
                          <a:schemeClr val="tx1"/>
                        </a:solidFill>
                        <a:effectLst/>
                        <a:latin typeface="Calibri" panose="020F0502020204030204" pitchFamily="34" charset="0"/>
                      </a:endParaRPr>
                    </a:p>
                  </a:txBody>
                  <a:tcPr marL="9286" marR="9286" marT="9286" marB="0">
                    <a:solidFill>
                      <a:schemeClr val="bg1"/>
                    </a:solidFill>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286" marR="9286" marT="9286" marB="0" anchor="b">
                    <a:solidFill>
                      <a:schemeClr val="bg1"/>
                    </a:solidFill>
                  </a:tcPr>
                </a:tc>
                <a:tc>
                  <a:txBody>
                    <a:bodyPr/>
                    <a:lstStyle/>
                    <a:p>
                      <a:pPr algn="l" fontAlgn="b"/>
                      <a:r>
                        <a:rPr lang="id-ID" sz="2000" u="none" strike="noStrike">
                          <a:solidFill>
                            <a:schemeClr val="tx1"/>
                          </a:solidFill>
                          <a:effectLst/>
                        </a:rPr>
                        <a:t>Pemasok / Vendor</a:t>
                      </a:r>
                      <a:endParaRPr lang="id-ID" sz="2000" b="0" i="0" u="none" strike="noStrike">
                        <a:solidFill>
                          <a:schemeClr val="tx1"/>
                        </a:solidFill>
                        <a:effectLst/>
                        <a:latin typeface="Calibri" panose="020F0502020204030204" pitchFamily="34" charset="0"/>
                      </a:endParaRPr>
                    </a:p>
                  </a:txBody>
                  <a:tcPr marL="9286" marR="9286" marT="928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286" marR="9286" marT="9286" marB="0">
                    <a:solidFill>
                      <a:schemeClr val="bg1"/>
                    </a:solidFill>
                  </a:tcPr>
                </a:tc>
                <a:extLst>
                  <a:ext uri="{0D108BD9-81ED-4DB2-BD59-A6C34878D82A}">
                    <a16:rowId xmlns:a16="http://schemas.microsoft.com/office/drawing/2014/main" val="1300510734"/>
                  </a:ext>
                </a:extLst>
              </a:tr>
            </a:tbl>
          </a:graphicData>
        </a:graphic>
      </p:graphicFrame>
    </p:spTree>
    <p:extLst>
      <p:ext uri="{BB962C8B-B14F-4D97-AF65-F5344CB8AC3E}">
        <p14:creationId xmlns:p14="http://schemas.microsoft.com/office/powerpoint/2010/main" val="10614960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45B5D7F-0893-4831-BA97-C1E610CD35FC}"/>
              </a:ext>
            </a:extLst>
          </p:cNvPr>
          <p:cNvGraphicFramePr>
            <a:graphicFrameLocks noGrp="1"/>
          </p:cNvGraphicFramePr>
          <p:nvPr>
            <p:extLst>
              <p:ext uri="{D42A27DB-BD31-4B8C-83A1-F6EECF244321}">
                <p14:modId xmlns:p14="http://schemas.microsoft.com/office/powerpoint/2010/main" val="1157215316"/>
              </p:ext>
            </p:extLst>
          </p:nvPr>
        </p:nvGraphicFramePr>
        <p:xfrm>
          <a:off x="193964" y="263236"/>
          <a:ext cx="11845636" cy="6446693"/>
        </p:xfrm>
        <a:graphic>
          <a:graphicData uri="http://schemas.openxmlformats.org/drawingml/2006/table">
            <a:tbl>
              <a:tblPr>
                <a:tableStyleId>{5C22544A-7EE6-4342-B048-85BDC9FD1C3A}</a:tableStyleId>
              </a:tblPr>
              <a:tblGrid>
                <a:gridCol w="11845636">
                  <a:extLst>
                    <a:ext uri="{9D8B030D-6E8A-4147-A177-3AD203B41FA5}">
                      <a16:colId xmlns:a16="http://schemas.microsoft.com/office/drawing/2014/main" val="1386984982"/>
                    </a:ext>
                  </a:extLst>
                </a:gridCol>
              </a:tblGrid>
              <a:tr h="398318">
                <a:tc>
                  <a:txBody>
                    <a:bodyPr/>
                    <a:lstStyle/>
                    <a:p>
                      <a:pPr algn="l" fontAlgn="ctr"/>
                      <a:r>
                        <a:rPr lang="id-ID" sz="2000" b="1" u="none" strike="noStrike" dirty="0">
                          <a:solidFill>
                            <a:schemeClr val="tx1"/>
                          </a:solidFill>
                          <a:effectLst/>
                        </a:rPr>
                        <a:t>Standar MRSMA 3.3</a:t>
                      </a:r>
                      <a:endParaRPr lang="id-ID" sz="20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1599790002"/>
                  </a:ext>
                </a:extLst>
              </a:tr>
              <a:tr h="398318">
                <a:tc>
                  <a:txBody>
                    <a:bodyPr/>
                    <a:lstStyle/>
                    <a:p>
                      <a:pPr algn="l" fontAlgn="b"/>
                      <a:r>
                        <a:rPr lang="id-ID" sz="2000" u="none" strike="noStrike">
                          <a:solidFill>
                            <a:schemeClr val="tx1"/>
                          </a:solidFill>
                          <a:effectLst/>
                        </a:rPr>
                        <a:t>Proses pengadaan barang dan jasa tidak melanggar ajaran Islam</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4032752358"/>
                  </a:ext>
                </a:extLst>
              </a:tr>
              <a:tr h="816552">
                <a:tc>
                  <a:txBody>
                    <a:bodyPr/>
                    <a:lstStyle/>
                    <a:p>
                      <a:pPr algn="l" fontAlgn="ctr"/>
                      <a:r>
                        <a:rPr lang="fi-FI" sz="2000" b="1" u="none" strike="noStrike" dirty="0">
                          <a:solidFill>
                            <a:schemeClr val="tx1"/>
                          </a:solidFill>
                          <a:effectLst/>
                        </a:rPr>
                        <a:t>MAKSUD DAN TUJUAN MRSMA 3.3:</a:t>
                      </a:r>
                      <a:endParaRPr lang="fi-FI" sz="20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757706353"/>
                  </a:ext>
                </a:extLst>
              </a:tr>
              <a:tr h="597477">
                <a:tc>
                  <a:txBody>
                    <a:bodyPr/>
                    <a:lstStyle/>
                    <a:p>
                      <a:pPr algn="l" fontAlgn="t"/>
                      <a:r>
                        <a:rPr lang="id-ID" sz="2000" u="none" strike="noStrike">
                          <a:solidFill>
                            <a:schemeClr val="tx1"/>
                          </a:solidFill>
                          <a:effectLst/>
                        </a:rPr>
                        <a:t>Jual beli termasuk bagian dari muamalat yang berlaku kaidah hukum dasarnya boleh, kecuali ada dalil yang melarang.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765367546"/>
                  </a:ext>
                </a:extLst>
              </a:tr>
              <a:tr h="1772516">
                <a:tc>
                  <a:txBody>
                    <a:bodyPr/>
                    <a:lstStyle/>
                    <a:p>
                      <a:pPr algn="l" fontAlgn="ctr"/>
                      <a:r>
                        <a:rPr lang="id-ID" sz="2000" u="none" strike="noStrike">
                          <a:solidFill>
                            <a:schemeClr val="tx1"/>
                          </a:solidFill>
                          <a:effectLst/>
                        </a:rPr>
                        <a:t>Orang-orang yang makan (mengambil) riba tidak dapat berdiri melainkan seperti berdirinya orang yang kemasukan syaitan lantaran (tekanan) penyakit gila. Keadaan mereka yang demikian itu, adalah disebabkan mereka berkata (berpendapat), sesungguhnya jual beli itu sama dengan riba, padahal Allah telah menghalalkan jual beli dan mengharamkan riba. Orang-orang yang telah sampai kepadanya larangan dari Tuhannya, lalu terus berhenti (dari mengambil riba), maka baginya apa yang telah diambilnya dahulu (sebelum datang larangan); dan urusannya (terserah) kepada Allah. Orang yang kembali (mengambil riba), maka orang itu adalah penghuni-penghuni neraka; mereka kekal di dalamnya (QS 2 : 275)</a:t>
                      </a:r>
                      <a:endParaRPr lang="id-ID" sz="2000" b="0" i="1" u="none" strike="noStrike">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802017835"/>
                  </a:ext>
                </a:extLst>
              </a:tr>
              <a:tr h="657226">
                <a:tc>
                  <a:txBody>
                    <a:bodyPr/>
                    <a:lstStyle/>
                    <a:p>
                      <a:pPr algn="l" fontAlgn="ctr"/>
                      <a:r>
                        <a:rPr lang="id-ID" sz="2000" u="none" strike="noStrike">
                          <a:solidFill>
                            <a:schemeClr val="tx1"/>
                          </a:solidFill>
                          <a:effectLst/>
                        </a:rPr>
                        <a:t>“Tidak ada dosa bagimu untuk mencari karunia (rezki hasil perniagaan) dari Tuhanmu.” (Q.S. Al-Baqarah 2 : 198)</a:t>
                      </a:r>
                      <a:endParaRPr lang="id-ID" sz="2000" b="0" i="1" u="none" strike="noStrike">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2540772040"/>
                  </a:ext>
                </a:extLst>
              </a:tr>
              <a:tr h="1414029">
                <a:tc>
                  <a:txBody>
                    <a:bodyPr/>
                    <a:lstStyle/>
                    <a:p>
                      <a:pPr algn="l" fontAlgn="ctr"/>
                      <a:r>
                        <a:rPr lang="id-ID" sz="2000" u="none" strike="noStrike" dirty="0">
                          <a:solidFill>
                            <a:schemeClr val="tx1"/>
                          </a:solidFill>
                          <a:effectLst/>
                        </a:rPr>
                        <a:t>“Hai orang-orang yang beriman, janganlah kamu saling memakan harta sesamamu dengan jalan yang batil, kecuali dengan jalan perniagaan yang berlaku dengan suka sama-suka di antara kalian”. (Q.S. An Nisaa’ 4 : 29)</a:t>
                      </a:r>
                      <a:endParaRPr lang="id-ID" sz="20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848530899"/>
                  </a:ext>
                </a:extLst>
              </a:tr>
            </a:tbl>
          </a:graphicData>
        </a:graphic>
      </p:graphicFrame>
    </p:spTree>
    <p:extLst>
      <p:ext uri="{BB962C8B-B14F-4D97-AF65-F5344CB8AC3E}">
        <p14:creationId xmlns:p14="http://schemas.microsoft.com/office/powerpoint/2010/main" val="40683029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BC7B50F-1394-4FB7-B6C3-FF4418971776}"/>
              </a:ext>
            </a:extLst>
          </p:cNvPr>
          <p:cNvGraphicFramePr>
            <a:graphicFrameLocks noGrp="1"/>
          </p:cNvGraphicFramePr>
          <p:nvPr>
            <p:extLst>
              <p:ext uri="{D42A27DB-BD31-4B8C-83A1-F6EECF244321}">
                <p14:modId xmlns:p14="http://schemas.microsoft.com/office/powerpoint/2010/main" val="347315769"/>
              </p:ext>
            </p:extLst>
          </p:nvPr>
        </p:nvGraphicFramePr>
        <p:xfrm>
          <a:off x="180109" y="277089"/>
          <a:ext cx="11762509" cy="5388688"/>
        </p:xfrm>
        <a:graphic>
          <a:graphicData uri="http://schemas.openxmlformats.org/drawingml/2006/table">
            <a:tbl>
              <a:tblPr>
                <a:tableStyleId>{5C22544A-7EE6-4342-B048-85BDC9FD1C3A}</a:tableStyleId>
              </a:tblPr>
              <a:tblGrid>
                <a:gridCol w="438529">
                  <a:extLst>
                    <a:ext uri="{9D8B030D-6E8A-4147-A177-3AD203B41FA5}">
                      <a16:colId xmlns:a16="http://schemas.microsoft.com/office/drawing/2014/main" val="1538141751"/>
                    </a:ext>
                  </a:extLst>
                </a:gridCol>
                <a:gridCol w="5200271">
                  <a:extLst>
                    <a:ext uri="{9D8B030D-6E8A-4147-A177-3AD203B41FA5}">
                      <a16:colId xmlns:a16="http://schemas.microsoft.com/office/drawing/2014/main" val="3731931485"/>
                    </a:ext>
                  </a:extLst>
                </a:gridCol>
                <a:gridCol w="457200">
                  <a:extLst>
                    <a:ext uri="{9D8B030D-6E8A-4147-A177-3AD203B41FA5}">
                      <a16:colId xmlns:a16="http://schemas.microsoft.com/office/drawing/2014/main" val="968883330"/>
                    </a:ext>
                  </a:extLst>
                </a:gridCol>
                <a:gridCol w="4854766">
                  <a:extLst>
                    <a:ext uri="{9D8B030D-6E8A-4147-A177-3AD203B41FA5}">
                      <a16:colId xmlns:a16="http://schemas.microsoft.com/office/drawing/2014/main" val="80943924"/>
                    </a:ext>
                  </a:extLst>
                </a:gridCol>
                <a:gridCol w="811743">
                  <a:extLst>
                    <a:ext uri="{9D8B030D-6E8A-4147-A177-3AD203B41FA5}">
                      <a16:colId xmlns:a16="http://schemas.microsoft.com/office/drawing/2014/main" val="2407314649"/>
                    </a:ext>
                  </a:extLst>
                </a:gridCol>
              </a:tblGrid>
              <a:tr h="398772">
                <a:tc gridSpan="2">
                  <a:txBody>
                    <a:bodyPr/>
                    <a:lstStyle/>
                    <a:p>
                      <a:pPr algn="ctr" fontAlgn="b"/>
                      <a:r>
                        <a:rPr lang="id-ID" sz="2000" b="1" u="none" strike="noStrike" dirty="0">
                          <a:solidFill>
                            <a:schemeClr val="tx1"/>
                          </a:solidFill>
                          <a:effectLst/>
                        </a:rPr>
                        <a:t>ELEMEN</a:t>
                      </a:r>
                      <a:endParaRPr lang="id-ID" sz="2000" b="1"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1113247"/>
                  </a:ext>
                </a:extLst>
              </a:tr>
              <a:tr h="647942">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RSMA memiliki kebijakan jual beli yang tidak bertentangan dengan ajaran Islam.</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Kebijakan jual beli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10968855"/>
                  </a:ext>
                </a:extLst>
              </a:tr>
              <a:tr h="723664">
                <a:tc rowSpan="4">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4">
                  <a:txBody>
                    <a:bodyPr/>
                    <a:lstStyle/>
                    <a:p>
                      <a:pPr algn="l" fontAlgn="t"/>
                      <a:r>
                        <a:rPr lang="sv-SE" sz="2000" u="none" strike="noStrike">
                          <a:solidFill>
                            <a:schemeClr val="tx1"/>
                          </a:solidFill>
                          <a:effectLst/>
                        </a:rPr>
                        <a:t>Pengadaan barang dan jasa sesuai kebutuhan RSMA dengan mengedepankan efisiensi dan mencegah pemborosan.</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Dokumen RAB/RBA yang disusun berdasarkan analisis kebutuhan rumah sakit</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4">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032616832"/>
                  </a:ext>
                </a:extLst>
              </a:tr>
              <a:tr h="361831">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Dokumen pemesanan dan penyerahan barang</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1646135132"/>
                  </a:ext>
                </a:extLst>
              </a:tr>
              <a:tr h="361831">
                <a:tc vMerge="1">
                  <a:txBody>
                    <a:bodyPr/>
                    <a:lstStyle/>
                    <a:p>
                      <a:endParaRPr lang="id-ID"/>
                    </a:p>
                  </a:txBody>
                  <a:tcPr/>
                </a:tc>
                <a:tc vMerge="1">
                  <a:txBody>
                    <a:bodyPr/>
                    <a:lstStyle/>
                    <a:p>
                      <a:endParaRPr lang="id-ID"/>
                    </a:p>
                  </a:txBody>
                  <a:tcPr/>
                </a:tc>
                <a:tc>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 yang terlibat dalam pengadaan barang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1718336191"/>
                  </a:ext>
                </a:extLst>
              </a:tr>
              <a:tr h="361831">
                <a:tc vMerge="1">
                  <a:txBody>
                    <a:bodyPr/>
                    <a:lstStyle/>
                    <a:p>
                      <a:endParaRPr lang="id-ID"/>
                    </a:p>
                  </a:txBody>
                  <a:tcPr/>
                </a:tc>
                <a:tc vMerge="1">
                  <a:txBody>
                    <a:bodyPr/>
                    <a:lstStyle/>
                    <a:p>
                      <a:endParaRPr lang="id-ID"/>
                    </a:p>
                  </a:txBody>
                  <a:tcPr/>
                </a:tc>
                <a:tc>
                  <a:txBody>
                    <a:bodyPr/>
                    <a:lstStyle/>
                    <a:p>
                      <a:pPr algn="ctr" fontAlgn="t"/>
                      <a:r>
                        <a:rPr lang="id-ID" sz="2000" u="none" strike="noStrike" dirty="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Stock barang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406669125"/>
                  </a:ext>
                </a:extLst>
              </a:tr>
              <a:tr h="361831">
                <a:tc rowSpan="3">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Barang dan jasa  yang diperjual belikan adalah halal, kecuali untuk kebutuhan darurat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Dokumen pemesanan dan penyerahan barang</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79435246"/>
                  </a:ext>
                </a:extLst>
              </a:tr>
              <a:tr h="361831">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 yang terlibat dalam pengadaan barang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1525385634"/>
                  </a:ext>
                </a:extLst>
              </a:tr>
              <a:tr h="361831">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Stock barang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1663362700"/>
                  </a:ext>
                </a:extLst>
              </a:tr>
              <a:tr h="361831">
                <a:tc rowSpan="4">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4">
                  <a:txBody>
                    <a:bodyPr/>
                    <a:lstStyle/>
                    <a:p>
                      <a:pPr algn="l" fontAlgn="t"/>
                      <a:r>
                        <a:rPr lang="id-ID" sz="2000" u="none" strike="noStrike">
                          <a:solidFill>
                            <a:schemeClr val="tx1"/>
                          </a:solidFill>
                          <a:effectLst/>
                        </a:rPr>
                        <a:t>Dalam melaksanakan proses jual beli tidak ada yang melanggar ajaran Islam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Dokumen pemesanan dan penyerahan barang</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4">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290783604"/>
                  </a:ext>
                </a:extLst>
              </a:tr>
              <a:tr h="361831">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 yang terlibat dalam pengadaan barang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313516463"/>
                  </a:ext>
                </a:extLst>
              </a:tr>
              <a:tr h="361831">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Stock barang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3397119504"/>
                  </a:ext>
                </a:extLst>
              </a:tr>
              <a:tr h="361831">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S</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Proses jual beli</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2207096285"/>
                  </a:ext>
                </a:extLst>
              </a:tr>
            </a:tbl>
          </a:graphicData>
        </a:graphic>
      </p:graphicFrame>
    </p:spTree>
    <p:extLst>
      <p:ext uri="{BB962C8B-B14F-4D97-AF65-F5344CB8AC3E}">
        <p14:creationId xmlns:p14="http://schemas.microsoft.com/office/powerpoint/2010/main" val="22639122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3A07E18-5B74-45B6-8300-048EC60F3D20}"/>
              </a:ext>
            </a:extLst>
          </p:cNvPr>
          <p:cNvGraphicFramePr>
            <a:graphicFrameLocks noGrp="1"/>
          </p:cNvGraphicFramePr>
          <p:nvPr>
            <p:extLst>
              <p:ext uri="{D42A27DB-BD31-4B8C-83A1-F6EECF244321}">
                <p14:modId xmlns:p14="http://schemas.microsoft.com/office/powerpoint/2010/main" val="2838155191"/>
              </p:ext>
            </p:extLst>
          </p:nvPr>
        </p:nvGraphicFramePr>
        <p:xfrm>
          <a:off x="249382" y="249382"/>
          <a:ext cx="11693236" cy="6294826"/>
        </p:xfrm>
        <a:graphic>
          <a:graphicData uri="http://schemas.openxmlformats.org/drawingml/2006/table">
            <a:tbl>
              <a:tblPr>
                <a:tableStyleId>{5C22544A-7EE6-4342-B048-85BDC9FD1C3A}</a:tableStyleId>
              </a:tblPr>
              <a:tblGrid>
                <a:gridCol w="435946">
                  <a:extLst>
                    <a:ext uri="{9D8B030D-6E8A-4147-A177-3AD203B41FA5}">
                      <a16:colId xmlns:a16="http://schemas.microsoft.com/office/drawing/2014/main" val="480081250"/>
                    </a:ext>
                  </a:extLst>
                </a:gridCol>
                <a:gridCol w="5466090">
                  <a:extLst>
                    <a:ext uri="{9D8B030D-6E8A-4147-A177-3AD203B41FA5}">
                      <a16:colId xmlns:a16="http://schemas.microsoft.com/office/drawing/2014/main" val="443043380"/>
                    </a:ext>
                  </a:extLst>
                </a:gridCol>
                <a:gridCol w="1199859">
                  <a:extLst>
                    <a:ext uri="{9D8B030D-6E8A-4147-A177-3AD203B41FA5}">
                      <a16:colId xmlns:a16="http://schemas.microsoft.com/office/drawing/2014/main" val="4094291028"/>
                    </a:ext>
                  </a:extLst>
                </a:gridCol>
                <a:gridCol w="3784379">
                  <a:extLst>
                    <a:ext uri="{9D8B030D-6E8A-4147-A177-3AD203B41FA5}">
                      <a16:colId xmlns:a16="http://schemas.microsoft.com/office/drawing/2014/main" val="3923582759"/>
                    </a:ext>
                  </a:extLst>
                </a:gridCol>
                <a:gridCol w="806962">
                  <a:extLst>
                    <a:ext uri="{9D8B030D-6E8A-4147-A177-3AD203B41FA5}">
                      <a16:colId xmlns:a16="http://schemas.microsoft.com/office/drawing/2014/main" val="3663968266"/>
                    </a:ext>
                  </a:extLst>
                </a:gridCol>
              </a:tblGrid>
              <a:tr h="402113">
                <a:tc gridSpan="5">
                  <a:txBody>
                    <a:bodyPr/>
                    <a:lstStyle/>
                    <a:p>
                      <a:pPr algn="l" fontAlgn="ctr"/>
                      <a:r>
                        <a:rPr lang="id-ID" sz="2000" b="1" u="none" strike="noStrike" dirty="0">
                          <a:solidFill>
                            <a:schemeClr val="tx1"/>
                          </a:solidFill>
                          <a:effectLst/>
                        </a:rPr>
                        <a:t>Standar MRSMA 3.4</a:t>
                      </a:r>
                      <a:endParaRPr lang="id-ID" sz="20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96292901"/>
                  </a:ext>
                </a:extLst>
              </a:tr>
              <a:tr h="402113">
                <a:tc gridSpan="5">
                  <a:txBody>
                    <a:bodyPr/>
                    <a:lstStyle/>
                    <a:p>
                      <a:pPr algn="l" fontAlgn="ctr"/>
                      <a:r>
                        <a:rPr lang="id-ID" sz="2000" u="none" strike="noStrike">
                          <a:solidFill>
                            <a:schemeClr val="tx1"/>
                          </a:solidFill>
                          <a:effectLst/>
                        </a:rPr>
                        <a:t>RSMA menetapkan mekanisme pengawasan dalam proses pengadaan barang</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89750967"/>
                  </a:ext>
                </a:extLst>
              </a:tr>
              <a:tr h="402113">
                <a:tc gridSpan="5">
                  <a:txBody>
                    <a:bodyPr/>
                    <a:lstStyle/>
                    <a:p>
                      <a:pPr algn="l" fontAlgn="ctr"/>
                      <a:r>
                        <a:rPr lang="fi-FI" sz="2000" b="1" u="none" strike="noStrike" dirty="0">
                          <a:solidFill>
                            <a:schemeClr val="tx1"/>
                          </a:solidFill>
                          <a:effectLst/>
                        </a:rPr>
                        <a:t>Maksud dan Tujuan MRSMA 3.4</a:t>
                      </a:r>
                      <a:endParaRPr lang="fi-FI" sz="20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469148744"/>
                  </a:ext>
                </a:extLst>
              </a:tr>
              <a:tr h="1010388">
                <a:tc gridSpan="5">
                  <a:txBody>
                    <a:bodyPr/>
                    <a:lstStyle/>
                    <a:p>
                      <a:pPr algn="l" fontAlgn="t"/>
                      <a:r>
                        <a:rPr lang="id-ID" sz="2000" u="none" strike="noStrike" dirty="0">
                          <a:solidFill>
                            <a:schemeClr val="tx1"/>
                          </a:solidFill>
                          <a:effectLst/>
                        </a:rPr>
                        <a:t>Satuan Pengawasan Internal (SPI) melakukan pemantauan dan pengawasan terhadap proses pengadaan barang yang dilakukan oleh RSMA untuk memastikan transaksi dilakukan dengan benar tanpa adanya penyimpangan dan penyelewengan yang dilakukan oknum pelaku transaksi</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35219322"/>
                  </a:ext>
                </a:extLst>
              </a:tr>
              <a:tr h="402113">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443366393"/>
                  </a:ext>
                </a:extLst>
              </a:tr>
              <a:tr h="837470">
                <a:tc rowSpan="3">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RSMA menetapkan mekanisme pengawasan dalam proses pengadaan barang.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ctr" fontAlgn="t"/>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Regulasi / mekanisme pengawasan dalam proses pengadaan barang.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31567860"/>
                  </a:ext>
                </a:extLst>
              </a:tr>
              <a:tr h="492235">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Pedoman kerja 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1710899073"/>
                  </a:ext>
                </a:extLst>
              </a:tr>
              <a:tr h="402113">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Pedoman kerja SPI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138555942"/>
                  </a:ext>
                </a:extLst>
              </a:tr>
              <a:tr h="623124">
                <a:tc rowSpan="3">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sv-SE" sz="2000" u="none" strike="noStrike">
                          <a:solidFill>
                            <a:schemeClr val="tx1"/>
                          </a:solidFill>
                          <a:effectLst/>
                        </a:rPr>
                        <a:t>Pengawasan dalam pengadaan barang melibatkan SPI</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Dokumentasi proses pengawasan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549529652"/>
                  </a:ext>
                </a:extLst>
              </a:tr>
              <a:tr h="402113">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SPI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837543877"/>
                  </a:ext>
                </a:extLst>
              </a:tr>
              <a:tr h="792041">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Staf yang terlibat dalam pengadaan barang</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113088409"/>
                  </a:ext>
                </a:extLst>
              </a:tr>
            </a:tbl>
          </a:graphicData>
        </a:graphic>
      </p:graphicFrame>
    </p:spTree>
    <p:extLst>
      <p:ext uri="{BB962C8B-B14F-4D97-AF65-F5344CB8AC3E}">
        <p14:creationId xmlns:p14="http://schemas.microsoft.com/office/powerpoint/2010/main" val="3455141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7A43749-B94E-436C-BA6E-224B9D693DFD}"/>
              </a:ext>
            </a:extLst>
          </p:cNvPr>
          <p:cNvGraphicFramePr>
            <a:graphicFrameLocks noGrp="1"/>
          </p:cNvGraphicFramePr>
          <p:nvPr>
            <p:extLst>
              <p:ext uri="{D42A27DB-BD31-4B8C-83A1-F6EECF244321}">
                <p14:modId xmlns:p14="http://schemas.microsoft.com/office/powerpoint/2010/main" val="480947411"/>
              </p:ext>
            </p:extLst>
          </p:nvPr>
        </p:nvGraphicFramePr>
        <p:xfrm>
          <a:off x="166255" y="207819"/>
          <a:ext cx="11901054" cy="6620113"/>
        </p:xfrm>
        <a:graphic>
          <a:graphicData uri="http://schemas.openxmlformats.org/drawingml/2006/table">
            <a:tbl>
              <a:tblPr>
                <a:tableStyleId>{5C22544A-7EE6-4342-B048-85BDC9FD1C3A}</a:tableStyleId>
              </a:tblPr>
              <a:tblGrid>
                <a:gridCol w="640967">
                  <a:extLst>
                    <a:ext uri="{9D8B030D-6E8A-4147-A177-3AD203B41FA5}">
                      <a16:colId xmlns:a16="http://schemas.microsoft.com/office/drawing/2014/main" val="2678541503"/>
                    </a:ext>
                  </a:extLst>
                </a:gridCol>
                <a:gridCol w="4762305">
                  <a:extLst>
                    <a:ext uri="{9D8B030D-6E8A-4147-A177-3AD203B41FA5}">
                      <a16:colId xmlns:a16="http://schemas.microsoft.com/office/drawing/2014/main" val="2230088693"/>
                    </a:ext>
                  </a:extLst>
                </a:gridCol>
                <a:gridCol w="429491">
                  <a:extLst>
                    <a:ext uri="{9D8B030D-6E8A-4147-A177-3AD203B41FA5}">
                      <a16:colId xmlns:a16="http://schemas.microsoft.com/office/drawing/2014/main" val="4055158465"/>
                    </a:ext>
                  </a:extLst>
                </a:gridCol>
                <a:gridCol w="4881822">
                  <a:extLst>
                    <a:ext uri="{9D8B030D-6E8A-4147-A177-3AD203B41FA5}">
                      <a16:colId xmlns:a16="http://schemas.microsoft.com/office/drawing/2014/main" val="3903613055"/>
                    </a:ext>
                  </a:extLst>
                </a:gridCol>
                <a:gridCol w="1186469">
                  <a:extLst>
                    <a:ext uri="{9D8B030D-6E8A-4147-A177-3AD203B41FA5}">
                      <a16:colId xmlns:a16="http://schemas.microsoft.com/office/drawing/2014/main" val="1260326070"/>
                    </a:ext>
                  </a:extLst>
                </a:gridCol>
              </a:tblGrid>
              <a:tr h="268767">
                <a:tc gridSpan="5">
                  <a:txBody>
                    <a:bodyPr/>
                    <a:lstStyle/>
                    <a:p>
                      <a:pPr algn="l" fontAlgn="ctr"/>
                      <a:r>
                        <a:rPr lang="id-ID" sz="2000" b="1" u="none" strike="noStrike" dirty="0">
                          <a:solidFill>
                            <a:schemeClr val="tx1"/>
                          </a:solidFill>
                          <a:effectLst/>
                        </a:rPr>
                        <a:t>Standar MRSMA 3.5</a:t>
                      </a:r>
                      <a:endParaRPr lang="id-ID" sz="2000" b="1" i="0" u="none" strike="noStrike" dirty="0">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70805914"/>
                  </a:ext>
                </a:extLst>
              </a:tr>
              <a:tr h="577847">
                <a:tc gridSpan="5">
                  <a:txBody>
                    <a:bodyPr/>
                    <a:lstStyle/>
                    <a:p>
                      <a:pPr algn="l" fontAlgn="ctr"/>
                      <a:r>
                        <a:rPr lang="id-ID" sz="2000" u="none" strike="noStrike" dirty="0">
                          <a:solidFill>
                            <a:schemeClr val="tx1"/>
                          </a:solidFill>
                          <a:effectLst/>
                        </a:rPr>
                        <a:t>RSMA Mengutamakan mitra pemasok dari kalangan Muhammadiyah dan umat Islam</a:t>
                      </a:r>
                      <a:endParaRPr lang="id-ID" sz="2000" b="0" i="0" u="none" strike="noStrike" dirty="0">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29712108"/>
                  </a:ext>
                </a:extLst>
              </a:tr>
              <a:tr h="268767">
                <a:tc gridSpan="5">
                  <a:txBody>
                    <a:bodyPr/>
                    <a:lstStyle/>
                    <a:p>
                      <a:pPr algn="l" fontAlgn="ctr"/>
                      <a:r>
                        <a:rPr lang="fi-FI" sz="2000" b="1" u="none" strike="noStrike" dirty="0">
                          <a:solidFill>
                            <a:schemeClr val="tx1"/>
                          </a:solidFill>
                          <a:effectLst/>
                        </a:rPr>
                        <a:t>Maksud dan Tujuan MRSMA 3.5</a:t>
                      </a:r>
                      <a:endParaRPr lang="fi-FI" sz="2000" b="1" i="0" u="none" strike="noStrike" dirty="0">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14325461"/>
                  </a:ext>
                </a:extLst>
              </a:tr>
              <a:tr h="645038">
                <a:tc gridSpan="5">
                  <a:txBody>
                    <a:bodyPr/>
                    <a:lstStyle/>
                    <a:p>
                      <a:pPr algn="l" fontAlgn="t"/>
                      <a:r>
                        <a:rPr lang="id-ID" sz="2000" u="none" strike="noStrike">
                          <a:solidFill>
                            <a:schemeClr val="tx1"/>
                          </a:solidFill>
                          <a:effectLst/>
                        </a:rPr>
                        <a:t>RSMA diharapkan ikut berperan dalam membangkitkan ekonomi ummat Islam khusunya warga persyarikatan dengan mengutamakan pemenuhan kebutuhan rumah sakit dari kalangan Muhammadiyah/ummat Islam.  </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748286310"/>
                  </a:ext>
                </a:extLst>
              </a:tr>
              <a:tr h="337856">
                <a:tc gridSpan="5">
                  <a:txBody>
                    <a:bodyPr/>
                    <a:lstStyle/>
                    <a:p>
                      <a:pPr algn="l" fontAlgn="ctr"/>
                      <a:r>
                        <a:rPr lang="id-ID" sz="2000" u="none" strike="noStrike">
                          <a:solidFill>
                            <a:schemeClr val="tx1"/>
                          </a:solidFill>
                          <a:effectLst/>
                        </a:rPr>
                        <a:t>Khalifah Umar bin Khattab radhiallahu ‘anhu telah berpesan kepada kaum muslimin</a:t>
                      </a:r>
                      <a:endParaRPr lang="id-ID" sz="2000" b="0" i="0" u="none" strike="noStrike">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404080989"/>
                  </a:ext>
                </a:extLst>
              </a:tr>
              <a:tr h="698792">
                <a:tc gridSpan="5">
                  <a:txBody>
                    <a:bodyPr/>
                    <a:lstStyle/>
                    <a:p>
                      <a:pPr algn="l" fontAlgn="ctr"/>
                      <a:r>
                        <a:rPr lang="id-ID" sz="2000" u="none" strike="noStrike">
                          <a:solidFill>
                            <a:schemeClr val="tx1"/>
                          </a:solidFill>
                          <a:effectLst/>
                        </a:rPr>
                        <a:t>“Hendaknya tidaklah berdagang di pasar kita selain orang yang telah faham (berilmu), bila tidak, niscaya ia akan memakan riba.” (Ucapan beliau dengan teks demikian ini dinukilkan oleh Ibnu Abdil Bar Al Maliky)</a:t>
                      </a:r>
                      <a:endParaRPr lang="id-ID" sz="2000" b="0" i="1" u="none" strike="noStrike">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576664902"/>
                  </a:ext>
                </a:extLst>
              </a:tr>
              <a:tr h="739107">
                <a:tc gridSpan="5">
                  <a:txBody>
                    <a:bodyPr/>
                    <a:lstStyle/>
                    <a:p>
                      <a:pPr algn="l" fontAlgn="t"/>
                      <a:r>
                        <a:rPr lang="id-ID" sz="2000" u="none" strike="noStrike">
                          <a:solidFill>
                            <a:schemeClr val="tx1"/>
                          </a:solidFill>
                          <a:effectLst/>
                        </a:rPr>
                        <a:t>Dan ucapan beliau ini diriwayatkan oleh Imam Malik dan juga Imam At Tirmizy dengan teks yang sedikit berbeda: “Hendaknya tidaklah berdagang di pasar kita selain orang yang telah memiliki bekal ilmu agama.” (Riwayat ini dihasankan oleh Al Albany).</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913424711"/>
                  </a:ext>
                </a:extLst>
              </a:tr>
              <a:tr h="268767">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338" marR="9338" marT="9338"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338" marR="9338" marT="9338"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338" marR="9338" marT="9338" marB="0">
                    <a:solidFill>
                      <a:schemeClr val="bg1"/>
                    </a:solidFill>
                  </a:tcPr>
                </a:tc>
                <a:extLst>
                  <a:ext uri="{0D108BD9-81ED-4DB2-BD59-A6C34878D82A}">
                    <a16:rowId xmlns:a16="http://schemas.microsoft.com/office/drawing/2014/main" val="3740554568"/>
                  </a:ext>
                </a:extLst>
              </a:tr>
              <a:tr h="806299">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a:txBody>
                    <a:bodyPr/>
                    <a:lstStyle/>
                    <a:p>
                      <a:pPr algn="l" fontAlgn="ctr"/>
                      <a:r>
                        <a:rPr lang="id-ID" sz="2000" u="none" strike="noStrike">
                          <a:solidFill>
                            <a:schemeClr val="tx1"/>
                          </a:solidFill>
                          <a:effectLst/>
                        </a:rPr>
                        <a:t>RSMA menetapkan kebijakan mengutamakan mitra pemasok dari kalangan Muhammadiyah dan umat Islam.</a:t>
                      </a:r>
                      <a:endParaRPr lang="id-ID" sz="2000" b="0" i="0" u="none" strike="noStrike">
                        <a:solidFill>
                          <a:schemeClr val="tx1"/>
                        </a:solidFill>
                        <a:effectLst/>
                        <a:latin typeface="Calibri" panose="020F0502020204030204" pitchFamily="34" charset="0"/>
                      </a:endParaRPr>
                    </a:p>
                  </a:txBody>
                  <a:tcPr marL="9338" marR="9338" marT="9338"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338" marR="9338" marT="9338" marB="0" anchor="ctr">
                    <a:solidFill>
                      <a:schemeClr val="bg1"/>
                    </a:solidFill>
                  </a:tcPr>
                </a:tc>
                <a:tc>
                  <a:txBody>
                    <a:bodyPr/>
                    <a:lstStyle/>
                    <a:p>
                      <a:pPr algn="l" fontAlgn="t"/>
                      <a:r>
                        <a:rPr lang="id-ID" sz="2000" u="none" strike="noStrike">
                          <a:solidFill>
                            <a:schemeClr val="tx1"/>
                          </a:solidFill>
                          <a:effectLst/>
                        </a:rPr>
                        <a:t>Kebijakan mitra pemasok dari kalangan Muhammadiyah dan umat Islam diutamakan.</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extLst>
                  <a:ext uri="{0D108BD9-81ED-4DB2-BD59-A6C34878D82A}">
                    <a16:rowId xmlns:a16="http://schemas.microsoft.com/office/drawing/2014/main" val="3084589132"/>
                  </a:ext>
                </a:extLst>
              </a:tr>
              <a:tr h="268767">
                <a:tc rowSpan="5">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rowSpan="5">
                  <a:txBody>
                    <a:bodyPr/>
                    <a:lstStyle/>
                    <a:p>
                      <a:pPr algn="l" fontAlgn="t"/>
                      <a:r>
                        <a:rPr lang="sv-SE" sz="2000" u="none" strike="noStrike" dirty="0">
                          <a:solidFill>
                            <a:schemeClr val="tx1"/>
                          </a:solidFill>
                          <a:effectLst/>
                        </a:rPr>
                        <a:t>Kebijakan dilaksanakan tanpa mengabaikan kualitas, persyaratan dan peraturan perundang-undangan </a:t>
                      </a:r>
                      <a:endParaRPr lang="sv-SE" sz="2000" b="0" i="0" u="none" strike="noStrike" dirty="0">
                        <a:solidFill>
                          <a:schemeClr val="tx1"/>
                        </a:solidFill>
                        <a:effectLst/>
                        <a:latin typeface="Calibri" panose="020F0502020204030204" pitchFamily="34" charset="0"/>
                      </a:endParaRPr>
                    </a:p>
                  </a:txBody>
                  <a:tcPr marL="9338" marR="9338" marT="9338" marB="0">
                    <a:solidFill>
                      <a:schemeClr val="bg1"/>
                    </a:solidFill>
                  </a:tcPr>
                </a:tc>
                <a:tc rowSpan="3">
                  <a:txBody>
                    <a:bodyPr/>
                    <a:lstStyle/>
                    <a:p>
                      <a:pPr algn="ctr" fontAlgn="t"/>
                      <a:r>
                        <a:rPr lang="id-ID" sz="2000" u="none" strike="noStrike" dirty="0" smtClean="0">
                          <a:solidFill>
                            <a:schemeClr val="tx1"/>
                          </a:solidFill>
                          <a:effectLst/>
                        </a:rPr>
                        <a:t>D</a:t>
                      </a:r>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338" marR="9338" marT="9338" marB="0" anchor="ctr">
                    <a:solidFill>
                      <a:schemeClr val="bg1"/>
                    </a:solidFill>
                  </a:tcPr>
                </a:tc>
                <a:tc>
                  <a:txBody>
                    <a:bodyPr/>
                    <a:lstStyle/>
                    <a:p>
                      <a:pPr algn="l" fontAlgn="b"/>
                      <a:r>
                        <a:rPr lang="id-ID" sz="2000" u="none" strike="noStrike">
                          <a:solidFill>
                            <a:schemeClr val="tx1"/>
                          </a:solidFill>
                          <a:effectLst/>
                        </a:rPr>
                        <a:t>Daftar pemasok / vendor</a:t>
                      </a:r>
                      <a:endParaRPr lang="id-ID" sz="2000" b="0" i="0" u="none" strike="noStrike">
                        <a:solidFill>
                          <a:schemeClr val="tx1"/>
                        </a:solidFill>
                        <a:effectLst/>
                        <a:latin typeface="Calibri" panose="020F0502020204030204" pitchFamily="34" charset="0"/>
                      </a:endParaRPr>
                    </a:p>
                  </a:txBody>
                  <a:tcPr marL="9338" marR="9338" marT="9338" marB="0" anchor="b">
                    <a:solidFill>
                      <a:schemeClr val="bg1"/>
                    </a:solidFill>
                  </a:tcPr>
                </a:tc>
                <a:tc rowSpan="5">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extLst>
                  <a:ext uri="{0D108BD9-81ED-4DB2-BD59-A6C34878D82A}">
                    <a16:rowId xmlns:a16="http://schemas.microsoft.com/office/drawing/2014/main" val="2737608348"/>
                  </a:ext>
                </a:extLst>
              </a:tr>
              <a:tr h="268767">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338" marR="9338" marT="9338" marB="0">
                    <a:solidFill>
                      <a:schemeClr val="bg1"/>
                    </a:solidFill>
                  </a:tcPr>
                </a:tc>
                <a:tc>
                  <a:txBody>
                    <a:bodyPr/>
                    <a:lstStyle/>
                    <a:p>
                      <a:pPr algn="l" fontAlgn="b"/>
                      <a:r>
                        <a:rPr lang="id-ID" sz="2000" u="none" strike="noStrike">
                          <a:solidFill>
                            <a:schemeClr val="tx1"/>
                          </a:solidFill>
                          <a:effectLst/>
                        </a:rPr>
                        <a:t>Bukti proses penetapan pemasok</a:t>
                      </a:r>
                      <a:endParaRPr lang="id-ID" sz="2000" b="0" i="0" u="none" strike="noStrike">
                        <a:solidFill>
                          <a:schemeClr val="tx1"/>
                        </a:solidFill>
                        <a:effectLst/>
                        <a:latin typeface="Calibri" panose="020F0502020204030204" pitchFamily="34" charset="0"/>
                      </a:endParaRPr>
                    </a:p>
                  </a:txBody>
                  <a:tcPr marL="9338" marR="9338" marT="9338" marB="0" anchor="b">
                    <a:solidFill>
                      <a:schemeClr val="bg1"/>
                    </a:solidFill>
                  </a:tcPr>
                </a:tc>
                <a:tc vMerge="1">
                  <a:txBody>
                    <a:bodyPr/>
                    <a:lstStyle/>
                    <a:p>
                      <a:endParaRPr lang="id-ID"/>
                    </a:p>
                  </a:txBody>
                  <a:tcPr/>
                </a:tc>
                <a:extLst>
                  <a:ext uri="{0D108BD9-81ED-4DB2-BD59-A6C34878D82A}">
                    <a16:rowId xmlns:a16="http://schemas.microsoft.com/office/drawing/2014/main" val="2936760980"/>
                  </a:ext>
                </a:extLst>
              </a:tr>
              <a:tr h="268767">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338" marR="9338" marT="9338" marB="0">
                    <a:solidFill>
                      <a:schemeClr val="bg1"/>
                    </a:solidFill>
                  </a:tcPr>
                </a:tc>
                <a:tc>
                  <a:txBody>
                    <a:bodyPr/>
                    <a:lstStyle/>
                    <a:p>
                      <a:pPr algn="l" fontAlgn="b"/>
                      <a:r>
                        <a:rPr lang="id-ID" sz="2000" u="none" strike="noStrike">
                          <a:solidFill>
                            <a:schemeClr val="tx1"/>
                          </a:solidFill>
                          <a:effectLst/>
                        </a:rPr>
                        <a:t>Dokumen pengadaan barang</a:t>
                      </a:r>
                      <a:endParaRPr lang="id-ID" sz="2000" b="0" i="0" u="none" strike="noStrike">
                        <a:solidFill>
                          <a:schemeClr val="tx1"/>
                        </a:solidFill>
                        <a:effectLst/>
                        <a:latin typeface="Calibri" panose="020F0502020204030204" pitchFamily="34" charset="0"/>
                      </a:endParaRPr>
                    </a:p>
                  </a:txBody>
                  <a:tcPr marL="9338" marR="9338" marT="9338" marB="0" anchor="b">
                    <a:solidFill>
                      <a:schemeClr val="bg1"/>
                    </a:solidFill>
                  </a:tcPr>
                </a:tc>
                <a:tc vMerge="1">
                  <a:txBody>
                    <a:bodyPr/>
                    <a:lstStyle/>
                    <a:p>
                      <a:endParaRPr lang="id-ID"/>
                    </a:p>
                  </a:txBody>
                  <a:tcPr/>
                </a:tc>
                <a:extLst>
                  <a:ext uri="{0D108BD9-81ED-4DB2-BD59-A6C34878D82A}">
                    <a16:rowId xmlns:a16="http://schemas.microsoft.com/office/drawing/2014/main" val="3863671765"/>
                  </a:ext>
                </a:extLst>
              </a:tr>
              <a:tr h="268767">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smtClean="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338" marR="9338" marT="9338" marB="0" anchor="ctr">
                    <a:solidFill>
                      <a:schemeClr val="bg1"/>
                    </a:solidFill>
                  </a:tcPr>
                </a:tc>
                <a:tc>
                  <a:txBody>
                    <a:bodyPr/>
                    <a:lstStyle/>
                    <a:p>
                      <a:pPr algn="l" fontAlgn="t"/>
                      <a:r>
                        <a:rPr lang="id-ID" sz="2000" u="none" strike="noStrike">
                          <a:solidFill>
                            <a:schemeClr val="tx1"/>
                          </a:solidFill>
                          <a:effectLst/>
                        </a:rPr>
                        <a:t>Staf yang terlibat dalam pengadaan barang</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vMerge="1">
                  <a:txBody>
                    <a:bodyPr/>
                    <a:lstStyle/>
                    <a:p>
                      <a:endParaRPr lang="id-ID"/>
                    </a:p>
                  </a:txBody>
                  <a:tcPr/>
                </a:tc>
                <a:extLst>
                  <a:ext uri="{0D108BD9-81ED-4DB2-BD59-A6C34878D82A}">
                    <a16:rowId xmlns:a16="http://schemas.microsoft.com/office/drawing/2014/main" val="1422854885"/>
                  </a:ext>
                </a:extLst>
              </a:tr>
              <a:tr h="268767">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338" marR="9338" marT="9338" marB="0" anchor="b">
                    <a:solidFill>
                      <a:schemeClr val="bg1"/>
                    </a:solidFill>
                  </a:tcPr>
                </a:tc>
                <a:tc>
                  <a:txBody>
                    <a:bodyPr/>
                    <a:lstStyle/>
                    <a:p>
                      <a:pPr algn="l" fontAlgn="b"/>
                      <a:r>
                        <a:rPr lang="id-ID" sz="2000" u="none" strike="noStrike" dirty="0">
                          <a:solidFill>
                            <a:schemeClr val="tx1"/>
                          </a:solidFill>
                          <a:effectLst/>
                        </a:rPr>
                        <a:t>Pemasok</a:t>
                      </a:r>
                      <a:endParaRPr lang="id-ID" sz="2000" b="0" i="0" u="none" strike="noStrike" dirty="0">
                        <a:solidFill>
                          <a:schemeClr val="tx1"/>
                        </a:solidFill>
                        <a:effectLst/>
                        <a:latin typeface="Calibri" panose="020F0502020204030204" pitchFamily="34" charset="0"/>
                      </a:endParaRPr>
                    </a:p>
                  </a:txBody>
                  <a:tcPr marL="9338" marR="9338" marT="9338" marB="0" anchor="b">
                    <a:solidFill>
                      <a:schemeClr val="bg1"/>
                    </a:solidFill>
                  </a:tcPr>
                </a:tc>
                <a:tc vMerge="1">
                  <a:txBody>
                    <a:bodyPr/>
                    <a:lstStyle/>
                    <a:p>
                      <a:endParaRPr lang="id-ID"/>
                    </a:p>
                  </a:txBody>
                  <a:tcPr/>
                </a:tc>
                <a:extLst>
                  <a:ext uri="{0D108BD9-81ED-4DB2-BD59-A6C34878D82A}">
                    <a16:rowId xmlns:a16="http://schemas.microsoft.com/office/drawing/2014/main" val="3972228402"/>
                  </a:ext>
                </a:extLst>
              </a:tr>
            </a:tbl>
          </a:graphicData>
        </a:graphic>
      </p:graphicFrame>
    </p:spTree>
    <p:extLst>
      <p:ext uri="{BB962C8B-B14F-4D97-AF65-F5344CB8AC3E}">
        <p14:creationId xmlns:p14="http://schemas.microsoft.com/office/powerpoint/2010/main" val="17707759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93283D5-CCDC-464D-A09C-2B618F6A7481}"/>
              </a:ext>
            </a:extLst>
          </p:cNvPr>
          <p:cNvGraphicFramePr>
            <a:graphicFrameLocks noGrp="1"/>
          </p:cNvGraphicFramePr>
          <p:nvPr>
            <p:extLst>
              <p:ext uri="{D42A27DB-BD31-4B8C-83A1-F6EECF244321}">
                <p14:modId xmlns:p14="http://schemas.microsoft.com/office/powerpoint/2010/main" val="3359261630"/>
              </p:ext>
            </p:extLst>
          </p:nvPr>
        </p:nvGraphicFramePr>
        <p:xfrm>
          <a:off x="180109" y="332509"/>
          <a:ext cx="11790221" cy="6303071"/>
        </p:xfrm>
        <a:graphic>
          <a:graphicData uri="http://schemas.openxmlformats.org/drawingml/2006/table">
            <a:tbl>
              <a:tblPr>
                <a:tableStyleId>{5C22544A-7EE6-4342-B048-85BDC9FD1C3A}</a:tableStyleId>
              </a:tblPr>
              <a:tblGrid>
                <a:gridCol w="634998">
                  <a:extLst>
                    <a:ext uri="{9D8B030D-6E8A-4147-A177-3AD203B41FA5}">
                      <a16:colId xmlns:a16="http://schemas.microsoft.com/office/drawing/2014/main" val="2984152411"/>
                    </a:ext>
                  </a:extLst>
                </a:gridCol>
                <a:gridCol w="4865257">
                  <a:extLst>
                    <a:ext uri="{9D8B030D-6E8A-4147-A177-3AD203B41FA5}">
                      <a16:colId xmlns:a16="http://schemas.microsoft.com/office/drawing/2014/main" val="2920616609"/>
                    </a:ext>
                  </a:extLst>
                </a:gridCol>
                <a:gridCol w="360218">
                  <a:extLst>
                    <a:ext uri="{9D8B030D-6E8A-4147-A177-3AD203B41FA5}">
                      <a16:colId xmlns:a16="http://schemas.microsoft.com/office/drawing/2014/main" val="2122621659"/>
                    </a:ext>
                  </a:extLst>
                </a:gridCol>
                <a:gridCol w="4754328">
                  <a:extLst>
                    <a:ext uri="{9D8B030D-6E8A-4147-A177-3AD203B41FA5}">
                      <a16:colId xmlns:a16="http://schemas.microsoft.com/office/drawing/2014/main" val="1646785553"/>
                    </a:ext>
                  </a:extLst>
                </a:gridCol>
                <a:gridCol w="1175420">
                  <a:extLst>
                    <a:ext uri="{9D8B030D-6E8A-4147-A177-3AD203B41FA5}">
                      <a16:colId xmlns:a16="http://schemas.microsoft.com/office/drawing/2014/main" val="2289186571"/>
                    </a:ext>
                  </a:extLst>
                </a:gridCol>
              </a:tblGrid>
              <a:tr h="261036">
                <a:tc gridSpan="5">
                  <a:txBody>
                    <a:bodyPr/>
                    <a:lstStyle/>
                    <a:p>
                      <a:pPr algn="l" fontAlgn="ctr"/>
                      <a:r>
                        <a:rPr lang="id-ID" sz="2000" b="1" u="none" strike="noStrike" dirty="0">
                          <a:solidFill>
                            <a:schemeClr val="tx1"/>
                          </a:solidFill>
                          <a:effectLst/>
                        </a:rPr>
                        <a:t>Standar MRSMA 3.5</a:t>
                      </a:r>
                      <a:endParaRPr lang="id-ID" sz="2000" b="1" i="0" u="none" strike="noStrike" dirty="0">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28727125"/>
                  </a:ext>
                </a:extLst>
              </a:tr>
              <a:tr h="323171">
                <a:tc gridSpan="5">
                  <a:txBody>
                    <a:bodyPr/>
                    <a:lstStyle/>
                    <a:p>
                      <a:pPr algn="l" fontAlgn="ctr"/>
                      <a:r>
                        <a:rPr lang="id-ID" sz="2000" u="none" strike="noStrike">
                          <a:solidFill>
                            <a:schemeClr val="tx1"/>
                          </a:solidFill>
                          <a:effectLst/>
                        </a:rPr>
                        <a:t>RSMA Mengutamakan mitra pemasok dari kalangan Muhammadiyah dan umat Islam</a:t>
                      </a:r>
                      <a:endParaRPr lang="id-ID" sz="2000" b="0" i="0" u="none" strike="noStrike">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98553336"/>
                  </a:ext>
                </a:extLst>
              </a:tr>
              <a:tr h="261036">
                <a:tc gridSpan="5">
                  <a:txBody>
                    <a:bodyPr/>
                    <a:lstStyle/>
                    <a:p>
                      <a:pPr algn="l" fontAlgn="ctr"/>
                      <a:r>
                        <a:rPr lang="fi-FI" sz="2000" b="1" u="none" strike="noStrike" dirty="0">
                          <a:solidFill>
                            <a:schemeClr val="tx1"/>
                          </a:solidFill>
                          <a:effectLst/>
                        </a:rPr>
                        <a:t>Maksud dan Tujuan MRSMA 3.5</a:t>
                      </a:r>
                      <a:endParaRPr lang="fi-FI" sz="2000" b="1" i="0" u="none" strike="noStrike" dirty="0">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11678104"/>
                  </a:ext>
                </a:extLst>
              </a:tr>
              <a:tr h="626487">
                <a:tc gridSpan="5">
                  <a:txBody>
                    <a:bodyPr/>
                    <a:lstStyle/>
                    <a:p>
                      <a:pPr algn="l" fontAlgn="t"/>
                      <a:r>
                        <a:rPr lang="id-ID" sz="2000" u="none" strike="noStrike">
                          <a:solidFill>
                            <a:schemeClr val="tx1"/>
                          </a:solidFill>
                          <a:effectLst/>
                        </a:rPr>
                        <a:t>RSMA diharapkan ikut berperan dalam membangkitkan ekonomi ummat Islam khusunya warga persyarikatan dengan mengutamakan pemenuhan kebutuhan rumah sakit dari kalangan Muhammadiyah/ummat Islam.  </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690950983"/>
                  </a:ext>
                </a:extLst>
              </a:tr>
              <a:tr h="264721">
                <a:tc gridSpan="5">
                  <a:txBody>
                    <a:bodyPr/>
                    <a:lstStyle/>
                    <a:p>
                      <a:pPr algn="l" fontAlgn="ctr"/>
                      <a:r>
                        <a:rPr lang="id-ID" sz="2000" u="none" strike="noStrike">
                          <a:solidFill>
                            <a:schemeClr val="tx1"/>
                          </a:solidFill>
                          <a:effectLst/>
                        </a:rPr>
                        <a:t>Khalifah Umar bin Khattab radhiallahu ‘anhu telah berpesan kepada kaum muslimin</a:t>
                      </a:r>
                      <a:endParaRPr lang="id-ID" sz="2000" b="0" i="0" u="none" strike="noStrike">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2604113"/>
                  </a:ext>
                </a:extLst>
              </a:tr>
              <a:tr h="678695">
                <a:tc gridSpan="5">
                  <a:txBody>
                    <a:bodyPr/>
                    <a:lstStyle/>
                    <a:p>
                      <a:pPr algn="l" fontAlgn="ctr"/>
                      <a:r>
                        <a:rPr lang="id-ID" sz="2000" u="none" strike="noStrike">
                          <a:solidFill>
                            <a:schemeClr val="tx1"/>
                          </a:solidFill>
                          <a:effectLst/>
                        </a:rPr>
                        <a:t>“Hendaknya tidaklah berdagang di pasar kita selain orang yang telah faham (berilmu), bila tidak, niscaya ia akan memakan riba.” (Ucapan beliau dengan teks demikian ini dinukilkan oleh Ibnu Abdil Bar Al Maliky)</a:t>
                      </a:r>
                      <a:endParaRPr lang="id-ID" sz="2000" b="0" i="1" u="none" strike="noStrike">
                        <a:solidFill>
                          <a:schemeClr val="tx1"/>
                        </a:solidFill>
                        <a:effectLst/>
                        <a:latin typeface="Calibri" panose="020F0502020204030204" pitchFamily="34" charset="0"/>
                      </a:endParaRPr>
                    </a:p>
                  </a:txBody>
                  <a:tcPr marL="9338" marR="9338" marT="9338"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44870579"/>
                  </a:ext>
                </a:extLst>
              </a:tr>
              <a:tr h="717851">
                <a:tc gridSpan="5">
                  <a:txBody>
                    <a:bodyPr/>
                    <a:lstStyle/>
                    <a:p>
                      <a:pPr algn="l" fontAlgn="t"/>
                      <a:r>
                        <a:rPr lang="id-ID" sz="2000" u="none" strike="noStrike">
                          <a:solidFill>
                            <a:schemeClr val="tx1"/>
                          </a:solidFill>
                          <a:effectLst/>
                        </a:rPr>
                        <a:t>Dan ucapan beliau ini diriwayatkan oleh Imam Malik dan juga Imam At Tirmizy dengan teks yang sedikit berbeda: “Hendaknya tidaklah berdagang di pasar kita selain orang yang telah memiliki bekal ilmu agama.” (Riwayat ini dihasankan oleh Al Albany).</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30279147"/>
                  </a:ext>
                </a:extLst>
              </a:tr>
              <a:tr h="261036">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338" marR="9338" marT="9338"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338" marR="9338" marT="9338"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338" marR="9338" marT="9338" marB="0">
                    <a:solidFill>
                      <a:schemeClr val="bg1"/>
                    </a:solidFill>
                  </a:tcPr>
                </a:tc>
                <a:extLst>
                  <a:ext uri="{0D108BD9-81ED-4DB2-BD59-A6C34878D82A}">
                    <a16:rowId xmlns:a16="http://schemas.microsoft.com/office/drawing/2014/main" val="3886028115"/>
                  </a:ext>
                </a:extLst>
              </a:tr>
              <a:tr h="783110">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a:txBody>
                    <a:bodyPr/>
                    <a:lstStyle/>
                    <a:p>
                      <a:pPr algn="l" fontAlgn="ctr"/>
                      <a:r>
                        <a:rPr lang="id-ID" sz="2000" u="none" strike="noStrike">
                          <a:solidFill>
                            <a:schemeClr val="tx1"/>
                          </a:solidFill>
                          <a:effectLst/>
                        </a:rPr>
                        <a:t>RSMA menetapkan kebijakan mengutamakan mitra pemasok dari kalangan Muhammadiyah dan umat Islam.</a:t>
                      </a:r>
                      <a:endParaRPr lang="id-ID" sz="2000" b="0" i="0" u="none" strike="noStrike">
                        <a:solidFill>
                          <a:schemeClr val="tx1"/>
                        </a:solidFill>
                        <a:effectLst/>
                        <a:latin typeface="Calibri" panose="020F0502020204030204" pitchFamily="34" charset="0"/>
                      </a:endParaRPr>
                    </a:p>
                  </a:txBody>
                  <a:tcPr marL="9338" marR="9338" marT="9338"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a:txBody>
                    <a:bodyPr/>
                    <a:lstStyle/>
                    <a:p>
                      <a:pPr algn="l" fontAlgn="t"/>
                      <a:r>
                        <a:rPr lang="id-ID" sz="2000" u="none" strike="noStrike">
                          <a:solidFill>
                            <a:schemeClr val="tx1"/>
                          </a:solidFill>
                          <a:effectLst/>
                        </a:rPr>
                        <a:t>Kebijakan mitra pemasok dari kalangan Muhammadiyah dan umat Islam diutamakan.</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extLst>
                  <a:ext uri="{0D108BD9-81ED-4DB2-BD59-A6C34878D82A}">
                    <a16:rowId xmlns:a16="http://schemas.microsoft.com/office/drawing/2014/main" val="3146486559"/>
                  </a:ext>
                </a:extLst>
              </a:tr>
              <a:tr h="261036">
                <a:tc rowSpan="5">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rowSpan="5">
                  <a:txBody>
                    <a:bodyPr/>
                    <a:lstStyle/>
                    <a:p>
                      <a:pPr algn="l" fontAlgn="t"/>
                      <a:r>
                        <a:rPr lang="sv-SE" sz="2000" u="none" strike="noStrike">
                          <a:solidFill>
                            <a:schemeClr val="tx1"/>
                          </a:solidFill>
                          <a:effectLst/>
                        </a:rPr>
                        <a:t>Kebijakan dilaksanakan tanpa mengabaikan kualitas, persyaratan dan peraturan perundang-undangan </a:t>
                      </a:r>
                      <a:endParaRPr lang="sv-SE" sz="2000" b="0" i="0" u="none" strike="noStrike">
                        <a:solidFill>
                          <a:schemeClr val="tx1"/>
                        </a:solidFill>
                        <a:effectLst/>
                        <a:latin typeface="Calibri" panose="020F0502020204030204" pitchFamily="34" charset="0"/>
                      </a:endParaRPr>
                    </a:p>
                  </a:txBody>
                  <a:tcPr marL="9338" marR="9338" marT="9338" marB="0">
                    <a:solidFill>
                      <a:schemeClr val="bg1"/>
                    </a:solidFill>
                  </a:tcPr>
                </a:tc>
                <a:tc rowSpan="3">
                  <a:txBody>
                    <a:bodyPr/>
                    <a:lstStyle/>
                    <a:p>
                      <a:pPr algn="ctr" fontAlgn="t"/>
                      <a:r>
                        <a:rPr lang="id-ID" sz="2000" u="none" strike="noStrike" dirty="0" smtClean="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338" marR="9338" marT="9338" marB="0">
                    <a:solidFill>
                      <a:schemeClr val="bg1"/>
                    </a:solidFill>
                  </a:tcPr>
                </a:tc>
                <a:tc>
                  <a:txBody>
                    <a:bodyPr/>
                    <a:lstStyle/>
                    <a:p>
                      <a:pPr algn="l" fontAlgn="b"/>
                      <a:r>
                        <a:rPr lang="id-ID" sz="2000" u="none" strike="noStrike">
                          <a:solidFill>
                            <a:schemeClr val="tx1"/>
                          </a:solidFill>
                          <a:effectLst/>
                        </a:rPr>
                        <a:t>Daftar pemasok / vendor</a:t>
                      </a:r>
                      <a:endParaRPr lang="id-ID" sz="2000" b="0" i="0" u="none" strike="noStrike">
                        <a:solidFill>
                          <a:schemeClr val="tx1"/>
                        </a:solidFill>
                        <a:effectLst/>
                        <a:latin typeface="Calibri" panose="020F0502020204030204" pitchFamily="34" charset="0"/>
                      </a:endParaRPr>
                    </a:p>
                  </a:txBody>
                  <a:tcPr marL="9338" marR="9338" marT="9338" marB="0" anchor="b">
                    <a:solidFill>
                      <a:schemeClr val="bg1"/>
                    </a:solidFill>
                  </a:tcPr>
                </a:tc>
                <a:tc rowSpan="5">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extLst>
                  <a:ext uri="{0D108BD9-81ED-4DB2-BD59-A6C34878D82A}">
                    <a16:rowId xmlns:a16="http://schemas.microsoft.com/office/drawing/2014/main" val="1022968152"/>
                  </a:ext>
                </a:extLst>
              </a:tr>
              <a:tr h="261036">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338" marR="9338" marT="9338" marB="0">
                    <a:solidFill>
                      <a:schemeClr val="bg1"/>
                    </a:solidFill>
                  </a:tcPr>
                </a:tc>
                <a:tc>
                  <a:txBody>
                    <a:bodyPr/>
                    <a:lstStyle/>
                    <a:p>
                      <a:pPr algn="l" fontAlgn="b"/>
                      <a:r>
                        <a:rPr lang="id-ID" sz="2000" u="none" strike="noStrike">
                          <a:solidFill>
                            <a:schemeClr val="tx1"/>
                          </a:solidFill>
                          <a:effectLst/>
                        </a:rPr>
                        <a:t>Bukti proses penetapan pemasok</a:t>
                      </a:r>
                      <a:endParaRPr lang="id-ID" sz="2000" b="0" i="0" u="none" strike="noStrike">
                        <a:solidFill>
                          <a:schemeClr val="tx1"/>
                        </a:solidFill>
                        <a:effectLst/>
                        <a:latin typeface="Calibri" panose="020F0502020204030204" pitchFamily="34" charset="0"/>
                      </a:endParaRPr>
                    </a:p>
                  </a:txBody>
                  <a:tcPr marL="9338" marR="9338" marT="9338" marB="0" anchor="b">
                    <a:solidFill>
                      <a:schemeClr val="bg1"/>
                    </a:solidFill>
                  </a:tcPr>
                </a:tc>
                <a:tc vMerge="1">
                  <a:txBody>
                    <a:bodyPr/>
                    <a:lstStyle/>
                    <a:p>
                      <a:endParaRPr lang="id-ID"/>
                    </a:p>
                  </a:txBody>
                  <a:tcPr/>
                </a:tc>
                <a:extLst>
                  <a:ext uri="{0D108BD9-81ED-4DB2-BD59-A6C34878D82A}">
                    <a16:rowId xmlns:a16="http://schemas.microsoft.com/office/drawing/2014/main" val="4108606788"/>
                  </a:ext>
                </a:extLst>
              </a:tr>
              <a:tr h="261036">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338" marR="9338" marT="9338" marB="0">
                    <a:solidFill>
                      <a:schemeClr val="bg1"/>
                    </a:solidFill>
                  </a:tcPr>
                </a:tc>
                <a:tc>
                  <a:txBody>
                    <a:bodyPr/>
                    <a:lstStyle/>
                    <a:p>
                      <a:pPr algn="l" fontAlgn="b"/>
                      <a:r>
                        <a:rPr lang="id-ID" sz="2000" u="none" strike="noStrike">
                          <a:solidFill>
                            <a:schemeClr val="tx1"/>
                          </a:solidFill>
                          <a:effectLst/>
                        </a:rPr>
                        <a:t>Dokumen pengadaan barang</a:t>
                      </a:r>
                      <a:endParaRPr lang="id-ID" sz="2000" b="0" i="0" u="none" strike="noStrike">
                        <a:solidFill>
                          <a:schemeClr val="tx1"/>
                        </a:solidFill>
                        <a:effectLst/>
                        <a:latin typeface="Calibri" panose="020F0502020204030204" pitchFamily="34" charset="0"/>
                      </a:endParaRPr>
                    </a:p>
                  </a:txBody>
                  <a:tcPr marL="9338" marR="9338" marT="9338" marB="0" anchor="b">
                    <a:solidFill>
                      <a:schemeClr val="bg1"/>
                    </a:solidFill>
                  </a:tcPr>
                </a:tc>
                <a:tc vMerge="1">
                  <a:txBody>
                    <a:bodyPr/>
                    <a:lstStyle/>
                    <a:p>
                      <a:endParaRPr lang="id-ID"/>
                    </a:p>
                  </a:txBody>
                  <a:tcPr/>
                </a:tc>
                <a:extLst>
                  <a:ext uri="{0D108BD9-81ED-4DB2-BD59-A6C34878D82A}">
                    <a16:rowId xmlns:a16="http://schemas.microsoft.com/office/drawing/2014/main" val="397878110"/>
                  </a:ext>
                </a:extLst>
              </a:tr>
              <a:tr h="261036">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smtClean="0">
                          <a:solidFill>
                            <a:schemeClr val="tx1"/>
                          </a:solidFill>
                          <a:effectLst/>
                        </a:rPr>
                        <a:t>W</a:t>
                      </a:r>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338" marR="9338" marT="9338" marB="0">
                    <a:solidFill>
                      <a:schemeClr val="bg1"/>
                    </a:solidFill>
                  </a:tcPr>
                </a:tc>
                <a:tc>
                  <a:txBody>
                    <a:bodyPr/>
                    <a:lstStyle/>
                    <a:p>
                      <a:pPr algn="l" fontAlgn="t"/>
                      <a:r>
                        <a:rPr lang="id-ID" sz="2000" u="none" strike="noStrike">
                          <a:solidFill>
                            <a:schemeClr val="tx1"/>
                          </a:solidFill>
                          <a:effectLst/>
                        </a:rPr>
                        <a:t>Staf yang terlibat dalam pengadaan barang</a:t>
                      </a:r>
                      <a:endParaRPr lang="id-ID" sz="2000" b="0" i="0" u="none" strike="noStrike">
                        <a:solidFill>
                          <a:schemeClr val="tx1"/>
                        </a:solidFill>
                        <a:effectLst/>
                        <a:latin typeface="Calibri" panose="020F0502020204030204" pitchFamily="34" charset="0"/>
                      </a:endParaRPr>
                    </a:p>
                  </a:txBody>
                  <a:tcPr marL="9338" marR="9338" marT="9338" marB="0">
                    <a:solidFill>
                      <a:schemeClr val="bg1"/>
                    </a:solidFill>
                  </a:tcPr>
                </a:tc>
                <a:tc vMerge="1">
                  <a:txBody>
                    <a:bodyPr/>
                    <a:lstStyle/>
                    <a:p>
                      <a:endParaRPr lang="id-ID"/>
                    </a:p>
                  </a:txBody>
                  <a:tcPr/>
                </a:tc>
                <a:extLst>
                  <a:ext uri="{0D108BD9-81ED-4DB2-BD59-A6C34878D82A}">
                    <a16:rowId xmlns:a16="http://schemas.microsoft.com/office/drawing/2014/main" val="3502474276"/>
                  </a:ext>
                </a:extLst>
              </a:tr>
              <a:tr h="261036">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338" marR="9338" marT="9338" marB="0" anchor="b">
                    <a:solidFill>
                      <a:schemeClr val="bg1"/>
                    </a:solidFill>
                  </a:tcPr>
                </a:tc>
                <a:tc>
                  <a:txBody>
                    <a:bodyPr/>
                    <a:lstStyle/>
                    <a:p>
                      <a:pPr algn="l" fontAlgn="b"/>
                      <a:r>
                        <a:rPr lang="id-ID" sz="2000" u="none" strike="noStrike" dirty="0">
                          <a:solidFill>
                            <a:schemeClr val="tx1"/>
                          </a:solidFill>
                          <a:effectLst/>
                        </a:rPr>
                        <a:t>Pemasok</a:t>
                      </a:r>
                      <a:endParaRPr lang="id-ID" sz="2000" b="0" i="0" u="none" strike="noStrike" dirty="0">
                        <a:solidFill>
                          <a:schemeClr val="tx1"/>
                        </a:solidFill>
                        <a:effectLst/>
                        <a:latin typeface="Calibri" panose="020F0502020204030204" pitchFamily="34" charset="0"/>
                      </a:endParaRPr>
                    </a:p>
                  </a:txBody>
                  <a:tcPr marL="9338" marR="9338" marT="9338" marB="0" anchor="b">
                    <a:solidFill>
                      <a:schemeClr val="bg1"/>
                    </a:solidFill>
                  </a:tcPr>
                </a:tc>
                <a:tc vMerge="1">
                  <a:txBody>
                    <a:bodyPr/>
                    <a:lstStyle/>
                    <a:p>
                      <a:endParaRPr lang="id-ID"/>
                    </a:p>
                  </a:txBody>
                  <a:tcPr/>
                </a:tc>
                <a:extLst>
                  <a:ext uri="{0D108BD9-81ED-4DB2-BD59-A6C34878D82A}">
                    <a16:rowId xmlns:a16="http://schemas.microsoft.com/office/drawing/2014/main" val="2666250235"/>
                  </a:ext>
                </a:extLst>
              </a:tr>
            </a:tbl>
          </a:graphicData>
        </a:graphic>
      </p:graphicFrame>
    </p:spTree>
    <p:extLst>
      <p:ext uri="{BB962C8B-B14F-4D97-AF65-F5344CB8AC3E}">
        <p14:creationId xmlns:p14="http://schemas.microsoft.com/office/powerpoint/2010/main" val="32262329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A6EA342-25E9-4864-ABF0-38BDD32E017D}"/>
              </a:ext>
            </a:extLst>
          </p:cNvPr>
          <p:cNvGraphicFramePr>
            <a:graphicFrameLocks noGrp="1"/>
          </p:cNvGraphicFramePr>
          <p:nvPr>
            <p:extLst>
              <p:ext uri="{D42A27DB-BD31-4B8C-83A1-F6EECF244321}">
                <p14:modId xmlns:p14="http://schemas.microsoft.com/office/powerpoint/2010/main" val="1527578223"/>
              </p:ext>
            </p:extLst>
          </p:nvPr>
        </p:nvGraphicFramePr>
        <p:xfrm>
          <a:off x="471055" y="526474"/>
          <a:ext cx="11083636" cy="5944490"/>
        </p:xfrm>
        <a:graphic>
          <a:graphicData uri="http://schemas.openxmlformats.org/drawingml/2006/table">
            <a:tbl>
              <a:tblPr>
                <a:tableStyleId>{5C22544A-7EE6-4342-B048-85BDC9FD1C3A}</a:tableStyleId>
              </a:tblPr>
              <a:tblGrid>
                <a:gridCol w="596941">
                  <a:extLst>
                    <a:ext uri="{9D8B030D-6E8A-4147-A177-3AD203B41FA5}">
                      <a16:colId xmlns:a16="http://schemas.microsoft.com/office/drawing/2014/main" val="1649363628"/>
                    </a:ext>
                  </a:extLst>
                </a:gridCol>
                <a:gridCol w="3945741">
                  <a:extLst>
                    <a:ext uri="{9D8B030D-6E8A-4147-A177-3AD203B41FA5}">
                      <a16:colId xmlns:a16="http://schemas.microsoft.com/office/drawing/2014/main" val="3644380232"/>
                    </a:ext>
                  </a:extLst>
                </a:gridCol>
                <a:gridCol w="254017">
                  <a:extLst>
                    <a:ext uri="{9D8B030D-6E8A-4147-A177-3AD203B41FA5}">
                      <a16:colId xmlns:a16="http://schemas.microsoft.com/office/drawing/2014/main" val="4191026683"/>
                    </a:ext>
                  </a:extLst>
                </a:gridCol>
                <a:gridCol w="5181960">
                  <a:extLst>
                    <a:ext uri="{9D8B030D-6E8A-4147-A177-3AD203B41FA5}">
                      <a16:colId xmlns:a16="http://schemas.microsoft.com/office/drawing/2014/main" val="2890949513"/>
                    </a:ext>
                  </a:extLst>
                </a:gridCol>
                <a:gridCol w="1104977">
                  <a:extLst>
                    <a:ext uri="{9D8B030D-6E8A-4147-A177-3AD203B41FA5}">
                      <a16:colId xmlns:a16="http://schemas.microsoft.com/office/drawing/2014/main" val="3792278411"/>
                    </a:ext>
                  </a:extLst>
                </a:gridCol>
              </a:tblGrid>
              <a:tr h="431032">
                <a:tc gridSpan="5">
                  <a:txBody>
                    <a:bodyPr/>
                    <a:lstStyle/>
                    <a:p>
                      <a:pPr algn="ctr" fontAlgn="t"/>
                      <a:r>
                        <a:rPr lang="id-ID" sz="2000" u="none" strike="noStrike" dirty="0">
                          <a:solidFill>
                            <a:schemeClr val="tx1"/>
                          </a:solidFill>
                          <a:effectLst/>
                        </a:rPr>
                        <a:t>KEUANGAN</a:t>
                      </a:r>
                      <a:endParaRPr lang="id-ID" sz="2000" b="1" i="0" u="none" strike="noStrike" dirty="0">
                        <a:solidFill>
                          <a:schemeClr val="tx1"/>
                        </a:solidFill>
                        <a:effectLst/>
                        <a:latin typeface="Cambria" panose="020405030504060302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302097693"/>
                  </a:ext>
                </a:extLst>
              </a:tr>
              <a:tr h="368403">
                <a:tc gridSpan="5">
                  <a:txBody>
                    <a:bodyPr/>
                    <a:lstStyle/>
                    <a:p>
                      <a:pPr algn="l" fontAlgn="t"/>
                      <a:r>
                        <a:rPr lang="id-ID" sz="2000" b="1" u="none" strike="noStrike" dirty="0">
                          <a:solidFill>
                            <a:schemeClr val="tx1"/>
                          </a:solidFill>
                          <a:effectLst/>
                        </a:rPr>
                        <a:t>Standar MRSMA 4.1</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796592990"/>
                  </a:ext>
                </a:extLst>
              </a:tr>
              <a:tr h="718385">
                <a:tc gridSpan="5">
                  <a:txBody>
                    <a:bodyPr/>
                    <a:lstStyle/>
                    <a:p>
                      <a:pPr algn="l" fontAlgn="t"/>
                      <a:r>
                        <a:rPr lang="fi-FI" sz="2000" u="none" strike="noStrike">
                          <a:solidFill>
                            <a:schemeClr val="tx1"/>
                          </a:solidFill>
                          <a:effectLst/>
                        </a:rPr>
                        <a:t>Tata Kelola keuangan RSMA berdasarkan sistem akuntansi syariah</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497926464"/>
                  </a:ext>
                </a:extLst>
              </a:tr>
              <a:tr h="368403">
                <a:tc gridSpan="5">
                  <a:txBody>
                    <a:bodyPr/>
                    <a:lstStyle/>
                    <a:p>
                      <a:pPr algn="l" fontAlgn="t"/>
                      <a:r>
                        <a:rPr lang="fi-FI" sz="2000" b="1" u="none" strike="noStrike" dirty="0">
                          <a:solidFill>
                            <a:schemeClr val="tx1"/>
                          </a:solidFill>
                          <a:effectLst/>
                        </a:rPr>
                        <a:t>Maksud dan Tujuan MRSMA 4.1</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599191330"/>
                  </a:ext>
                </a:extLst>
              </a:tr>
              <a:tr h="666809">
                <a:tc gridSpan="5">
                  <a:txBody>
                    <a:bodyPr/>
                    <a:lstStyle/>
                    <a:p>
                      <a:pPr algn="l" fontAlgn="t"/>
                      <a:r>
                        <a:rPr lang="id-ID" sz="2000" u="none" strike="noStrike">
                          <a:solidFill>
                            <a:schemeClr val="tx1"/>
                          </a:solidFill>
                          <a:effectLst/>
                        </a:rPr>
                        <a:t>Akuntansi Syariah adalah Akuntansi yang berbasiskan Islam. Ada yang menyebut dengan istilah Akuntansi Islam. Akuntansi Syariah atau akuntansi Islam adalah Akuntansi yang berbasiskan al-Quran dan al-Hadits dan ijma’ ulama.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4411135"/>
                  </a:ext>
                </a:extLst>
              </a:tr>
              <a:tr h="368403">
                <a:tc gridSpan="2">
                  <a:txBody>
                    <a:bodyPr/>
                    <a:lstStyle/>
                    <a:p>
                      <a:pPr algn="ctr" fontAlgn="t"/>
                      <a:r>
                        <a:rPr lang="id-ID" sz="2000"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gridSpan="2">
                  <a:txBody>
                    <a:bodyPr/>
                    <a:lstStyle/>
                    <a:p>
                      <a:pPr algn="ctr" fontAlgn="t"/>
                      <a:r>
                        <a:rPr lang="id-ID" sz="2000"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a:txBody>
                    <a:bodyPr/>
                    <a:lstStyle/>
                    <a:p>
                      <a:pPr algn="ctr" fontAlgn="t"/>
                      <a:r>
                        <a:rPr lang="id-ID" sz="2000"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063731196"/>
                  </a:ext>
                </a:extLst>
              </a:tr>
              <a:tr h="736805">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memiliki kebijakan  dan pedoman sistem akuntansi Syari'ah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Kebijakan/Pedoman/Panduan/SPO terkait dengan penerapan akuntasi syariah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801320756"/>
                  </a:ext>
                </a:extLst>
              </a:tr>
              <a:tr h="368403">
                <a:tc rowSpan="3">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dirty="0">
                          <a:solidFill>
                            <a:schemeClr val="tx1"/>
                          </a:solidFill>
                          <a:effectLst/>
                        </a:rPr>
                        <a:t>Proses  penyusunan  melibatkan Komite </a:t>
                      </a:r>
                      <a:r>
                        <a:rPr lang="id-ID" sz="2000" u="none" strike="noStrike" dirty="0" smtClean="0">
                          <a:solidFill>
                            <a:schemeClr val="tx1"/>
                          </a:solidFill>
                          <a:effectLst/>
                        </a:rPr>
                        <a:t>Pertimbangan AIK </a:t>
                      </a:r>
                      <a:r>
                        <a:rPr lang="id-ID" sz="2000" u="none" strike="noStrike" dirty="0">
                          <a:solidFill>
                            <a:schemeClr val="tx1"/>
                          </a:solidFill>
                          <a:effectLst/>
                        </a:rPr>
                        <a:t>.</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Dokumen proses penyusunan regulasi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39508724"/>
                  </a:ext>
                </a:extLst>
              </a:tr>
              <a:tr h="368403">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smtClean="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1246400647"/>
                  </a:ext>
                </a:extLst>
              </a:tr>
              <a:tr h="368403">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Pimpinan / Staf akuntasi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3006030806"/>
                  </a:ext>
                </a:extLst>
              </a:tr>
              <a:tr h="368403">
                <a:tc rowSpan="2">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sv-SE" sz="2000" u="none" strike="noStrike">
                          <a:solidFill>
                            <a:schemeClr val="tx1"/>
                          </a:solidFill>
                          <a:effectLst/>
                        </a:rPr>
                        <a:t> Sistem akuntasi yang diterapkan sesuai dengan kebijakan dan regulasi lain yang ditetapkan</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Laporan keuangan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22833978"/>
                  </a:ext>
                </a:extLst>
              </a:tr>
              <a:tr h="368403">
                <a:tc vMerge="1">
                  <a:txBody>
                    <a:bodyPr/>
                    <a:lstStyle/>
                    <a:p>
                      <a:endParaRPr lang="id-ID"/>
                    </a:p>
                  </a:txBody>
                  <a:tcPr/>
                </a:tc>
                <a:tc vMerge="1">
                  <a:txBody>
                    <a:bodyPr/>
                    <a:lstStyle/>
                    <a:p>
                      <a:endParaRPr lang="id-ID"/>
                    </a:p>
                  </a:txBody>
                  <a:tcPr/>
                </a:tc>
                <a:tc>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dirty="0">
                          <a:solidFill>
                            <a:schemeClr val="tx1"/>
                          </a:solidFill>
                          <a:effectLst/>
                        </a:rPr>
                        <a:t>Pimpinan / Staf akuntasi</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479479061"/>
                  </a:ext>
                </a:extLst>
              </a:tr>
            </a:tbl>
          </a:graphicData>
        </a:graphic>
      </p:graphicFrame>
    </p:spTree>
    <p:extLst>
      <p:ext uri="{BB962C8B-B14F-4D97-AF65-F5344CB8AC3E}">
        <p14:creationId xmlns:p14="http://schemas.microsoft.com/office/powerpoint/2010/main" val="25475593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ADCEACE-46DF-495C-A003-4A92D42DFAC5}"/>
              </a:ext>
            </a:extLst>
          </p:cNvPr>
          <p:cNvGraphicFramePr>
            <a:graphicFrameLocks noGrp="1"/>
          </p:cNvGraphicFramePr>
          <p:nvPr>
            <p:extLst>
              <p:ext uri="{D42A27DB-BD31-4B8C-83A1-F6EECF244321}">
                <p14:modId xmlns:p14="http://schemas.microsoft.com/office/powerpoint/2010/main" val="4178766603"/>
              </p:ext>
            </p:extLst>
          </p:nvPr>
        </p:nvGraphicFramePr>
        <p:xfrm>
          <a:off x="249382" y="166255"/>
          <a:ext cx="11734799" cy="6157167"/>
        </p:xfrm>
        <a:graphic>
          <a:graphicData uri="http://schemas.openxmlformats.org/drawingml/2006/table">
            <a:tbl>
              <a:tblPr>
                <a:tableStyleId>{5C22544A-7EE6-4342-B048-85BDC9FD1C3A}</a:tableStyleId>
              </a:tblPr>
              <a:tblGrid>
                <a:gridCol w="632012">
                  <a:extLst>
                    <a:ext uri="{9D8B030D-6E8A-4147-A177-3AD203B41FA5}">
                      <a16:colId xmlns:a16="http://schemas.microsoft.com/office/drawing/2014/main" val="2445991373"/>
                    </a:ext>
                  </a:extLst>
                </a:gridCol>
                <a:gridCol w="4177552">
                  <a:extLst>
                    <a:ext uri="{9D8B030D-6E8A-4147-A177-3AD203B41FA5}">
                      <a16:colId xmlns:a16="http://schemas.microsoft.com/office/drawing/2014/main" val="3684943677"/>
                    </a:ext>
                  </a:extLst>
                </a:gridCol>
                <a:gridCol w="268941">
                  <a:extLst>
                    <a:ext uri="{9D8B030D-6E8A-4147-A177-3AD203B41FA5}">
                      <a16:colId xmlns:a16="http://schemas.microsoft.com/office/drawing/2014/main" val="982489147"/>
                    </a:ext>
                  </a:extLst>
                </a:gridCol>
                <a:gridCol w="5486400">
                  <a:extLst>
                    <a:ext uri="{9D8B030D-6E8A-4147-A177-3AD203B41FA5}">
                      <a16:colId xmlns:a16="http://schemas.microsoft.com/office/drawing/2014/main" val="1571981773"/>
                    </a:ext>
                  </a:extLst>
                </a:gridCol>
                <a:gridCol w="1169894">
                  <a:extLst>
                    <a:ext uri="{9D8B030D-6E8A-4147-A177-3AD203B41FA5}">
                      <a16:colId xmlns:a16="http://schemas.microsoft.com/office/drawing/2014/main" val="2789626847"/>
                    </a:ext>
                  </a:extLst>
                </a:gridCol>
              </a:tblGrid>
              <a:tr h="403397">
                <a:tc gridSpan="5">
                  <a:txBody>
                    <a:bodyPr/>
                    <a:lstStyle/>
                    <a:p>
                      <a:pPr algn="l" fontAlgn="t"/>
                      <a:r>
                        <a:rPr lang="id-ID" sz="2000" b="1" u="none" strike="noStrike" dirty="0">
                          <a:solidFill>
                            <a:schemeClr val="tx1"/>
                          </a:solidFill>
                          <a:effectLst/>
                        </a:rPr>
                        <a:t>Standar MRSMA 4.2</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010462126"/>
                  </a:ext>
                </a:extLst>
              </a:tr>
              <a:tr h="403397">
                <a:tc gridSpan="5">
                  <a:txBody>
                    <a:bodyPr/>
                    <a:lstStyle/>
                    <a:p>
                      <a:pPr algn="l" fontAlgn="t"/>
                      <a:r>
                        <a:rPr lang="id-ID" sz="2000" u="none" strike="noStrike">
                          <a:solidFill>
                            <a:schemeClr val="tx1"/>
                          </a:solidFill>
                          <a:effectLst/>
                        </a:rPr>
                        <a:t>RSMA melakukan Pencegahan riba dalam pengelolaan keuangan </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571354880"/>
                  </a:ext>
                </a:extLst>
              </a:tr>
              <a:tr h="403397">
                <a:tc gridSpan="5">
                  <a:txBody>
                    <a:bodyPr/>
                    <a:lstStyle/>
                    <a:p>
                      <a:pPr algn="l" fontAlgn="t"/>
                      <a:r>
                        <a:rPr lang="fi-FI" sz="2000" b="1" u="none" strike="noStrike" dirty="0">
                          <a:solidFill>
                            <a:schemeClr val="tx1"/>
                          </a:solidFill>
                          <a:effectLst/>
                        </a:rPr>
                        <a:t>Maksud dan Tujuan MRSMA 4.2</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636146540"/>
                  </a:ext>
                </a:extLst>
              </a:tr>
              <a:tr h="1089663">
                <a:tc gridSpan="5">
                  <a:txBody>
                    <a:bodyPr/>
                    <a:lstStyle/>
                    <a:p>
                      <a:pPr algn="l" fontAlgn="t"/>
                      <a:r>
                        <a:rPr lang="id-ID" sz="2000" u="none" strike="noStrike" dirty="0">
                          <a:solidFill>
                            <a:schemeClr val="tx1"/>
                          </a:solidFill>
                          <a:effectLst/>
                        </a:rPr>
                        <a:t>Manajemen Keuangan di RSMA melakukan proses transaksi keuangan dalam bentuk jual beli, hutang piutang, sewa menyewa maupun transaksi keuangan yang lain. Semua jenis transaksi harus dijamin tidak bertentangan dengan ajaran Islam, tidak ada unsur-unsur riba, dan didukung oleh sistem pelaporan yang akuntabel</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24745681"/>
                  </a:ext>
                </a:extLst>
              </a:tr>
              <a:tr h="403397">
                <a:tc gridSpan="2">
                  <a:txBody>
                    <a:bodyPr/>
                    <a:lstStyle/>
                    <a:p>
                      <a:pPr algn="ctr" fontAlgn="t"/>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gridSpan="2">
                  <a:txBody>
                    <a:bodyPr/>
                    <a:lstStyle/>
                    <a:p>
                      <a:pPr algn="ctr" fontAlgn="t"/>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423194785"/>
                  </a:ext>
                </a:extLst>
              </a:tr>
              <a:tr h="1065185">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menetapkan kebijakan pencegahan riba dalam pengelolaan keuangan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Kebijakan pencegahan riba dalam pengelolaan keuangan RSMA.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684638509"/>
                  </a:ext>
                </a:extLst>
              </a:tr>
              <a:tr h="403397">
                <a:tc rowSpan="5">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5">
                  <a:txBody>
                    <a:bodyPr/>
                    <a:lstStyle/>
                    <a:p>
                      <a:pPr algn="l" fontAlgn="t"/>
                      <a:r>
                        <a:rPr lang="fi-FI" sz="2000" u="none" strike="noStrike">
                          <a:solidFill>
                            <a:schemeClr val="tx1"/>
                          </a:solidFill>
                          <a:effectLst/>
                        </a:rPr>
                        <a:t>RSMA menjalankan kebijakan pencegahan riba.</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Bukti /dokumen transaksi keuangan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5">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09192520"/>
                  </a:ext>
                </a:extLst>
              </a:tr>
              <a:tr h="403397">
                <a:tc vMerge="1">
                  <a:txBody>
                    <a:bodyPr/>
                    <a:lstStyle/>
                    <a:p>
                      <a:endParaRPr lang="id-ID"/>
                    </a:p>
                  </a:txBody>
                  <a:tcPr/>
                </a:tc>
                <a:tc vMerge="1">
                  <a:txBody>
                    <a:bodyPr/>
                    <a:lstStyle/>
                    <a:p>
                      <a:endParaRPr lang="id-ID"/>
                    </a:p>
                  </a:txBody>
                  <a:tcPr/>
                </a:tc>
                <a:tc rowSpan="4">
                  <a:txBody>
                    <a:bodyPr/>
                    <a:lstStyle/>
                    <a:p>
                      <a:pPr algn="ctr" fontAlgn="t"/>
                      <a:r>
                        <a:rPr lang="en-US" sz="2000" u="none" strike="noStrike" dirty="0" smtClean="0">
                          <a:solidFill>
                            <a:schemeClr val="tx1"/>
                          </a:solidFill>
                          <a:effectLst/>
                        </a:rPr>
                        <a:t>W</a:t>
                      </a:r>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1396055820"/>
                  </a:ext>
                </a:extLst>
              </a:tr>
              <a:tr h="399440">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Pimpinan / Staf akuntasi dan keuangan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3757094482"/>
                  </a:ext>
                </a:extLst>
              </a:tr>
              <a:tr h="387927">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t-IT" sz="2000" u="none" strike="noStrike">
                          <a:solidFill>
                            <a:schemeClr val="tx1"/>
                          </a:solidFill>
                          <a:effectLst/>
                        </a:rPr>
                        <a:t>Pimpinan / Staf bagian Hutang Piutang</a:t>
                      </a:r>
                      <a:endParaRPr lang="it-IT"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873060799"/>
                  </a:ext>
                </a:extLst>
              </a:tr>
              <a:tr h="794570">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Pimpinan / Staf yang terkait dengan pengadaan</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38889124"/>
                  </a:ext>
                </a:extLst>
              </a:tr>
            </a:tbl>
          </a:graphicData>
        </a:graphic>
      </p:graphicFrame>
    </p:spTree>
    <p:extLst>
      <p:ext uri="{BB962C8B-B14F-4D97-AF65-F5344CB8AC3E}">
        <p14:creationId xmlns:p14="http://schemas.microsoft.com/office/powerpoint/2010/main" val="1865661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53E31E9-AC3E-433B-B776-D71B4C1B735D}"/>
              </a:ext>
            </a:extLst>
          </p:cNvPr>
          <p:cNvGraphicFramePr>
            <a:graphicFrameLocks noGrp="1"/>
          </p:cNvGraphicFramePr>
          <p:nvPr>
            <p:extLst>
              <p:ext uri="{D42A27DB-BD31-4B8C-83A1-F6EECF244321}">
                <p14:modId xmlns:p14="http://schemas.microsoft.com/office/powerpoint/2010/main" val="3514567906"/>
              </p:ext>
            </p:extLst>
          </p:nvPr>
        </p:nvGraphicFramePr>
        <p:xfrm>
          <a:off x="346364" y="1496290"/>
          <a:ext cx="11236036" cy="4042864"/>
        </p:xfrm>
        <a:graphic>
          <a:graphicData uri="http://schemas.openxmlformats.org/drawingml/2006/table">
            <a:tbl>
              <a:tblPr>
                <a:tableStyleId>{5C22544A-7EE6-4342-B048-85BDC9FD1C3A}</a:tableStyleId>
              </a:tblPr>
              <a:tblGrid>
                <a:gridCol w="605149">
                  <a:extLst>
                    <a:ext uri="{9D8B030D-6E8A-4147-A177-3AD203B41FA5}">
                      <a16:colId xmlns:a16="http://schemas.microsoft.com/office/drawing/2014/main" val="3485003992"/>
                    </a:ext>
                  </a:extLst>
                </a:gridCol>
                <a:gridCol w="3999995">
                  <a:extLst>
                    <a:ext uri="{9D8B030D-6E8A-4147-A177-3AD203B41FA5}">
                      <a16:colId xmlns:a16="http://schemas.microsoft.com/office/drawing/2014/main" val="767713104"/>
                    </a:ext>
                  </a:extLst>
                </a:gridCol>
                <a:gridCol w="257510">
                  <a:extLst>
                    <a:ext uri="{9D8B030D-6E8A-4147-A177-3AD203B41FA5}">
                      <a16:colId xmlns:a16="http://schemas.microsoft.com/office/drawing/2014/main" val="6065343"/>
                    </a:ext>
                  </a:extLst>
                </a:gridCol>
                <a:gridCol w="5253212">
                  <a:extLst>
                    <a:ext uri="{9D8B030D-6E8A-4147-A177-3AD203B41FA5}">
                      <a16:colId xmlns:a16="http://schemas.microsoft.com/office/drawing/2014/main" val="3167250496"/>
                    </a:ext>
                  </a:extLst>
                </a:gridCol>
                <a:gridCol w="1120170">
                  <a:extLst>
                    <a:ext uri="{9D8B030D-6E8A-4147-A177-3AD203B41FA5}">
                      <a16:colId xmlns:a16="http://schemas.microsoft.com/office/drawing/2014/main" val="454010776"/>
                    </a:ext>
                  </a:extLst>
                </a:gridCol>
              </a:tblGrid>
              <a:tr h="441918">
                <a:tc gridSpan="5">
                  <a:txBody>
                    <a:bodyPr/>
                    <a:lstStyle/>
                    <a:p>
                      <a:pPr algn="l" fontAlgn="t"/>
                      <a:r>
                        <a:rPr lang="id-ID" sz="2000" b="1" u="none" strike="noStrike" dirty="0">
                          <a:solidFill>
                            <a:schemeClr val="tx1"/>
                          </a:solidFill>
                          <a:effectLst/>
                        </a:rPr>
                        <a:t>Standar MRSMA 4.3</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774137307"/>
                  </a:ext>
                </a:extLst>
              </a:tr>
              <a:tr h="441918">
                <a:tc gridSpan="5">
                  <a:txBody>
                    <a:bodyPr/>
                    <a:lstStyle/>
                    <a:p>
                      <a:pPr algn="l" fontAlgn="t"/>
                      <a:r>
                        <a:rPr lang="id-ID" sz="2000" u="none" strike="noStrike">
                          <a:solidFill>
                            <a:schemeClr val="tx1"/>
                          </a:solidFill>
                          <a:effectLst/>
                        </a:rPr>
                        <a:t>RSMA membayar ZIS Badan melalui LAZISMU</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413743515"/>
                  </a:ext>
                </a:extLst>
              </a:tr>
              <a:tr h="441918">
                <a:tc gridSpan="5">
                  <a:txBody>
                    <a:bodyPr/>
                    <a:lstStyle/>
                    <a:p>
                      <a:pPr algn="l" fontAlgn="t"/>
                      <a:r>
                        <a:rPr lang="fi-FI" sz="2000" b="1" u="none" strike="noStrike" dirty="0">
                          <a:solidFill>
                            <a:schemeClr val="tx1"/>
                          </a:solidFill>
                          <a:effectLst/>
                        </a:rPr>
                        <a:t>Maksud dan Tujan MRSMA 4.3</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065933380"/>
                  </a:ext>
                </a:extLst>
              </a:tr>
              <a:tr h="441918">
                <a:tc gridSpan="5">
                  <a:txBody>
                    <a:bodyPr/>
                    <a:lstStyle/>
                    <a:p>
                      <a:pPr algn="l" fontAlgn="t"/>
                      <a:r>
                        <a:rPr lang="id-ID" sz="2000" u="none" strike="noStrike">
                          <a:solidFill>
                            <a:schemeClr val="tx1"/>
                          </a:solidFill>
                          <a:effectLst/>
                        </a:rPr>
                        <a:t>RSMA membayar ZIS Badan minimal sebesar 2,5% dari SHU melalui Lazismu</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781646460"/>
                  </a:ext>
                </a:extLst>
              </a:tr>
              <a:tr h="441918">
                <a:tc gridSpan="2">
                  <a:txBody>
                    <a:bodyPr/>
                    <a:lstStyle/>
                    <a:p>
                      <a:pPr algn="ctr" fontAlgn="t"/>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a:txBody>
                    <a:bodyPr/>
                    <a:lstStyle/>
                    <a:p>
                      <a:pPr algn="l" fontAlgn="t"/>
                      <a:r>
                        <a:rPr lang="id-ID" sz="2000" b="1" u="none" strike="noStrike">
                          <a:solidFill>
                            <a:schemeClr val="tx1"/>
                          </a:solidFill>
                          <a:effectLst/>
                        </a:rPr>
                        <a:t> </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006439769"/>
                  </a:ext>
                </a:extLst>
              </a:tr>
              <a:tr h="1033174">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RSMA mempunyai kebijakan membayar ZIS Badan sebesar 2,5 % dari omzet</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hasil kajian zakat badan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345857306"/>
                  </a:ext>
                </a:extLst>
              </a:tr>
              <a:tr h="800100">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membayarkan ZIS Badan melalui Lazismu setiap bulan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Dukumen bukti pembayaran Zakat badan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275831176"/>
                  </a:ext>
                </a:extLst>
              </a:tr>
            </a:tbl>
          </a:graphicData>
        </a:graphic>
      </p:graphicFrame>
    </p:spTree>
    <p:extLst>
      <p:ext uri="{BB962C8B-B14F-4D97-AF65-F5344CB8AC3E}">
        <p14:creationId xmlns:p14="http://schemas.microsoft.com/office/powerpoint/2010/main" val="91454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ED6326C-C84A-46AB-A288-09A9D0E699BA}"/>
              </a:ext>
            </a:extLst>
          </p:cNvPr>
          <p:cNvGraphicFramePr>
            <a:graphicFrameLocks noGrp="1"/>
          </p:cNvGraphicFramePr>
          <p:nvPr>
            <p:extLst>
              <p:ext uri="{D42A27DB-BD31-4B8C-83A1-F6EECF244321}">
                <p14:modId xmlns:p14="http://schemas.microsoft.com/office/powerpoint/2010/main" val="1782129744"/>
              </p:ext>
            </p:extLst>
          </p:nvPr>
        </p:nvGraphicFramePr>
        <p:xfrm>
          <a:off x="498764" y="108590"/>
          <a:ext cx="11429999" cy="6685969"/>
        </p:xfrm>
        <a:graphic>
          <a:graphicData uri="http://schemas.openxmlformats.org/drawingml/2006/table">
            <a:tbl>
              <a:tblPr>
                <a:tableStyleId>{5C22544A-7EE6-4342-B048-85BDC9FD1C3A}</a:tableStyleId>
              </a:tblPr>
              <a:tblGrid>
                <a:gridCol w="615596">
                  <a:extLst>
                    <a:ext uri="{9D8B030D-6E8A-4147-A177-3AD203B41FA5}">
                      <a16:colId xmlns:a16="http://schemas.microsoft.com/office/drawing/2014/main" val="3636613294"/>
                    </a:ext>
                  </a:extLst>
                </a:gridCol>
                <a:gridCol w="4870804">
                  <a:extLst>
                    <a:ext uri="{9D8B030D-6E8A-4147-A177-3AD203B41FA5}">
                      <a16:colId xmlns:a16="http://schemas.microsoft.com/office/drawing/2014/main" val="779607048"/>
                    </a:ext>
                  </a:extLst>
                </a:gridCol>
                <a:gridCol w="443345">
                  <a:extLst>
                    <a:ext uri="{9D8B030D-6E8A-4147-A177-3AD203B41FA5}">
                      <a16:colId xmlns:a16="http://schemas.microsoft.com/office/drawing/2014/main" val="2391418280"/>
                    </a:ext>
                  </a:extLst>
                </a:gridCol>
                <a:gridCol w="4360747">
                  <a:extLst>
                    <a:ext uri="{9D8B030D-6E8A-4147-A177-3AD203B41FA5}">
                      <a16:colId xmlns:a16="http://schemas.microsoft.com/office/drawing/2014/main" val="3697106099"/>
                    </a:ext>
                  </a:extLst>
                </a:gridCol>
                <a:gridCol w="1139507">
                  <a:extLst>
                    <a:ext uri="{9D8B030D-6E8A-4147-A177-3AD203B41FA5}">
                      <a16:colId xmlns:a16="http://schemas.microsoft.com/office/drawing/2014/main" val="3367827895"/>
                    </a:ext>
                  </a:extLst>
                </a:gridCol>
              </a:tblGrid>
              <a:tr h="391717">
                <a:tc gridSpan="5">
                  <a:txBody>
                    <a:bodyPr/>
                    <a:lstStyle/>
                    <a:p>
                      <a:pPr algn="l" fontAlgn="t"/>
                      <a:r>
                        <a:rPr lang="id-ID" sz="2000" b="1" u="none" strike="noStrike" dirty="0">
                          <a:solidFill>
                            <a:schemeClr val="tx1"/>
                          </a:solidFill>
                          <a:effectLst/>
                        </a:rPr>
                        <a:t>Standar MRSMA 4.4</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673696382"/>
                  </a:ext>
                </a:extLst>
              </a:tr>
              <a:tr h="481118">
                <a:tc gridSpan="5">
                  <a:txBody>
                    <a:bodyPr/>
                    <a:lstStyle/>
                    <a:p>
                      <a:pPr algn="l" fontAlgn="t"/>
                      <a:r>
                        <a:rPr lang="id-ID" sz="2000" u="none" strike="noStrike" dirty="0">
                          <a:solidFill>
                            <a:schemeClr val="tx1"/>
                          </a:solidFill>
                          <a:effectLst/>
                        </a:rPr>
                        <a:t>RSMA menghimpun ZIS pegawai dan tenaga ahli dan menyerahkan pengelolaannya melalui LAZISMU.</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673662934"/>
                  </a:ext>
                </a:extLst>
              </a:tr>
              <a:tr h="391717">
                <a:tc gridSpan="5">
                  <a:txBody>
                    <a:bodyPr/>
                    <a:lstStyle/>
                    <a:p>
                      <a:pPr algn="l" fontAlgn="t"/>
                      <a:r>
                        <a:rPr lang="fi-FI" sz="2000" b="1" u="none" strike="noStrike" dirty="0">
                          <a:solidFill>
                            <a:schemeClr val="tx1"/>
                          </a:solidFill>
                          <a:effectLst/>
                        </a:rPr>
                        <a:t>Maksud dan Tujuan MRSMA 4.4</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52982924"/>
                  </a:ext>
                </a:extLst>
              </a:tr>
              <a:tr h="744356">
                <a:tc gridSpan="5">
                  <a:txBody>
                    <a:bodyPr/>
                    <a:lstStyle/>
                    <a:p>
                      <a:pPr algn="l" fontAlgn="t"/>
                      <a:r>
                        <a:rPr lang="id-ID" sz="2000" u="none" strike="noStrike" dirty="0">
                          <a:solidFill>
                            <a:schemeClr val="tx1"/>
                          </a:solidFill>
                          <a:effectLst/>
                        </a:rPr>
                        <a:t>RSMA melakukan penghimpunan ZIS pegawai dan tenaga ahli dan menyerahkan kepada LazisMu selaku Badan Amil Zakat resmi milik Muhammadiyah agar dapat disalurkan sesuai ketentuan ajaran Islam.</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516245398"/>
                  </a:ext>
                </a:extLst>
              </a:tr>
              <a:tr h="391717">
                <a:tc gridSpan="2">
                  <a:txBody>
                    <a:bodyPr/>
                    <a:lstStyle/>
                    <a:p>
                      <a:pPr algn="ctr" fontAlgn="t"/>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gridSpan="2">
                  <a:txBody>
                    <a:bodyPr/>
                    <a:lstStyle/>
                    <a:p>
                      <a:pPr algn="ctr" fontAlgn="t"/>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59771241"/>
                  </a:ext>
                </a:extLst>
              </a:tr>
              <a:tr h="975109">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RSMA menetapkan kebijakan penghimpunan ZIS  pegawai dan Tenaga Ahli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Kebijakan pengelolaan ZIS  karyawan oleh LazisMu.</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65898008"/>
                  </a:ext>
                </a:extLst>
              </a:tr>
              <a:tr h="983673">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membentuk Lazismu Unit Pelayanan dan disahkan oleh Lazismu Persyarikatan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SK Penetapan LazisMu Cabang RSMA  oleh LazisMu PP Muhammadiyah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573779809"/>
                  </a:ext>
                </a:extLst>
              </a:tr>
              <a:tr h="771564">
                <a:tc rowSpan="4">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4">
                  <a:txBody>
                    <a:bodyPr/>
                    <a:lstStyle/>
                    <a:p>
                      <a:pPr algn="l" fontAlgn="t"/>
                      <a:r>
                        <a:rPr lang="id-ID" sz="2000" u="none" strike="noStrike">
                          <a:solidFill>
                            <a:schemeClr val="tx1"/>
                          </a:solidFill>
                          <a:effectLst/>
                        </a:rPr>
                        <a:t>RSMA melaksanakan penghimpunan ZIS pegawai dan Tenaga Ahli dan menyerahkan pengelolaannya kepada LazisMu Unit Pelayanan 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pemotongan ZIS Pegawai dan Tenaga Ahli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4">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343178150"/>
                  </a:ext>
                </a:extLst>
              </a:tr>
              <a:tr h="771564">
                <a:tc vMerge="1">
                  <a:txBody>
                    <a:bodyPr/>
                    <a:lstStyle/>
                    <a:p>
                      <a:endParaRPr lang="id-ID"/>
                    </a:p>
                  </a:txBody>
                  <a:tcPr/>
                </a:tc>
                <a:tc vMerge="1">
                  <a:txBody>
                    <a:bodyPr/>
                    <a:lstStyle/>
                    <a:p>
                      <a:endParaRPr lang="id-ID"/>
                    </a:p>
                  </a:txBody>
                  <a:tcPr/>
                </a:tc>
                <a:tc rowSpan="3">
                  <a:txBody>
                    <a:bodyPr/>
                    <a:lstStyle/>
                    <a:p>
                      <a:pPr algn="ctr" fontAlgn="t"/>
                      <a:r>
                        <a:rPr lang="id-ID" sz="2000" u="none" strike="noStrike" dirty="0" smtClean="0">
                          <a:solidFill>
                            <a:schemeClr val="tx1"/>
                          </a:solidFill>
                          <a:effectLst/>
                        </a:rPr>
                        <a:t>W</a:t>
                      </a:r>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Pimpinan / Staf bagian Akuntasi dan Keuangan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3001143811"/>
                  </a:ext>
                </a:extLst>
              </a:tr>
              <a:tr h="391717">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 Lazismu Unit Pelayanan 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17230049"/>
                  </a:ext>
                </a:extLst>
              </a:tr>
              <a:tr h="391717">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Karyawan rumah sakit</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878531035"/>
                  </a:ext>
                </a:extLst>
              </a:tr>
            </a:tbl>
          </a:graphicData>
        </a:graphic>
      </p:graphicFrame>
    </p:spTree>
    <p:extLst>
      <p:ext uri="{BB962C8B-B14F-4D97-AF65-F5344CB8AC3E}">
        <p14:creationId xmlns:p14="http://schemas.microsoft.com/office/powerpoint/2010/main" val="36118829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F525862-53BB-4038-B763-6F0A5B13CC8B}"/>
              </a:ext>
            </a:extLst>
          </p:cNvPr>
          <p:cNvGraphicFramePr>
            <a:graphicFrameLocks noGrp="1"/>
          </p:cNvGraphicFramePr>
          <p:nvPr>
            <p:extLst>
              <p:ext uri="{D42A27DB-BD31-4B8C-83A1-F6EECF244321}">
                <p14:modId xmlns:p14="http://schemas.microsoft.com/office/powerpoint/2010/main" val="3757199560"/>
              </p:ext>
            </p:extLst>
          </p:nvPr>
        </p:nvGraphicFramePr>
        <p:xfrm>
          <a:off x="249381" y="595745"/>
          <a:ext cx="11693237" cy="5428438"/>
        </p:xfrm>
        <a:graphic>
          <a:graphicData uri="http://schemas.openxmlformats.org/drawingml/2006/table">
            <a:tbl>
              <a:tblPr>
                <a:tableStyleId>{5C22544A-7EE6-4342-B048-85BDC9FD1C3A}</a:tableStyleId>
              </a:tblPr>
              <a:tblGrid>
                <a:gridCol w="11693237">
                  <a:extLst>
                    <a:ext uri="{9D8B030D-6E8A-4147-A177-3AD203B41FA5}">
                      <a16:colId xmlns:a16="http://schemas.microsoft.com/office/drawing/2014/main" val="1304447009"/>
                    </a:ext>
                  </a:extLst>
                </a:gridCol>
              </a:tblGrid>
              <a:tr h="156918">
                <a:tc>
                  <a:txBody>
                    <a:bodyPr/>
                    <a:lstStyle/>
                    <a:p>
                      <a:pPr algn="l" fontAlgn="t"/>
                      <a:r>
                        <a:rPr lang="id-ID" sz="2400" b="1" u="none" strike="noStrike" dirty="0">
                          <a:solidFill>
                            <a:schemeClr val="tx1"/>
                          </a:solidFill>
                          <a:effectLst/>
                        </a:rPr>
                        <a:t>Standar MRSMA 4.5</a:t>
                      </a:r>
                      <a:endParaRPr lang="id-ID" sz="2400" b="1"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1458428194"/>
                  </a:ext>
                </a:extLst>
              </a:tr>
              <a:tr h="266761">
                <a:tc>
                  <a:txBody>
                    <a:bodyPr/>
                    <a:lstStyle/>
                    <a:p>
                      <a:pPr algn="l" fontAlgn="t"/>
                      <a:r>
                        <a:rPr lang="id-ID" sz="2400" u="none" strike="noStrike">
                          <a:solidFill>
                            <a:schemeClr val="tx1"/>
                          </a:solidFill>
                          <a:effectLst/>
                        </a:rPr>
                        <a:t>RSMA menetapkan tarif pelayanan berdasarkan asas kewajaran</a:t>
                      </a:r>
                      <a:endParaRPr lang="id-ID" sz="2400" b="0" i="0" u="none" strike="noStrike">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1411565031"/>
                  </a:ext>
                </a:extLst>
              </a:tr>
              <a:tr h="211839">
                <a:tc>
                  <a:txBody>
                    <a:bodyPr/>
                    <a:lstStyle/>
                    <a:p>
                      <a:pPr algn="l" fontAlgn="t"/>
                      <a:r>
                        <a:rPr lang="fi-FI" sz="2400" b="1" u="none" strike="noStrike" dirty="0">
                          <a:solidFill>
                            <a:schemeClr val="tx1"/>
                          </a:solidFill>
                          <a:effectLst/>
                        </a:rPr>
                        <a:t>Maksud dan Tujuan MRSMA 4.5</a:t>
                      </a:r>
                      <a:endParaRPr lang="fi-FI" sz="2400" b="1"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236488118"/>
                  </a:ext>
                </a:extLst>
              </a:tr>
              <a:tr h="560197">
                <a:tc>
                  <a:txBody>
                    <a:bodyPr/>
                    <a:lstStyle/>
                    <a:p>
                      <a:pPr algn="l" fontAlgn="t"/>
                      <a:r>
                        <a:rPr lang="id-ID" sz="2000" u="none" strike="noStrike" dirty="0">
                          <a:solidFill>
                            <a:schemeClr val="tx1"/>
                          </a:solidFill>
                          <a:effectLst/>
                        </a:rPr>
                        <a:t>Tarif dalam hal ini adalah harga yang dipatok untuk sebuah pelayanan dari rumah sakit. Penetapan tarif harus mempertimbangkan biaya dan dalam islam tidak dilarang untuk mendapatkan keuntungan dari perdagangan/pelayanan.  Penetapan harga dalam tarif pelayanan perlu dilakukan dengan mempertimbangkan aspek kewajaran yang berarti tidak boleh memberatkan konsumen. Adapun dalil dalam Al Qur’an dan hadits yang terkait sebagai berikut ini :</a:t>
                      </a:r>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3222487655"/>
                  </a:ext>
                </a:extLst>
              </a:tr>
              <a:tr h="321682">
                <a:tc>
                  <a:txBody>
                    <a:bodyPr/>
                    <a:lstStyle/>
                    <a:p>
                      <a:pPr algn="l" fontAlgn="t"/>
                      <a:r>
                        <a:rPr lang="id-ID" sz="2000" u="none" strike="noStrike" dirty="0">
                          <a:solidFill>
                            <a:schemeClr val="tx1"/>
                          </a:solidFill>
                          <a:effectLst/>
                        </a:rPr>
                        <a:t>“Tidak ada dosa bagimu untuk mencari karunia (rezki hasil perniagaan) dari Tuhanmu.” (Q.S. Al-Baqarah 2 : 198)</a:t>
                      </a:r>
                      <a:endParaRPr lang="id-ID" sz="2000" b="0" i="1"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3570701305"/>
                  </a:ext>
                </a:extLst>
              </a:tr>
              <a:tr h="284022">
                <a:tc>
                  <a:txBody>
                    <a:bodyPr/>
                    <a:lstStyle/>
                    <a:p>
                      <a:pPr algn="l" fontAlgn="t"/>
                      <a:r>
                        <a:rPr lang="id-ID" sz="2000" u="none" strike="noStrike" dirty="0">
                          <a:solidFill>
                            <a:schemeClr val="tx1"/>
                          </a:solidFill>
                          <a:effectLst/>
                        </a:rPr>
                        <a:t>“Dan sempurnakanlah takaran apabila kamu menakar, dan timbanglah dengan neraca yang benar. Itulah yang lebih utama (bagimu) dan lebih baik akibatnya”. (QS. Al Israa’:35)</a:t>
                      </a:r>
                      <a:endParaRPr lang="id-ID" sz="2000" b="1" i="1"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953095837"/>
                  </a:ext>
                </a:extLst>
              </a:tr>
              <a:tr h="823820">
                <a:tc>
                  <a:txBody>
                    <a:bodyPr/>
                    <a:lstStyle/>
                    <a:p>
                      <a:pPr algn="l" fontAlgn="t"/>
                      <a:r>
                        <a:rPr lang="id-ID" sz="2000" u="none" strike="noStrike" dirty="0">
                          <a:solidFill>
                            <a:schemeClr val="tx1"/>
                          </a:solidFill>
                          <a:effectLst/>
                        </a:rPr>
                        <a:t>Anas bin Malik menuturkan bahwa pada masa Rasulullah saw pernah terjadi harga-harga membubung tinggi. Para Sahabat lalu berkata kepada Rasul, “Ya Rasulullah saw tetapkan harga demi kami.” Rasulullah saw menjawab: Sesungguhnya Allahlah Zat Yang menetapkan harga, Yang menahan, Yang mengulurkan, dan yang Maha Pemberi rezeki. Sungguh, aku berharap dapat menjumpai Allah tanpa ada seorang pun yang menuntutku atas kezaliman yang aku lakukan dalam masalah darah dan tidak juga dalam masalah harta”.  (HR Abu Dawud, Ibn Majah dan at-Tirmidzi).</a:t>
                      </a:r>
                      <a:endParaRPr lang="id-ID" sz="2000" b="0" i="1"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865675759"/>
                  </a:ext>
                </a:extLst>
              </a:tr>
            </a:tbl>
          </a:graphicData>
        </a:graphic>
      </p:graphicFrame>
    </p:spTree>
    <p:extLst>
      <p:ext uri="{BB962C8B-B14F-4D97-AF65-F5344CB8AC3E}">
        <p14:creationId xmlns:p14="http://schemas.microsoft.com/office/powerpoint/2010/main" val="14140328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EC81684-1E35-4660-A5A1-9B5E941C073B}"/>
              </a:ext>
            </a:extLst>
          </p:cNvPr>
          <p:cNvGraphicFramePr>
            <a:graphicFrameLocks noGrp="1"/>
          </p:cNvGraphicFramePr>
          <p:nvPr>
            <p:extLst>
              <p:ext uri="{D42A27DB-BD31-4B8C-83A1-F6EECF244321}">
                <p14:modId xmlns:p14="http://schemas.microsoft.com/office/powerpoint/2010/main" val="1477604096"/>
              </p:ext>
            </p:extLst>
          </p:nvPr>
        </p:nvGraphicFramePr>
        <p:xfrm>
          <a:off x="249381" y="1709447"/>
          <a:ext cx="11693237" cy="3439106"/>
        </p:xfrm>
        <a:graphic>
          <a:graphicData uri="http://schemas.openxmlformats.org/drawingml/2006/table">
            <a:tbl>
              <a:tblPr>
                <a:tableStyleId>{5C22544A-7EE6-4342-B048-85BDC9FD1C3A}</a:tableStyleId>
              </a:tblPr>
              <a:tblGrid>
                <a:gridCol w="629774">
                  <a:extLst>
                    <a:ext uri="{9D8B030D-6E8A-4147-A177-3AD203B41FA5}">
                      <a16:colId xmlns:a16="http://schemas.microsoft.com/office/drawing/2014/main" val="100287330"/>
                    </a:ext>
                  </a:extLst>
                </a:gridCol>
                <a:gridCol w="5106009">
                  <a:extLst>
                    <a:ext uri="{9D8B030D-6E8A-4147-A177-3AD203B41FA5}">
                      <a16:colId xmlns:a16="http://schemas.microsoft.com/office/drawing/2014/main" val="2633341651"/>
                    </a:ext>
                  </a:extLst>
                </a:gridCol>
                <a:gridCol w="374072">
                  <a:extLst>
                    <a:ext uri="{9D8B030D-6E8A-4147-A177-3AD203B41FA5}">
                      <a16:colId xmlns:a16="http://schemas.microsoft.com/office/drawing/2014/main" val="3963722699"/>
                    </a:ext>
                  </a:extLst>
                </a:gridCol>
                <a:gridCol w="4417632">
                  <a:extLst>
                    <a:ext uri="{9D8B030D-6E8A-4147-A177-3AD203B41FA5}">
                      <a16:colId xmlns:a16="http://schemas.microsoft.com/office/drawing/2014/main" val="2938744985"/>
                    </a:ext>
                  </a:extLst>
                </a:gridCol>
                <a:gridCol w="1165750">
                  <a:extLst>
                    <a:ext uri="{9D8B030D-6E8A-4147-A177-3AD203B41FA5}">
                      <a16:colId xmlns:a16="http://schemas.microsoft.com/office/drawing/2014/main" val="806982816"/>
                    </a:ext>
                  </a:extLst>
                </a:gridCol>
              </a:tblGrid>
              <a:tr h="156918">
                <a:tc>
                  <a:txBody>
                    <a:bodyPr/>
                    <a:lstStyle/>
                    <a:p>
                      <a:pPr algn="r" fontAlgn="t"/>
                      <a:r>
                        <a:rPr lang="id-ID" sz="2000" b="1" u="none" strike="noStrike" dirty="0">
                          <a:solidFill>
                            <a:schemeClr val="tx1"/>
                          </a:solidFill>
                          <a:effectLst/>
                        </a:rPr>
                        <a:t> </a:t>
                      </a:r>
                      <a:endParaRPr lang="id-ID" sz="2000" b="1" i="0" u="none" strike="noStrike" dirty="0">
                        <a:solidFill>
                          <a:schemeClr val="tx1"/>
                        </a:solidFill>
                        <a:effectLst/>
                        <a:latin typeface="Calibri" panose="020F0502020204030204" pitchFamily="34" charset="0"/>
                      </a:endParaRPr>
                    </a:p>
                  </a:txBody>
                  <a:tcPr marL="7846" marR="7846" marT="7846" marB="0">
                    <a:solidFill>
                      <a:schemeClr val="bg1"/>
                    </a:solidFill>
                  </a:tcPr>
                </a:tc>
                <a:tc>
                  <a:txBody>
                    <a:bodyPr/>
                    <a:lstStyle/>
                    <a:p>
                      <a:pPr algn="ctr" fontAlgn="b"/>
                      <a:r>
                        <a:rPr lang="id-ID" sz="2000" b="1" u="none" strike="noStrike" dirty="0">
                          <a:solidFill>
                            <a:schemeClr val="tx1"/>
                          </a:solidFill>
                          <a:effectLst/>
                        </a:rPr>
                        <a:t>ELEMEN</a:t>
                      </a:r>
                      <a:endParaRPr lang="id-ID" sz="2000" b="1" i="0" u="none" strike="noStrike" dirty="0">
                        <a:solidFill>
                          <a:schemeClr val="tx1"/>
                        </a:solidFill>
                        <a:effectLst/>
                        <a:latin typeface="Calibri" panose="020F0502020204030204" pitchFamily="34" charset="0"/>
                      </a:endParaRPr>
                    </a:p>
                  </a:txBody>
                  <a:tcPr marL="7846" marR="7846" marT="7846" marB="0" anchor="b">
                    <a:solidFill>
                      <a:schemeClr val="bg1"/>
                    </a:solidFill>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7846" marR="7846" marT="7846" marB="0" anchor="b">
                    <a:solidFill>
                      <a:schemeClr val="bg1"/>
                    </a:solidFill>
                  </a:tcPr>
                </a:tc>
                <a:tc hMerge="1">
                  <a:txBody>
                    <a:bodyPr/>
                    <a:lstStyle/>
                    <a:p>
                      <a:endParaRPr lang="id-ID"/>
                    </a:p>
                  </a:txBody>
                  <a:tcPr/>
                </a:tc>
                <a:tc>
                  <a:txBody>
                    <a:bodyPr/>
                    <a:lstStyle/>
                    <a:p>
                      <a:pPr algn="ctr" fontAlgn="t"/>
                      <a:r>
                        <a:rPr lang="en-US" sz="2000" b="1" u="none" strike="noStrike" dirty="0" smtClean="0">
                          <a:solidFill>
                            <a:schemeClr val="tx1"/>
                          </a:solidFill>
                          <a:effectLst/>
                        </a:rPr>
                        <a:t>SKOR</a:t>
                      </a:r>
                      <a:r>
                        <a:rPr lang="id-ID" sz="2000" b="1" u="none" strike="noStrike" dirty="0">
                          <a:solidFill>
                            <a:schemeClr val="tx1"/>
                          </a:solidFill>
                          <a:effectLst/>
                        </a:rPr>
                        <a:t> </a:t>
                      </a:r>
                      <a:endParaRPr lang="id-ID" sz="2000" b="1"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1711896569"/>
                  </a:ext>
                </a:extLst>
              </a:tr>
              <a:tr h="156918">
                <a:tc rowSpan="4">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7846" marR="7846" marT="7846" marB="0">
                    <a:solidFill>
                      <a:schemeClr val="bg1"/>
                    </a:solidFill>
                  </a:tcPr>
                </a:tc>
                <a:tc rowSpan="4">
                  <a:txBody>
                    <a:bodyPr/>
                    <a:lstStyle/>
                    <a:p>
                      <a:pPr algn="l" fontAlgn="t"/>
                      <a:r>
                        <a:rPr lang="id-ID" sz="2000" u="none" strike="noStrike" dirty="0">
                          <a:solidFill>
                            <a:schemeClr val="tx1"/>
                          </a:solidFill>
                          <a:effectLst/>
                        </a:rPr>
                        <a:t>Terdapat kajian tarif yang memperhatikan aspek kewajaran, sesuai kaidah syariah (fiqh muamalat) dan melibatkan 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p>
                      <a:pPr algn="l"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tc>
                  <a:txBody>
                    <a:bodyPr/>
                    <a:lstStyle/>
                    <a:p>
                      <a:pPr algn="ctr" fontAlgn="b"/>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a:solidFill>
                            <a:schemeClr val="tx1"/>
                          </a:solidFill>
                          <a:effectLst/>
                        </a:rPr>
                        <a:t>Bukti kajian tarif</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rowSpan="4">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4179538602"/>
                  </a:ext>
                </a:extLst>
              </a:tr>
              <a:tr h="156918">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a:solidFill>
                            <a:schemeClr val="tx1"/>
                          </a:solidFill>
                          <a:effectLst/>
                        </a:rPr>
                        <a:t>Bukti proses kajian tarif</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3597939265"/>
                  </a:ext>
                </a:extLst>
              </a:tr>
              <a:tr h="156918">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a:solidFill>
                            <a:schemeClr val="tx1"/>
                          </a:solidFill>
                          <a:effectLst/>
                        </a:rPr>
                        <a:t>Tim tarif</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2794521886"/>
                  </a:ext>
                </a:extLst>
              </a:tr>
              <a:tr h="156918">
                <a:tc vMerge="1">
                  <a:txBody>
                    <a:bodyPr/>
                    <a:lstStyle/>
                    <a:p>
                      <a:endParaRPr lang="id-ID"/>
                    </a:p>
                  </a:txBody>
                  <a:tcPr/>
                </a:tc>
                <a:tc vMerge="1">
                  <a:txBody>
                    <a:bodyPr/>
                    <a:lstStyle/>
                    <a:p>
                      <a:pPr algn="l" fontAlgn="t"/>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tc>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7846" marR="7846" marT="784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3891246051"/>
                  </a:ext>
                </a:extLst>
              </a:tr>
              <a:tr h="156918">
                <a:tc rowSpan="6">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7846" marR="7846" marT="7846" marB="0">
                    <a:solidFill>
                      <a:schemeClr val="bg1"/>
                    </a:solidFill>
                  </a:tcPr>
                </a:tc>
                <a:tc rowSpan="6">
                  <a:txBody>
                    <a:bodyPr/>
                    <a:lstStyle/>
                    <a:p>
                      <a:pPr algn="l" fontAlgn="t"/>
                      <a:r>
                        <a:rPr lang="id-ID" sz="2000" u="none" strike="noStrike" dirty="0">
                          <a:solidFill>
                            <a:schemeClr val="tx1"/>
                          </a:solidFill>
                          <a:effectLst/>
                        </a:rPr>
                        <a:t>Tarif yang ditetapkan dilaksanakan</a:t>
                      </a:r>
                      <a:endParaRPr lang="id-ID" sz="2000" b="0" i="0" u="none" strike="noStrike" dirty="0">
                        <a:solidFill>
                          <a:schemeClr val="tx1"/>
                        </a:solidFill>
                        <a:effectLst/>
                        <a:latin typeface="Calibri" panose="020F0502020204030204" pitchFamily="34" charset="0"/>
                      </a:endParaRPr>
                    </a:p>
                    <a:p>
                      <a:pPr algn="l"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tc>
                  <a:txBody>
                    <a:bodyPr/>
                    <a:lstStyle/>
                    <a:p>
                      <a:pPr algn="ctr" fontAlgn="b"/>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a:solidFill>
                            <a:schemeClr val="tx1"/>
                          </a:solidFill>
                          <a:effectLst/>
                        </a:rPr>
                        <a:t>SK Pengesahan tarif</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rowSpan="6">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3863814669"/>
                  </a:ext>
                </a:extLst>
              </a:tr>
              <a:tr h="156918">
                <a:tc vMerge="1">
                  <a:txBody>
                    <a:bodyPr/>
                    <a:lstStyle/>
                    <a:p>
                      <a:endParaRPr lang="id-ID"/>
                    </a:p>
                  </a:txBody>
                  <a:tcPr/>
                </a:tc>
                <a:tc vMerge="1">
                  <a:txBody>
                    <a:bodyPr/>
                    <a:lstStyle/>
                    <a:p>
                      <a:pPr algn="l" fontAlgn="b"/>
                      <a:endParaRPr lang="id-ID" sz="2000" b="0" i="0" u="none" strike="noStrike" dirty="0">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ctr" fontAlgn="b"/>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a:solidFill>
                            <a:schemeClr val="tx1"/>
                          </a:solidFill>
                          <a:effectLst/>
                        </a:rPr>
                        <a:t>Perspektif konsumen terhadap tarif</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490580855"/>
                  </a:ext>
                </a:extLst>
              </a:tr>
              <a:tr h="156918">
                <a:tc vMerge="1">
                  <a:txBody>
                    <a:bodyPr/>
                    <a:lstStyle/>
                    <a:p>
                      <a:endParaRPr lang="id-ID"/>
                    </a:p>
                  </a:txBody>
                  <a:tcPr/>
                </a:tc>
                <a:tc vMerge="1">
                  <a:txBody>
                    <a:bodyPr/>
                    <a:lstStyle/>
                    <a:p>
                      <a:pPr algn="l" fontAlgn="b"/>
                      <a:endParaRPr lang="id-ID" sz="2000" b="0" i="0" u="none" strike="noStrike" dirty="0">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a:solidFill>
                            <a:schemeClr val="tx1"/>
                          </a:solidFill>
                          <a:effectLst/>
                        </a:rPr>
                        <a:t>Rincian biaya</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3873443314"/>
                  </a:ext>
                </a:extLst>
              </a:tr>
              <a:tr h="156918">
                <a:tc vMerge="1">
                  <a:txBody>
                    <a:bodyPr/>
                    <a:lstStyle/>
                    <a:p>
                      <a:endParaRPr lang="id-ID"/>
                    </a:p>
                  </a:txBody>
                  <a:tcPr/>
                </a:tc>
                <a:tc vMerge="1">
                  <a:txBody>
                    <a:bodyPr/>
                    <a:lstStyle/>
                    <a:p>
                      <a:pPr algn="l" fontAlgn="b"/>
                      <a:endParaRPr lang="id-ID" sz="2000" b="0" i="0" u="none" strike="noStrike" dirty="0">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ctr" fontAlgn="b"/>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a:solidFill>
                            <a:schemeClr val="tx1"/>
                          </a:solidFill>
                          <a:effectLst/>
                        </a:rPr>
                        <a:t>Proses billing</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2534002172"/>
                  </a:ext>
                </a:extLst>
              </a:tr>
              <a:tr h="156918">
                <a:tc vMerge="1">
                  <a:txBody>
                    <a:bodyPr/>
                    <a:lstStyle/>
                    <a:p>
                      <a:endParaRPr lang="id-ID"/>
                    </a:p>
                  </a:txBody>
                  <a:tcPr/>
                </a:tc>
                <a:tc vMerge="1">
                  <a:txBody>
                    <a:bodyPr/>
                    <a:lstStyle/>
                    <a:p>
                      <a:pPr algn="l" fontAlgn="b"/>
                      <a:endParaRPr lang="id-ID" sz="2000" b="0" i="0" u="none" strike="noStrike" dirty="0">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ctr" fontAlgn="b"/>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a:solidFill>
                            <a:schemeClr val="tx1"/>
                          </a:solidFill>
                          <a:effectLst/>
                        </a:rPr>
                        <a:t>Staf keuangan </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1065979038"/>
                  </a:ext>
                </a:extLst>
              </a:tr>
              <a:tr h="156918">
                <a:tc vMerge="1">
                  <a:txBody>
                    <a:bodyPr/>
                    <a:lstStyle/>
                    <a:p>
                      <a:endParaRPr lang="id-ID"/>
                    </a:p>
                  </a:txBody>
                  <a:tcPr/>
                </a:tc>
                <a:tc vMerge="1">
                  <a:txBody>
                    <a:bodyPr/>
                    <a:lstStyle/>
                    <a:p>
                      <a:pPr algn="l" fontAlgn="b"/>
                      <a:endParaRPr lang="id-ID" sz="2000" b="0" i="0" u="none" strike="noStrike" dirty="0">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a:txBody>
                    <a:bodyPr/>
                    <a:lstStyle/>
                    <a:p>
                      <a:pPr algn="l" fontAlgn="b"/>
                      <a:r>
                        <a:rPr lang="id-ID" sz="2000" u="none" strike="noStrike">
                          <a:solidFill>
                            <a:schemeClr val="tx1"/>
                          </a:solidFill>
                          <a:effectLst/>
                        </a:rPr>
                        <a:t>Konsumen</a:t>
                      </a:r>
                      <a:endParaRPr lang="id-ID" sz="2000" b="0" i="0" u="none" strike="noStrike">
                        <a:solidFill>
                          <a:schemeClr val="tx1"/>
                        </a:solidFill>
                        <a:effectLst/>
                        <a:latin typeface="Calibri" panose="020F0502020204030204" pitchFamily="34" charset="0"/>
                      </a:endParaRPr>
                    </a:p>
                  </a:txBody>
                  <a:tcPr marL="7846" marR="7846" marT="7846"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7846" marR="7846" marT="7846" marB="0">
                    <a:solidFill>
                      <a:schemeClr val="bg1"/>
                    </a:solidFill>
                  </a:tcPr>
                </a:tc>
                <a:extLst>
                  <a:ext uri="{0D108BD9-81ED-4DB2-BD59-A6C34878D82A}">
                    <a16:rowId xmlns:a16="http://schemas.microsoft.com/office/drawing/2014/main" val="4052863438"/>
                  </a:ext>
                </a:extLst>
              </a:tr>
            </a:tbl>
          </a:graphicData>
        </a:graphic>
      </p:graphicFrame>
    </p:spTree>
    <p:extLst>
      <p:ext uri="{BB962C8B-B14F-4D97-AF65-F5344CB8AC3E}">
        <p14:creationId xmlns:p14="http://schemas.microsoft.com/office/powerpoint/2010/main" val="25571145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B2D258C-445F-4FAC-890F-0B2F23AA3A97}"/>
              </a:ext>
            </a:extLst>
          </p:cNvPr>
          <p:cNvGraphicFramePr>
            <a:graphicFrameLocks noGrp="1"/>
          </p:cNvGraphicFramePr>
          <p:nvPr>
            <p:extLst>
              <p:ext uri="{D42A27DB-BD31-4B8C-83A1-F6EECF244321}">
                <p14:modId xmlns:p14="http://schemas.microsoft.com/office/powerpoint/2010/main" val="1917629713"/>
              </p:ext>
            </p:extLst>
          </p:nvPr>
        </p:nvGraphicFramePr>
        <p:xfrm>
          <a:off x="304800" y="1429616"/>
          <a:ext cx="11582399" cy="4705350"/>
        </p:xfrm>
        <a:graphic>
          <a:graphicData uri="http://schemas.openxmlformats.org/drawingml/2006/table">
            <a:tbl>
              <a:tblPr>
                <a:tableStyleId>{5C22544A-7EE6-4342-B048-85BDC9FD1C3A}</a:tableStyleId>
              </a:tblPr>
              <a:tblGrid>
                <a:gridCol w="623804">
                  <a:extLst>
                    <a:ext uri="{9D8B030D-6E8A-4147-A177-3AD203B41FA5}">
                      <a16:colId xmlns:a16="http://schemas.microsoft.com/office/drawing/2014/main" val="1679966478"/>
                    </a:ext>
                  </a:extLst>
                </a:gridCol>
                <a:gridCol w="4123298">
                  <a:extLst>
                    <a:ext uri="{9D8B030D-6E8A-4147-A177-3AD203B41FA5}">
                      <a16:colId xmlns:a16="http://schemas.microsoft.com/office/drawing/2014/main" val="1908895858"/>
                    </a:ext>
                  </a:extLst>
                </a:gridCol>
                <a:gridCol w="265447">
                  <a:extLst>
                    <a:ext uri="{9D8B030D-6E8A-4147-A177-3AD203B41FA5}">
                      <a16:colId xmlns:a16="http://schemas.microsoft.com/office/drawing/2014/main" val="711633773"/>
                    </a:ext>
                  </a:extLst>
                </a:gridCol>
                <a:gridCol w="5415149">
                  <a:extLst>
                    <a:ext uri="{9D8B030D-6E8A-4147-A177-3AD203B41FA5}">
                      <a16:colId xmlns:a16="http://schemas.microsoft.com/office/drawing/2014/main" val="2642469700"/>
                    </a:ext>
                  </a:extLst>
                </a:gridCol>
                <a:gridCol w="1154701">
                  <a:extLst>
                    <a:ext uri="{9D8B030D-6E8A-4147-A177-3AD203B41FA5}">
                      <a16:colId xmlns:a16="http://schemas.microsoft.com/office/drawing/2014/main" val="3160349602"/>
                    </a:ext>
                  </a:extLst>
                </a:gridCol>
              </a:tblGrid>
              <a:tr h="190500">
                <a:tc gridSpan="5">
                  <a:txBody>
                    <a:bodyPr/>
                    <a:lstStyle/>
                    <a:p>
                      <a:pPr algn="l" fontAlgn="t"/>
                      <a:r>
                        <a:rPr lang="id-ID" sz="2000" b="1" u="none" strike="noStrike" dirty="0">
                          <a:solidFill>
                            <a:schemeClr val="tx1"/>
                          </a:solidFill>
                          <a:effectLst/>
                        </a:rPr>
                        <a:t>Standar MRSMA 4.6</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319437343"/>
                  </a:ext>
                </a:extLst>
              </a:tr>
              <a:tr h="381000">
                <a:tc gridSpan="5">
                  <a:txBody>
                    <a:bodyPr/>
                    <a:lstStyle/>
                    <a:p>
                      <a:pPr algn="l" fontAlgn="ctr"/>
                      <a:r>
                        <a:rPr lang="id-ID" sz="2000" u="none" strike="noStrike">
                          <a:solidFill>
                            <a:schemeClr val="tx1"/>
                          </a:solidFill>
                          <a:effectLst/>
                        </a:rPr>
                        <a:t>Pelayanan Kesehatan RSMA merupakan kegiatan dakwah/ menolong orang lain dan bersifat not for profit</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49982353"/>
                  </a:ext>
                </a:extLst>
              </a:tr>
              <a:tr h="190500">
                <a:tc gridSpan="5">
                  <a:txBody>
                    <a:bodyPr/>
                    <a:lstStyle/>
                    <a:p>
                      <a:pPr algn="l" fontAlgn="t"/>
                      <a:r>
                        <a:rPr lang="fi-FI" sz="2000" b="1" u="none" strike="noStrike" dirty="0">
                          <a:solidFill>
                            <a:schemeClr val="tx1"/>
                          </a:solidFill>
                          <a:effectLst/>
                        </a:rPr>
                        <a:t>Maksud dan Tujuan MRSMA 4.6</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350619430"/>
                  </a:ext>
                </a:extLst>
              </a:tr>
              <a:tr h="819150">
                <a:tc gridSpan="5">
                  <a:txBody>
                    <a:bodyPr/>
                    <a:lstStyle/>
                    <a:p>
                      <a:pPr algn="l" fontAlgn="ctr"/>
                      <a:r>
                        <a:rPr lang="id-ID" sz="2000" u="none" strike="noStrike">
                          <a:solidFill>
                            <a:schemeClr val="tx1"/>
                          </a:solidFill>
                          <a:effectLst/>
                        </a:rPr>
                        <a:t>Pelayanan Kesehatan yang dilakukan oleh RSMA adalah bagian dari gerakan dakwah Muhammadiyah dan untuk menolong orang yang memerlukan tanpa membedakan suku, ras, agama, dan status sosial. Oleh karena itu, bersifat not for profit. Meskipun demikian, keuangan RSMA  tetap dikelola dengan baik sehingga mampu bertahan dan berkembang semakin baik dalam memberikan pelayanannya.</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7364946"/>
                  </a:ext>
                </a:extLst>
              </a:tr>
              <a:tr h="190500">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491533874"/>
                  </a:ext>
                </a:extLst>
              </a:tr>
              <a:tr h="571500">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Posisi RSMA sebagai lembaga kesehatan dan dakwah bersifat not for profit dicantumkan dalam Hospital By Laws.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Hospital By Laws</a:t>
                      </a:r>
                      <a:endParaRPr lang="id-ID" sz="2000" b="0" i="0" u="none" strike="noStrike" dirty="0">
                        <a:solidFill>
                          <a:schemeClr val="tx1"/>
                        </a:solidFill>
                        <a:effectLst/>
                        <a:latin typeface="Calibri" panose="020F0502020204030204" pitchFamily="34" charset="0"/>
                      </a:endParaRPr>
                    </a:p>
                    <a:p>
                      <a:pPr algn="l"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l"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859947168"/>
                  </a:ext>
                </a:extLst>
              </a:tr>
              <a:tr h="190500">
                <a:tc rowSpan="2">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a:solidFill>
                            <a:schemeClr val="tx1"/>
                          </a:solidFill>
                          <a:effectLst/>
                        </a:rPr>
                        <a:t>Sisa Hasil Usaha dikelola untuk kemajuan RS sesuai dengan Pedoman persyarikatan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Laporan Keuangan RSMA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784977241"/>
                  </a:ext>
                </a:extLst>
              </a:tr>
              <a:tr h="190500">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implementasi pengelolaan SHU.</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53415224"/>
                  </a:ext>
                </a:extLst>
              </a:tr>
            </a:tbl>
          </a:graphicData>
        </a:graphic>
      </p:graphicFrame>
    </p:spTree>
    <p:extLst>
      <p:ext uri="{BB962C8B-B14F-4D97-AF65-F5344CB8AC3E}">
        <p14:creationId xmlns:p14="http://schemas.microsoft.com/office/powerpoint/2010/main" val="15129661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91EA8F5-9B8A-41CE-B4D3-95110E81A702}"/>
              </a:ext>
            </a:extLst>
          </p:cNvPr>
          <p:cNvGraphicFramePr>
            <a:graphicFrameLocks noGrp="1"/>
          </p:cNvGraphicFramePr>
          <p:nvPr>
            <p:extLst>
              <p:ext uri="{D42A27DB-BD31-4B8C-83A1-F6EECF244321}">
                <p14:modId xmlns:p14="http://schemas.microsoft.com/office/powerpoint/2010/main" val="2382598083"/>
              </p:ext>
            </p:extLst>
          </p:nvPr>
        </p:nvGraphicFramePr>
        <p:xfrm>
          <a:off x="228600" y="71869"/>
          <a:ext cx="11734800" cy="6221730"/>
        </p:xfrm>
        <a:graphic>
          <a:graphicData uri="http://schemas.openxmlformats.org/drawingml/2006/table">
            <a:tbl>
              <a:tblPr>
                <a:tableStyleId>{5C22544A-7EE6-4342-B048-85BDC9FD1C3A}</a:tableStyleId>
              </a:tblPr>
              <a:tblGrid>
                <a:gridCol w="632011">
                  <a:extLst>
                    <a:ext uri="{9D8B030D-6E8A-4147-A177-3AD203B41FA5}">
                      <a16:colId xmlns:a16="http://schemas.microsoft.com/office/drawing/2014/main" val="1864972804"/>
                    </a:ext>
                  </a:extLst>
                </a:gridCol>
                <a:gridCol w="5512480">
                  <a:extLst>
                    <a:ext uri="{9D8B030D-6E8A-4147-A177-3AD203B41FA5}">
                      <a16:colId xmlns:a16="http://schemas.microsoft.com/office/drawing/2014/main" val="3185255541"/>
                    </a:ext>
                  </a:extLst>
                </a:gridCol>
                <a:gridCol w="360218">
                  <a:extLst>
                    <a:ext uri="{9D8B030D-6E8A-4147-A177-3AD203B41FA5}">
                      <a16:colId xmlns:a16="http://schemas.microsoft.com/office/drawing/2014/main" val="1592404167"/>
                    </a:ext>
                  </a:extLst>
                </a:gridCol>
                <a:gridCol w="4060196">
                  <a:extLst>
                    <a:ext uri="{9D8B030D-6E8A-4147-A177-3AD203B41FA5}">
                      <a16:colId xmlns:a16="http://schemas.microsoft.com/office/drawing/2014/main" val="1129109124"/>
                    </a:ext>
                  </a:extLst>
                </a:gridCol>
                <a:gridCol w="1169895">
                  <a:extLst>
                    <a:ext uri="{9D8B030D-6E8A-4147-A177-3AD203B41FA5}">
                      <a16:colId xmlns:a16="http://schemas.microsoft.com/office/drawing/2014/main" val="3097107453"/>
                    </a:ext>
                  </a:extLst>
                </a:gridCol>
              </a:tblGrid>
              <a:tr h="190500">
                <a:tc gridSpan="5">
                  <a:txBody>
                    <a:bodyPr/>
                    <a:lstStyle/>
                    <a:p>
                      <a:pPr algn="l" fontAlgn="t"/>
                      <a:r>
                        <a:rPr lang="id-ID" sz="2000" b="1" u="none" strike="noStrike" dirty="0">
                          <a:solidFill>
                            <a:schemeClr val="tx1"/>
                          </a:solidFill>
                          <a:effectLst/>
                        </a:rPr>
                        <a:t>Standar MRSMA 4.7</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11560695"/>
                  </a:ext>
                </a:extLst>
              </a:tr>
              <a:tr h="238125">
                <a:tc gridSpan="5">
                  <a:txBody>
                    <a:bodyPr/>
                    <a:lstStyle/>
                    <a:p>
                      <a:pPr algn="l" fontAlgn="t"/>
                      <a:r>
                        <a:rPr lang="id-ID" sz="2000" u="none" strike="noStrike">
                          <a:solidFill>
                            <a:schemeClr val="tx1"/>
                          </a:solidFill>
                          <a:effectLst/>
                        </a:rPr>
                        <a:t>Pasien tidak mampu tanpa jaminan dibantu LazisMu Unit Pelayanan 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29974449"/>
                  </a:ext>
                </a:extLst>
              </a:tr>
              <a:tr h="276225">
                <a:tc gridSpan="5">
                  <a:txBody>
                    <a:bodyPr/>
                    <a:lstStyle/>
                    <a:p>
                      <a:pPr algn="l" fontAlgn="t"/>
                      <a:r>
                        <a:rPr lang="fi-FI" sz="2000" b="1" u="none" strike="noStrike" dirty="0">
                          <a:solidFill>
                            <a:schemeClr val="tx1"/>
                          </a:solidFill>
                          <a:effectLst/>
                        </a:rPr>
                        <a:t>Maksud dan Tujuan MRSM 4.7</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323633688"/>
                  </a:ext>
                </a:extLst>
              </a:tr>
              <a:tr h="609600">
                <a:tc gridSpan="5">
                  <a:txBody>
                    <a:bodyPr/>
                    <a:lstStyle/>
                    <a:p>
                      <a:pPr algn="l" fontAlgn="t"/>
                      <a:r>
                        <a:rPr lang="id-ID" sz="1800" u="none" strike="noStrike" dirty="0">
                          <a:solidFill>
                            <a:schemeClr val="tx1"/>
                          </a:solidFill>
                          <a:effectLst/>
                        </a:rPr>
                        <a:t>Motivasi awal pendirian Rumah Sakit Muhammadiyah adalah untuk menolong orang-orang sengsara, yang diabadikan dalam nama “PKO” (Penolong Kesengsaraan Oemoem). Motivasi awal ini harus tetap terpelihara di RSMA, antara lain dengan membantu pasien-pasien tidak mampu tanpa jaminan. Teknis pemberian bantuan dilakukan oleh LazisMu Unit Pelayanan RSMA.</a:t>
                      </a:r>
                      <a:endParaRPr lang="id-ID" sz="18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23588907"/>
                  </a:ext>
                </a:extLst>
              </a:tr>
              <a:tr h="190500">
                <a:tc gridSpan="5">
                  <a:txBody>
                    <a:bodyPr/>
                    <a:lstStyle/>
                    <a:p>
                      <a:pPr algn="l" fontAlgn="t"/>
                      <a:r>
                        <a:rPr lang="id-ID" sz="1800" u="none" strike="noStrike" dirty="0">
                          <a:solidFill>
                            <a:schemeClr val="tx1"/>
                          </a:solidFill>
                          <a:effectLst/>
                        </a:rPr>
                        <a:t>”Sesungguhnya orang-orang yang bersedekah baik laki-laki maupun perempuan dan meminjamkan kepada Allah pinjaman yang baik, niscaya akan dilipat-gandakan (pembayarannya oleh Allah) kepada mereka; dan bagi mereka pahala yang banyak.” (QS.Al-Hadid:18)</a:t>
                      </a:r>
                      <a:endParaRPr lang="id-ID" sz="1800" b="0" i="1"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105133107"/>
                  </a:ext>
                </a:extLst>
              </a:tr>
              <a:tr h="381000">
                <a:tc gridSpan="5">
                  <a:txBody>
                    <a:bodyPr/>
                    <a:lstStyle/>
                    <a:p>
                      <a:pPr algn="l" fontAlgn="t"/>
                      <a:r>
                        <a:rPr lang="id-ID" sz="1800" u="none" strike="noStrike" dirty="0">
                          <a:solidFill>
                            <a:schemeClr val="tx1"/>
                          </a:solidFill>
                          <a:effectLst/>
                        </a:rPr>
                        <a:t>“Dan apakah (kerugian) yang akan menimpa mereka jika mereka beriman kepada Allah dan hari akhirat, serta mereka mendermakan (sedekah) sebagian dari harta yang telah dikurniakan Allah kepada mereka?” (QS. An-Nisa:39).</a:t>
                      </a:r>
                      <a:endParaRPr lang="id-ID" sz="1800" b="0" i="1"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941382012"/>
                  </a:ext>
                </a:extLst>
              </a:tr>
              <a:tr h="190500">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en-US" sz="2000" b="1" u="none" strike="noStrike" dirty="0" smtClean="0">
                          <a:solidFill>
                            <a:schemeClr val="tx1"/>
                          </a:solidFill>
                          <a:effectLst/>
                        </a:rPr>
                        <a:t>SKOR</a:t>
                      </a:r>
                      <a:r>
                        <a:rPr lang="id-ID" sz="2000" b="1" u="none" strike="noStrike" dirty="0">
                          <a:solidFill>
                            <a:schemeClr val="tx1"/>
                          </a:solidFill>
                          <a:effectLst/>
                        </a:rPr>
                        <a:t> </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532418976"/>
                  </a:ext>
                </a:extLst>
              </a:tr>
              <a:tr h="571500">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a:solidFill>
                            <a:schemeClr val="tx1"/>
                          </a:solidFill>
                          <a:effectLst/>
                        </a:rPr>
                        <a:t> RSMA menetapkan kebijakan  dan mekanisme mengenai pembiayaan pasien tidak mampu tanpa jaminan.</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Regulasi kebijakan  dan mekanisme mengenai pembiayaan pasien tidak mampu tanpa jaminan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92751046"/>
                  </a:ext>
                </a:extLst>
              </a:tr>
              <a:tr h="762000">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a:solidFill>
                            <a:schemeClr val="tx1"/>
                          </a:solidFill>
                          <a:effectLst/>
                        </a:rPr>
                        <a:t> Proses penyusunan kebijakan dan mekanisme  mengenai pembiayaan pasien tidak mampu tanpa jaminan melibatkan LazisMu Unit Pelayanan RSMA.</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proses regulasi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145257527"/>
                  </a:ext>
                </a:extLst>
              </a:tr>
              <a:tr h="381000">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Bantuan pembiayaan pasien tidak mampu tanpa jaminan dilaksanakan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Laporan Keuangan RSMA dan LazisMu</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861484631"/>
                  </a:ext>
                </a:extLst>
              </a:tr>
            </a:tbl>
          </a:graphicData>
        </a:graphic>
      </p:graphicFrame>
    </p:spTree>
    <p:extLst>
      <p:ext uri="{BB962C8B-B14F-4D97-AF65-F5344CB8AC3E}">
        <p14:creationId xmlns:p14="http://schemas.microsoft.com/office/powerpoint/2010/main" val="1184176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21FC86F-B013-4D65-97AB-337674AB8A77}"/>
              </a:ext>
            </a:extLst>
          </p:cNvPr>
          <p:cNvGraphicFramePr>
            <a:graphicFrameLocks noGrp="1"/>
          </p:cNvGraphicFramePr>
          <p:nvPr>
            <p:extLst>
              <p:ext uri="{D42A27DB-BD31-4B8C-83A1-F6EECF244321}">
                <p14:modId xmlns:p14="http://schemas.microsoft.com/office/powerpoint/2010/main" val="4014860622"/>
              </p:ext>
            </p:extLst>
          </p:nvPr>
        </p:nvGraphicFramePr>
        <p:xfrm>
          <a:off x="214745" y="927965"/>
          <a:ext cx="11762509" cy="5657850"/>
        </p:xfrm>
        <a:graphic>
          <a:graphicData uri="http://schemas.openxmlformats.org/drawingml/2006/table">
            <a:tbl>
              <a:tblPr>
                <a:tableStyleId>{5C22544A-7EE6-4342-B048-85BDC9FD1C3A}</a:tableStyleId>
              </a:tblPr>
              <a:tblGrid>
                <a:gridCol w="633504">
                  <a:extLst>
                    <a:ext uri="{9D8B030D-6E8A-4147-A177-3AD203B41FA5}">
                      <a16:colId xmlns:a16="http://schemas.microsoft.com/office/drawing/2014/main" val="686546613"/>
                    </a:ext>
                  </a:extLst>
                </a:gridCol>
                <a:gridCol w="5545623">
                  <a:extLst>
                    <a:ext uri="{9D8B030D-6E8A-4147-A177-3AD203B41FA5}">
                      <a16:colId xmlns:a16="http://schemas.microsoft.com/office/drawing/2014/main" val="569042265"/>
                    </a:ext>
                  </a:extLst>
                </a:gridCol>
                <a:gridCol w="318654">
                  <a:extLst>
                    <a:ext uri="{9D8B030D-6E8A-4147-A177-3AD203B41FA5}">
                      <a16:colId xmlns:a16="http://schemas.microsoft.com/office/drawing/2014/main" val="1142972756"/>
                    </a:ext>
                  </a:extLst>
                </a:gridCol>
                <a:gridCol w="4092071">
                  <a:extLst>
                    <a:ext uri="{9D8B030D-6E8A-4147-A177-3AD203B41FA5}">
                      <a16:colId xmlns:a16="http://schemas.microsoft.com/office/drawing/2014/main" val="2036654864"/>
                    </a:ext>
                  </a:extLst>
                </a:gridCol>
                <a:gridCol w="1172657">
                  <a:extLst>
                    <a:ext uri="{9D8B030D-6E8A-4147-A177-3AD203B41FA5}">
                      <a16:colId xmlns:a16="http://schemas.microsoft.com/office/drawing/2014/main" val="2294361997"/>
                    </a:ext>
                  </a:extLst>
                </a:gridCol>
              </a:tblGrid>
              <a:tr h="190500">
                <a:tc gridSpan="5">
                  <a:txBody>
                    <a:bodyPr/>
                    <a:lstStyle/>
                    <a:p>
                      <a:pPr algn="ctr" fontAlgn="ctr"/>
                      <a:r>
                        <a:rPr lang="id-ID" sz="2000" b="1" u="none" strike="noStrike" dirty="0">
                          <a:solidFill>
                            <a:schemeClr val="tx1"/>
                          </a:solidFill>
                          <a:effectLst/>
                        </a:rPr>
                        <a:t>ETIKA ISLAM DAN PEMASARAN</a:t>
                      </a:r>
                      <a:endParaRPr lang="id-ID" sz="2000" b="1" i="0" u="none" strike="noStrike" dirty="0">
                        <a:solidFill>
                          <a:schemeClr val="tx1"/>
                        </a:solidFill>
                        <a:effectLst/>
                        <a:latin typeface="Cambria" panose="02040503050406030204" pitchFamily="18"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582234004"/>
                  </a:ext>
                </a:extLst>
              </a:tr>
              <a:tr h="190500">
                <a:tc gridSpan="5">
                  <a:txBody>
                    <a:bodyPr/>
                    <a:lstStyle/>
                    <a:p>
                      <a:pPr algn="l" fontAlgn="ctr"/>
                      <a:r>
                        <a:rPr lang="id-ID" sz="2000" b="1" u="none" strike="noStrike" dirty="0">
                          <a:solidFill>
                            <a:schemeClr val="tx1"/>
                          </a:solidFill>
                          <a:effectLst/>
                        </a:rPr>
                        <a:t>Standar MRSMA 5.1</a:t>
                      </a:r>
                      <a:endParaRPr lang="id-ID" sz="20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40772873"/>
                  </a:ext>
                </a:extLst>
              </a:tr>
              <a:tr h="304800">
                <a:tc gridSpan="5">
                  <a:txBody>
                    <a:bodyPr/>
                    <a:lstStyle/>
                    <a:p>
                      <a:pPr algn="l" fontAlgn="ctr"/>
                      <a:r>
                        <a:rPr lang="id-ID" sz="2000" u="none" strike="noStrike">
                          <a:solidFill>
                            <a:schemeClr val="tx1"/>
                          </a:solidFill>
                          <a:effectLst/>
                        </a:rPr>
                        <a:t>RSMA menetapkan kebijakan etika RS berdasarkan ajaran Islam</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873772647"/>
                  </a:ext>
                </a:extLst>
              </a:tr>
              <a:tr h="190500">
                <a:tc gridSpan="5">
                  <a:txBody>
                    <a:bodyPr/>
                    <a:lstStyle/>
                    <a:p>
                      <a:pPr algn="l" fontAlgn="ctr"/>
                      <a:r>
                        <a:rPr lang="fi-FI" sz="2000" b="1" u="none" strike="noStrike" dirty="0">
                          <a:solidFill>
                            <a:schemeClr val="tx1"/>
                          </a:solidFill>
                          <a:effectLst/>
                        </a:rPr>
                        <a:t>Maksud dan Tujuan MRSMA 5.1</a:t>
                      </a:r>
                      <a:endParaRPr lang="fi-FI" sz="20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88933260"/>
                  </a:ext>
                </a:extLst>
              </a:tr>
              <a:tr h="914400">
                <a:tc gridSpan="5">
                  <a:txBody>
                    <a:bodyPr/>
                    <a:lstStyle/>
                    <a:p>
                      <a:pPr algn="l" fontAlgn="ctr"/>
                      <a:r>
                        <a:rPr lang="id-ID" sz="2000" u="none" strike="noStrike">
                          <a:solidFill>
                            <a:schemeClr val="tx1"/>
                          </a:solidFill>
                          <a:effectLst/>
                        </a:rPr>
                        <a:t>Etika Islam atau "Adab dan Akhlak Islamiyah" adalah etika dan moral yang dianjurkan di dalam ajaran Islam yang tercantum di dalam Al-Quran dan Sunnah, dengan mengikuti contoh dari teladan Nabi Muhammad SAW,  yang di dalam akidah Islamiyah dinyatakan sebagai manusia yang paling sempurna akhlaknya. Berdasarkan pengertian tersebut, maka penyusunan kebijakan etika RS termasuk penyelesaian kasus etik RS didasarkan tujuan  tegaknya akhlaqul karimah berdasarkan tuntunan Islam dalam Al Qur’an dan Hadits. </a:t>
                      </a:r>
                      <a:endParaRPr lang="id-ID" sz="2000" b="1" i="0" u="none" strike="noStrike">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38267486"/>
                  </a:ext>
                </a:extLst>
              </a:tr>
              <a:tr h="190500">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38599545"/>
                  </a:ext>
                </a:extLst>
              </a:tr>
              <a:tr h="381000">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sv-SE" sz="2000" u="none" strike="noStrike">
                          <a:solidFill>
                            <a:schemeClr val="tx1"/>
                          </a:solidFill>
                          <a:effectLst/>
                        </a:rPr>
                        <a:t>RSMA menetapkan regulasi etika RS berdasarkan ajaran Islam.</a:t>
                      </a:r>
                      <a:endParaRPr lang="sv-SE"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Regulasi etika RS berdasarkan ajaran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268371070"/>
                  </a:ext>
                </a:extLst>
              </a:tr>
              <a:tr h="571500">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dirty="0">
                          <a:solidFill>
                            <a:schemeClr val="tx1"/>
                          </a:solidFill>
                          <a:effectLst/>
                        </a:rPr>
                        <a:t>Penyusunan regulasi etika RS berdasarkan ajaran Islam melibatkan Komite Etik RS dan Komite </a:t>
                      </a:r>
                      <a:r>
                        <a:rPr lang="id-ID" sz="2000" u="none" strike="noStrike" dirty="0" smtClean="0">
                          <a:solidFill>
                            <a:schemeClr val="tx1"/>
                          </a:solidFill>
                          <a:effectLst/>
                        </a:rPr>
                        <a:t>Pertimbangan AIK </a:t>
                      </a:r>
                      <a:r>
                        <a:rPr lang="id-ID" sz="2000" u="none" strike="noStrike" dirty="0">
                          <a:solidFill>
                            <a:schemeClr val="tx1"/>
                          </a:solidFill>
                          <a:effectLst/>
                        </a:rPr>
                        <a:t>.</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proses penyusunan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6397436"/>
                  </a:ext>
                </a:extLst>
              </a:tr>
              <a:tr h="381000">
                <a:tc rowSpan="3">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dirty="0">
                          <a:solidFill>
                            <a:schemeClr val="tx1"/>
                          </a:solidFill>
                          <a:effectLst/>
                        </a:rPr>
                        <a:t>Penyelesaian masalah etika RS berprinsip keadilan. </a:t>
                      </a:r>
                      <a:endParaRPr lang="id-ID" sz="2000" b="0" i="0" u="none" strike="noStrike" dirty="0">
                        <a:solidFill>
                          <a:schemeClr val="tx1"/>
                        </a:solidFill>
                        <a:effectLst/>
                        <a:latin typeface="Calibri" panose="020F0502020204030204" pitchFamily="34" charset="0"/>
                      </a:endParaRPr>
                    </a:p>
                    <a:p>
                      <a:pPr algn="l"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penyelesaian masalah etik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024532603"/>
                  </a:ext>
                </a:extLst>
              </a:tr>
              <a:tr h="190500">
                <a:tc vMerge="1">
                  <a:txBody>
                    <a:bodyPr/>
                    <a:lstStyle/>
                    <a:p>
                      <a:endParaRPr lang="id-ID"/>
                    </a:p>
                  </a:txBody>
                  <a:tcPr/>
                </a:tc>
                <a:tc vMerge="1">
                  <a:txBody>
                    <a:bodyPr/>
                    <a:lstStyle/>
                    <a:p>
                      <a:pPr algn="l"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Komite etik 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620521538"/>
                  </a:ext>
                </a:extLst>
              </a:tr>
              <a:tr h="190500">
                <a:tc vMerge="1">
                  <a:txBody>
                    <a:bodyPr/>
                    <a:lstStyle/>
                    <a:p>
                      <a:endParaRPr lang="id-ID"/>
                    </a:p>
                  </a:txBody>
                  <a:tcPr/>
                </a:tc>
                <a:tc vMerge="1">
                  <a:txBody>
                    <a:bodyPr/>
                    <a:lstStyle/>
                    <a:p>
                      <a:pPr algn="l"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Komite </a:t>
                      </a:r>
                      <a:r>
                        <a:rPr lang="id-ID" sz="2000" u="none" strike="noStrike" dirty="0" smtClean="0">
                          <a:solidFill>
                            <a:schemeClr val="tx1"/>
                          </a:solidFill>
                          <a:effectLst/>
                        </a:rPr>
                        <a:t>Pertimbangan AIK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63450383"/>
                  </a:ext>
                </a:extLst>
              </a:tr>
            </a:tbl>
          </a:graphicData>
        </a:graphic>
      </p:graphicFrame>
    </p:spTree>
    <p:extLst>
      <p:ext uri="{BB962C8B-B14F-4D97-AF65-F5344CB8AC3E}">
        <p14:creationId xmlns:p14="http://schemas.microsoft.com/office/powerpoint/2010/main" val="25282060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89BA073-1B13-4A3D-88E6-0C76AF3F604B}"/>
              </a:ext>
            </a:extLst>
          </p:cNvPr>
          <p:cNvGraphicFramePr>
            <a:graphicFrameLocks noGrp="1"/>
          </p:cNvGraphicFramePr>
          <p:nvPr>
            <p:extLst>
              <p:ext uri="{D42A27DB-BD31-4B8C-83A1-F6EECF244321}">
                <p14:modId xmlns:p14="http://schemas.microsoft.com/office/powerpoint/2010/main" val="3498635798"/>
              </p:ext>
            </p:extLst>
          </p:nvPr>
        </p:nvGraphicFramePr>
        <p:xfrm>
          <a:off x="0" y="456768"/>
          <a:ext cx="12081164" cy="5619750"/>
        </p:xfrm>
        <a:graphic>
          <a:graphicData uri="http://schemas.openxmlformats.org/drawingml/2006/table">
            <a:tbl>
              <a:tblPr>
                <a:tableStyleId>{5C22544A-7EE6-4342-B048-85BDC9FD1C3A}</a:tableStyleId>
              </a:tblPr>
              <a:tblGrid>
                <a:gridCol w="650666">
                  <a:extLst>
                    <a:ext uri="{9D8B030D-6E8A-4147-A177-3AD203B41FA5}">
                      <a16:colId xmlns:a16="http://schemas.microsoft.com/office/drawing/2014/main" val="692117174"/>
                    </a:ext>
                  </a:extLst>
                </a:gridCol>
                <a:gridCol w="4300858">
                  <a:extLst>
                    <a:ext uri="{9D8B030D-6E8A-4147-A177-3AD203B41FA5}">
                      <a16:colId xmlns:a16="http://schemas.microsoft.com/office/drawing/2014/main" val="1124056877"/>
                    </a:ext>
                  </a:extLst>
                </a:gridCol>
                <a:gridCol w="276879">
                  <a:extLst>
                    <a:ext uri="{9D8B030D-6E8A-4147-A177-3AD203B41FA5}">
                      <a16:colId xmlns:a16="http://schemas.microsoft.com/office/drawing/2014/main" val="4073627233"/>
                    </a:ext>
                  </a:extLst>
                </a:gridCol>
                <a:gridCol w="5648336">
                  <a:extLst>
                    <a:ext uri="{9D8B030D-6E8A-4147-A177-3AD203B41FA5}">
                      <a16:colId xmlns:a16="http://schemas.microsoft.com/office/drawing/2014/main" val="1747396120"/>
                    </a:ext>
                  </a:extLst>
                </a:gridCol>
                <a:gridCol w="1204425">
                  <a:extLst>
                    <a:ext uri="{9D8B030D-6E8A-4147-A177-3AD203B41FA5}">
                      <a16:colId xmlns:a16="http://schemas.microsoft.com/office/drawing/2014/main" val="3371518905"/>
                    </a:ext>
                  </a:extLst>
                </a:gridCol>
              </a:tblGrid>
              <a:tr h="190500">
                <a:tc gridSpan="5">
                  <a:txBody>
                    <a:bodyPr/>
                    <a:lstStyle/>
                    <a:p>
                      <a:pPr algn="l" fontAlgn="t"/>
                      <a:r>
                        <a:rPr lang="id-ID" sz="2000" b="1" u="none" strike="noStrike" dirty="0">
                          <a:solidFill>
                            <a:schemeClr val="tx1"/>
                          </a:solidFill>
                          <a:effectLst/>
                        </a:rPr>
                        <a:t>Standar MRSMA 5.2</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59194858"/>
                  </a:ext>
                </a:extLst>
              </a:tr>
              <a:tr h="266700">
                <a:tc gridSpan="5">
                  <a:txBody>
                    <a:bodyPr/>
                    <a:lstStyle/>
                    <a:p>
                      <a:pPr algn="l" fontAlgn="t"/>
                      <a:r>
                        <a:rPr lang="id-ID" sz="2000" u="none" strike="noStrike" dirty="0">
                          <a:solidFill>
                            <a:schemeClr val="tx1"/>
                          </a:solidFill>
                          <a:effectLst/>
                        </a:rPr>
                        <a:t>Praktik pemasaran RSMA sesuai manajemen islami</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848598970"/>
                  </a:ext>
                </a:extLst>
              </a:tr>
              <a:tr h="190500">
                <a:tc gridSpan="5">
                  <a:txBody>
                    <a:bodyPr/>
                    <a:lstStyle/>
                    <a:p>
                      <a:pPr algn="l" fontAlgn="t"/>
                      <a:r>
                        <a:rPr lang="fi-FI" sz="2000" b="1" u="none" strike="noStrike" dirty="0">
                          <a:solidFill>
                            <a:schemeClr val="tx1"/>
                          </a:solidFill>
                          <a:effectLst/>
                        </a:rPr>
                        <a:t>Maksud dan Tujuan MRSMA 5.2</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518705020"/>
                  </a:ext>
                </a:extLst>
              </a:tr>
              <a:tr h="285750">
                <a:tc gridSpan="5">
                  <a:txBody>
                    <a:bodyPr/>
                    <a:lstStyle/>
                    <a:p>
                      <a:pPr algn="l" fontAlgn="t"/>
                      <a:r>
                        <a:rPr lang="id-ID" sz="2000" u="none" strike="noStrike">
                          <a:solidFill>
                            <a:schemeClr val="tx1"/>
                          </a:solidFill>
                          <a:effectLst/>
                        </a:rPr>
                        <a:t>Pemasaran Rumah Sakit merupakan bagian dari muamalat duniawiyat yang harus tetap memedomani ajaran Islam.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129600151"/>
                  </a:ext>
                </a:extLst>
              </a:tr>
              <a:tr h="333375">
                <a:tc gridSpan="5">
                  <a:txBody>
                    <a:bodyPr/>
                    <a:lstStyle/>
                    <a:p>
                      <a:pPr algn="l" fontAlgn="t"/>
                      <a:r>
                        <a:rPr lang="id-ID" sz="2000" u="none" strike="noStrike">
                          <a:solidFill>
                            <a:schemeClr val="tx1"/>
                          </a:solidFill>
                          <a:effectLst/>
                        </a:rPr>
                        <a:t>Pemasaran dalam Islam mengandung berbagai elemen sebagai berikut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118069483"/>
                  </a:ext>
                </a:extLst>
              </a:tr>
              <a:tr h="200025">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gridSpan="4">
                  <a:txBody>
                    <a:bodyPr/>
                    <a:lstStyle/>
                    <a:p>
                      <a:pPr algn="l" fontAlgn="t"/>
                      <a:r>
                        <a:rPr lang="id-ID" sz="2000" u="none" strike="noStrike">
                          <a:solidFill>
                            <a:schemeClr val="tx1"/>
                          </a:solidFill>
                          <a:effectLst/>
                        </a:rPr>
                        <a:t>RSMA wajib menjamin mutu pelayanan/produk bagi pasien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307640670"/>
                  </a:ext>
                </a:extLst>
              </a:tr>
              <a:tr h="180975">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gridSpan="4">
                  <a:txBody>
                    <a:bodyPr/>
                    <a:lstStyle/>
                    <a:p>
                      <a:pPr algn="l" fontAlgn="t"/>
                      <a:r>
                        <a:rPr lang="id-ID" sz="2000" u="none" strike="noStrike">
                          <a:solidFill>
                            <a:schemeClr val="tx1"/>
                          </a:solidFill>
                          <a:effectLst/>
                        </a:rPr>
                        <a:t>RSMA wajib menjelaskan secara jujur tentang manfaat pelayanan yang diberikan kepada pasien termasuk risiko yang bisa terjadi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186795291"/>
                  </a:ext>
                </a:extLst>
              </a:tr>
              <a:tr h="361950">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gridSpan="4">
                  <a:txBody>
                    <a:bodyPr/>
                    <a:lstStyle/>
                    <a:p>
                      <a:pPr algn="l" fontAlgn="t"/>
                      <a:r>
                        <a:rPr lang="sv-SE" sz="2000" u="none" strike="noStrike">
                          <a:solidFill>
                            <a:schemeClr val="tx1"/>
                          </a:solidFill>
                          <a:effectLst/>
                        </a:rPr>
                        <a:t>RSMA wajib memberikan pelayanan sesuai kebutuhan pasien, dan menghindari “supply induced demand” yang akan merugikan pasien</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579381969"/>
                  </a:ext>
                </a:extLst>
              </a:tr>
              <a:tr h="190500">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417910998"/>
                  </a:ext>
                </a:extLst>
              </a:tr>
              <a:tr h="571500">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RSMA menetapkan kebijakan menjalankan praktik pemasaran yang tidak bertentangan dengan ajaran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Kebijakan menjalankan praktik pemasaran sesuai syariah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90746715"/>
                  </a:ext>
                </a:extLst>
              </a:tr>
              <a:tr h="381000">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Proses penyusunan kebijakan melibatkan unit pemasaran </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bukti proses penyusunan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416574635"/>
                  </a:ext>
                </a:extLst>
              </a:tr>
              <a:tr h="381000">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Kebijakan disosialisasikan dan dijalankan secara konsisten.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kegiatan unit pemasaran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778516780"/>
                  </a:ext>
                </a:extLst>
              </a:tr>
            </a:tbl>
          </a:graphicData>
        </a:graphic>
      </p:graphicFrame>
    </p:spTree>
    <p:extLst>
      <p:ext uri="{BB962C8B-B14F-4D97-AF65-F5344CB8AC3E}">
        <p14:creationId xmlns:p14="http://schemas.microsoft.com/office/powerpoint/2010/main" val="12686548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F82528A-EBD8-45BA-99D7-97605093D92C}"/>
              </a:ext>
            </a:extLst>
          </p:cNvPr>
          <p:cNvSpPr/>
          <p:nvPr/>
        </p:nvSpPr>
        <p:spPr>
          <a:xfrm>
            <a:off x="815266" y="2967335"/>
            <a:ext cx="10561481" cy="2585323"/>
          </a:xfrm>
          <a:prstGeom prst="rect">
            <a:avLst/>
          </a:prstGeom>
          <a:noFill/>
        </p:spPr>
        <p:txBody>
          <a:bodyPr wrap="none" lIns="91440" tIns="45720" rIns="91440" bIns="45720">
            <a:spAutoFit/>
          </a:bodyPr>
          <a:lstStyle/>
          <a:p>
            <a:pPr algn="ctr"/>
            <a:r>
              <a:rPr lang="id-ID"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BAGIAN KEDUA</a:t>
            </a:r>
          </a:p>
          <a:p>
            <a:pPr algn="ctr"/>
            <a:r>
              <a:rPr lang="id-ID"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MANAJEMEN SUMBER DAYA INSANI</a:t>
            </a:r>
          </a:p>
          <a:p>
            <a:pPr algn="ctr"/>
            <a:r>
              <a:rPr lang="id-ID"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(MSDI)</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40898593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4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45" y="-1760"/>
            <a:ext cx="11535899" cy="6859759"/>
          </a:xfrm>
          <a:prstGeom prst="rect">
            <a:avLst/>
          </a:prstGeom>
        </p:spPr>
      </p:pic>
      <p:sp>
        <p:nvSpPr>
          <p:cNvPr id="45" name="TextBox 44"/>
          <p:cNvSpPr txBox="1"/>
          <p:nvPr/>
        </p:nvSpPr>
        <p:spPr>
          <a:xfrm>
            <a:off x="326571" y="5826034"/>
            <a:ext cx="7158446" cy="954107"/>
          </a:xfrm>
          <a:prstGeom prst="rect">
            <a:avLst/>
          </a:prstGeom>
          <a:noFill/>
        </p:spPr>
        <p:txBody>
          <a:bodyPr wrap="square" rtlCol="0">
            <a:spAutoFit/>
          </a:bodyPr>
          <a:lstStyle/>
          <a:p>
            <a:pPr marL="285750" indent="-285750">
              <a:buFont typeface="Arial" panose="020B0604020202020204" pitchFamily="34" charset="0"/>
              <a:buChar char="•"/>
            </a:pPr>
            <a:r>
              <a:rPr lang="id-ID" sz="2800" i="1" dirty="0" smtClean="0">
                <a:solidFill>
                  <a:srgbClr val="FF0000"/>
                </a:solidFill>
              </a:rPr>
              <a:t>Performance</a:t>
            </a:r>
            <a:r>
              <a:rPr lang="id-ID" sz="2800" dirty="0" smtClean="0">
                <a:solidFill>
                  <a:srgbClr val="FF0000"/>
                </a:solidFill>
              </a:rPr>
              <a:t> Islami</a:t>
            </a:r>
          </a:p>
          <a:p>
            <a:pPr marL="285750" indent="-285750">
              <a:buFont typeface="Arial" panose="020B0604020202020204" pitchFamily="34" charset="0"/>
              <a:buChar char="•"/>
            </a:pPr>
            <a:r>
              <a:rPr lang="id-ID" sz="2800" dirty="0" smtClean="0">
                <a:solidFill>
                  <a:srgbClr val="FF0000"/>
                </a:solidFill>
              </a:rPr>
              <a:t>Setiap Pegawai adalah Muballigh/Muballighat</a:t>
            </a:r>
            <a:endParaRPr lang="id-ID" sz="2800" dirty="0">
              <a:solidFill>
                <a:srgbClr val="FF0000"/>
              </a:solidFill>
            </a:endParaRPr>
          </a:p>
        </p:txBody>
      </p:sp>
    </p:spTree>
    <p:extLst>
      <p:ext uri="{BB962C8B-B14F-4D97-AF65-F5344CB8AC3E}">
        <p14:creationId xmlns:p14="http://schemas.microsoft.com/office/powerpoint/2010/main" val="418904546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1D1A1F5-6475-4184-80E3-19811DFCA6DA}"/>
              </a:ext>
            </a:extLst>
          </p:cNvPr>
          <p:cNvGraphicFramePr>
            <a:graphicFrameLocks noGrp="1"/>
          </p:cNvGraphicFramePr>
          <p:nvPr>
            <p:extLst>
              <p:ext uri="{D42A27DB-BD31-4B8C-83A1-F6EECF244321}">
                <p14:modId xmlns:p14="http://schemas.microsoft.com/office/powerpoint/2010/main" val="3481368416"/>
              </p:ext>
            </p:extLst>
          </p:nvPr>
        </p:nvGraphicFramePr>
        <p:xfrm>
          <a:off x="235528" y="1190686"/>
          <a:ext cx="11720944" cy="2475515"/>
        </p:xfrm>
        <a:graphic>
          <a:graphicData uri="http://schemas.openxmlformats.org/drawingml/2006/table">
            <a:tbl>
              <a:tblPr>
                <a:tableStyleId>{5C22544A-7EE6-4342-B048-85BDC9FD1C3A}</a:tableStyleId>
              </a:tblPr>
              <a:tblGrid>
                <a:gridCol w="11720944">
                  <a:extLst>
                    <a:ext uri="{9D8B030D-6E8A-4147-A177-3AD203B41FA5}">
                      <a16:colId xmlns:a16="http://schemas.microsoft.com/office/drawing/2014/main" val="3484632209"/>
                    </a:ext>
                  </a:extLst>
                </a:gridCol>
              </a:tblGrid>
              <a:tr h="178151">
                <a:tc>
                  <a:txBody>
                    <a:bodyPr/>
                    <a:lstStyle/>
                    <a:p>
                      <a:pPr algn="ctr" fontAlgn="b"/>
                      <a:r>
                        <a:rPr lang="id-ID" sz="2000" b="1" u="none" strike="noStrike" dirty="0">
                          <a:solidFill>
                            <a:schemeClr val="tx1"/>
                          </a:solidFill>
                          <a:effectLst/>
                        </a:rPr>
                        <a:t>REKRUTMEN DAN TERMINASI</a:t>
                      </a:r>
                      <a:endParaRPr lang="id-ID" sz="2000" b="1" i="0" u="none" strike="noStrike" dirty="0">
                        <a:solidFill>
                          <a:schemeClr val="tx1"/>
                        </a:solidFill>
                        <a:effectLst/>
                        <a:latin typeface="Cambria" panose="02040503050406030204" pitchFamily="18" charset="0"/>
                      </a:endParaRPr>
                    </a:p>
                  </a:txBody>
                  <a:tcPr marL="7423" marR="7423" marT="7423" marB="0" anchor="b">
                    <a:solidFill>
                      <a:schemeClr val="bg1"/>
                    </a:solidFill>
                  </a:tcPr>
                </a:tc>
                <a:extLst>
                  <a:ext uri="{0D108BD9-81ED-4DB2-BD59-A6C34878D82A}">
                    <a16:rowId xmlns:a16="http://schemas.microsoft.com/office/drawing/2014/main" val="2663832487"/>
                  </a:ext>
                </a:extLst>
              </a:tr>
              <a:tr h="148459">
                <a:tc>
                  <a:txBody>
                    <a:bodyPr/>
                    <a:lstStyle/>
                    <a:p>
                      <a:pPr algn="l" fontAlgn="b"/>
                      <a:r>
                        <a:rPr lang="id-ID" sz="2000" b="1" u="none" strike="noStrike" dirty="0">
                          <a:solidFill>
                            <a:srgbClr val="FFFF00"/>
                          </a:solidFill>
                          <a:effectLst/>
                        </a:rPr>
                        <a:t>Standar MSDI 1.1</a:t>
                      </a:r>
                      <a:endParaRPr lang="id-ID" sz="2000" b="1" i="0" u="none" strike="noStrike" dirty="0">
                        <a:solidFill>
                          <a:srgbClr val="FFFF00"/>
                        </a:solidFill>
                        <a:effectLst/>
                        <a:latin typeface="Calibri" panose="020F0502020204030204" pitchFamily="34" charset="0"/>
                      </a:endParaRPr>
                    </a:p>
                  </a:txBody>
                  <a:tcPr marL="7423" marR="7423" marT="7423" marB="0" anchor="b">
                    <a:solidFill>
                      <a:schemeClr val="bg1"/>
                    </a:solidFill>
                  </a:tcPr>
                </a:tc>
                <a:extLst>
                  <a:ext uri="{0D108BD9-81ED-4DB2-BD59-A6C34878D82A}">
                    <a16:rowId xmlns:a16="http://schemas.microsoft.com/office/drawing/2014/main" val="1416748414"/>
                  </a:ext>
                </a:extLst>
              </a:tr>
              <a:tr h="148459">
                <a:tc>
                  <a:txBody>
                    <a:bodyPr/>
                    <a:lstStyle/>
                    <a:p>
                      <a:pPr algn="l" fontAlgn="b"/>
                      <a:r>
                        <a:rPr lang="id-ID" sz="2000" u="none" strike="noStrike">
                          <a:solidFill>
                            <a:schemeClr val="tx1"/>
                          </a:solidFill>
                          <a:effectLst/>
                        </a:rPr>
                        <a:t>RSMA melakukan Rekruitmen dan Seleksi SDI dengan mempertimbangkan kompetensi  profesionalisme, AIK dan kekaderan</a:t>
                      </a:r>
                      <a:endParaRPr lang="id-ID" sz="2000" b="0" i="0" u="none" strike="noStrike">
                        <a:solidFill>
                          <a:schemeClr val="tx1"/>
                        </a:solidFill>
                        <a:effectLst/>
                        <a:latin typeface="Calibri" panose="020F0502020204030204" pitchFamily="34" charset="0"/>
                      </a:endParaRPr>
                    </a:p>
                  </a:txBody>
                  <a:tcPr marL="7423" marR="7423" marT="7423" marB="0" anchor="b">
                    <a:solidFill>
                      <a:schemeClr val="bg1"/>
                    </a:solidFill>
                  </a:tcPr>
                </a:tc>
                <a:extLst>
                  <a:ext uri="{0D108BD9-81ED-4DB2-BD59-A6C34878D82A}">
                    <a16:rowId xmlns:a16="http://schemas.microsoft.com/office/drawing/2014/main" val="3084400179"/>
                  </a:ext>
                </a:extLst>
              </a:tr>
              <a:tr h="148459">
                <a:tc>
                  <a:txBody>
                    <a:bodyPr/>
                    <a:lstStyle/>
                    <a:p>
                      <a:pPr algn="l" fontAlgn="b"/>
                      <a:r>
                        <a:rPr lang="fi-FI" sz="2000" b="1" u="none" strike="noStrike" dirty="0">
                          <a:solidFill>
                            <a:srgbClr val="FFFF00"/>
                          </a:solidFill>
                          <a:effectLst/>
                        </a:rPr>
                        <a:t>Maksud dan Tujuan MSDI 1.1</a:t>
                      </a:r>
                      <a:endParaRPr lang="fi-FI" sz="2000" b="1" i="0" u="none" strike="noStrike" dirty="0">
                        <a:solidFill>
                          <a:srgbClr val="FFFF00"/>
                        </a:solidFill>
                        <a:effectLst/>
                        <a:latin typeface="Calibri" panose="020F0502020204030204" pitchFamily="34" charset="0"/>
                      </a:endParaRPr>
                    </a:p>
                  </a:txBody>
                  <a:tcPr marL="7423" marR="7423" marT="7423" marB="0" anchor="b">
                    <a:solidFill>
                      <a:schemeClr val="bg1"/>
                    </a:solidFill>
                  </a:tcPr>
                </a:tc>
                <a:extLst>
                  <a:ext uri="{0D108BD9-81ED-4DB2-BD59-A6C34878D82A}">
                    <a16:rowId xmlns:a16="http://schemas.microsoft.com/office/drawing/2014/main" val="3885556380"/>
                  </a:ext>
                </a:extLst>
              </a:tr>
              <a:tr h="489915">
                <a:tc>
                  <a:txBody>
                    <a:bodyPr/>
                    <a:lstStyle/>
                    <a:p>
                      <a:pPr algn="l" fontAlgn="b"/>
                      <a:r>
                        <a:rPr lang="id-ID" sz="2000" u="none" strike="noStrike" dirty="0">
                          <a:solidFill>
                            <a:schemeClr val="tx1"/>
                          </a:solidFill>
                          <a:effectLst/>
                        </a:rPr>
                        <a:t>Rekruitmen dan Seleksi merupakan proses untuk memenuhi kebutuhan sumber daya insani rumah sakit untuk bisa memberikan pelayanan yang islami, profesional, dan unggul. Aspek-aspek yang dipertimbangkan dalam proses rekruitmen dan seleksi adalah  aspek profesional dan legal, AIK dan kekaderan. </a:t>
                      </a:r>
                      <a:endParaRPr lang="id-ID" sz="2000" b="0" i="0" u="none" strike="noStrike" dirty="0">
                        <a:solidFill>
                          <a:schemeClr val="tx1"/>
                        </a:solidFill>
                        <a:effectLst/>
                        <a:latin typeface="Calibri" panose="020F0502020204030204" pitchFamily="34" charset="0"/>
                      </a:endParaRPr>
                    </a:p>
                  </a:txBody>
                  <a:tcPr marL="7423" marR="7423" marT="7423" marB="0" anchor="b">
                    <a:solidFill>
                      <a:schemeClr val="bg1"/>
                    </a:solidFill>
                  </a:tcPr>
                </a:tc>
                <a:extLst>
                  <a:ext uri="{0D108BD9-81ED-4DB2-BD59-A6C34878D82A}">
                    <a16:rowId xmlns:a16="http://schemas.microsoft.com/office/drawing/2014/main" val="918058309"/>
                  </a:ext>
                </a:extLst>
              </a:tr>
            </a:tbl>
          </a:graphicData>
        </a:graphic>
      </p:graphicFrame>
    </p:spTree>
    <p:extLst>
      <p:ext uri="{BB962C8B-B14F-4D97-AF65-F5344CB8AC3E}">
        <p14:creationId xmlns:p14="http://schemas.microsoft.com/office/powerpoint/2010/main" val="18917234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BF4F2CD-59C5-4BCD-891B-31284F05E503}"/>
              </a:ext>
            </a:extLst>
          </p:cNvPr>
          <p:cNvGraphicFramePr>
            <a:graphicFrameLocks noGrp="1"/>
          </p:cNvGraphicFramePr>
          <p:nvPr>
            <p:extLst>
              <p:ext uri="{D42A27DB-BD31-4B8C-83A1-F6EECF244321}">
                <p14:modId xmlns:p14="http://schemas.microsoft.com/office/powerpoint/2010/main" val="3470609224"/>
              </p:ext>
            </p:extLst>
          </p:nvPr>
        </p:nvGraphicFramePr>
        <p:xfrm>
          <a:off x="138545" y="841953"/>
          <a:ext cx="11720944" cy="5597745"/>
        </p:xfrm>
        <a:graphic>
          <a:graphicData uri="http://schemas.openxmlformats.org/drawingml/2006/table">
            <a:tbl>
              <a:tblPr>
                <a:tableStyleId>{5C22544A-7EE6-4342-B048-85BDC9FD1C3A}</a:tableStyleId>
              </a:tblPr>
              <a:tblGrid>
                <a:gridCol w="411260">
                  <a:extLst>
                    <a:ext uri="{9D8B030D-6E8A-4147-A177-3AD203B41FA5}">
                      <a16:colId xmlns:a16="http://schemas.microsoft.com/office/drawing/2014/main" val="583961942"/>
                    </a:ext>
                  </a:extLst>
                </a:gridCol>
                <a:gridCol w="5767867">
                  <a:extLst>
                    <a:ext uri="{9D8B030D-6E8A-4147-A177-3AD203B41FA5}">
                      <a16:colId xmlns:a16="http://schemas.microsoft.com/office/drawing/2014/main" val="2748171994"/>
                    </a:ext>
                  </a:extLst>
                </a:gridCol>
                <a:gridCol w="436038">
                  <a:extLst>
                    <a:ext uri="{9D8B030D-6E8A-4147-A177-3AD203B41FA5}">
                      <a16:colId xmlns:a16="http://schemas.microsoft.com/office/drawing/2014/main" val="2128413113"/>
                    </a:ext>
                  </a:extLst>
                </a:gridCol>
                <a:gridCol w="4371490">
                  <a:extLst>
                    <a:ext uri="{9D8B030D-6E8A-4147-A177-3AD203B41FA5}">
                      <a16:colId xmlns:a16="http://schemas.microsoft.com/office/drawing/2014/main" val="3280108823"/>
                    </a:ext>
                  </a:extLst>
                </a:gridCol>
                <a:gridCol w="734289">
                  <a:extLst>
                    <a:ext uri="{9D8B030D-6E8A-4147-A177-3AD203B41FA5}">
                      <a16:colId xmlns:a16="http://schemas.microsoft.com/office/drawing/2014/main" val="4125302110"/>
                    </a:ext>
                  </a:extLst>
                </a:gridCol>
              </a:tblGrid>
              <a:tr h="148459">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7423" marR="7423" marT="7423"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7423" marR="7423" marT="7423" marB="0" anchor="b">
                    <a:solidFill>
                      <a:schemeClr val="bg1"/>
                    </a:solidFill>
                  </a:tcPr>
                </a:tc>
                <a:tc hMerge="1">
                  <a:txBody>
                    <a:bodyPr/>
                    <a:lstStyle/>
                    <a:p>
                      <a:endParaRPr lang="id-ID"/>
                    </a:p>
                  </a:txBody>
                  <a:tcPr/>
                </a:tc>
                <a:tc>
                  <a:txBody>
                    <a:bodyPr/>
                    <a:lstStyle/>
                    <a:p>
                      <a:pPr algn="ctr" fontAlgn="b"/>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7423" marR="7423" marT="7423" marB="0" anchor="b">
                    <a:solidFill>
                      <a:schemeClr val="bg1"/>
                    </a:solidFill>
                  </a:tcPr>
                </a:tc>
                <a:extLst>
                  <a:ext uri="{0D108BD9-81ED-4DB2-BD59-A6C34878D82A}">
                    <a16:rowId xmlns:a16="http://schemas.microsoft.com/office/drawing/2014/main" val="2906819744"/>
                  </a:ext>
                </a:extLst>
              </a:tr>
              <a:tr h="148459">
                <a:tc rowSpan="7">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rowSpan="7">
                  <a:txBody>
                    <a:bodyPr/>
                    <a:lstStyle/>
                    <a:p>
                      <a:pPr algn="l" fontAlgn="t"/>
                      <a:r>
                        <a:rPr lang="id-ID" sz="2000" u="none" strike="noStrike">
                          <a:solidFill>
                            <a:schemeClr val="tx1"/>
                          </a:solidFill>
                          <a:effectLst/>
                        </a:rPr>
                        <a:t>RSMA menetapkan kualifikasi SDI sesuai dengan standar profesi, AIK, dan kekaderan</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Regulasi rekruitmen</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rowSpan="7">
                  <a:txBody>
                    <a:bodyPr/>
                    <a:lstStyle/>
                    <a:p>
                      <a:pPr algn="ct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423" marR="7423" marT="7423" marB="0" anchor="b">
                    <a:solidFill>
                      <a:schemeClr val="bg1"/>
                    </a:solidFill>
                  </a:tcPr>
                </a:tc>
                <a:extLst>
                  <a:ext uri="{0D108BD9-81ED-4DB2-BD59-A6C34878D82A}">
                    <a16:rowId xmlns:a16="http://schemas.microsoft.com/office/drawing/2014/main" val="3859173662"/>
                  </a:ext>
                </a:extLst>
              </a:tr>
              <a:tr h="148459">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dirty="0" smtClean="0">
                          <a:solidFill>
                            <a:schemeClr val="tx1"/>
                          </a:solidFill>
                          <a:effectLst/>
                        </a:rPr>
                        <a:t>Kri</a:t>
                      </a:r>
                      <a:r>
                        <a:rPr lang="en-US" sz="2000" u="none" strike="noStrike" dirty="0" smtClean="0">
                          <a:solidFill>
                            <a:schemeClr val="tx1"/>
                          </a:solidFill>
                          <a:effectLst/>
                        </a:rPr>
                        <a:t>t</a:t>
                      </a:r>
                      <a:r>
                        <a:rPr lang="id-ID" sz="2000" u="none" strike="noStrike" dirty="0" smtClean="0">
                          <a:solidFill>
                            <a:schemeClr val="tx1"/>
                          </a:solidFill>
                          <a:effectLst/>
                        </a:rPr>
                        <a:t>eria </a:t>
                      </a:r>
                      <a:r>
                        <a:rPr lang="id-ID" sz="2000" u="none" strike="noStrike" dirty="0">
                          <a:solidFill>
                            <a:schemeClr val="tx1"/>
                          </a:solidFill>
                          <a:effectLst/>
                        </a:rPr>
                        <a:t>kualifikasi jabatan</a:t>
                      </a:r>
                      <a:endParaRPr lang="id-ID" sz="2000" b="0" i="0" u="none" strike="noStrike" dirty="0">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2255241690"/>
                  </a:ext>
                </a:extLst>
              </a:tr>
              <a:tr h="148459">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sv-SE" sz="2000" u="none" strike="noStrike" dirty="0">
                          <a:solidFill>
                            <a:schemeClr val="tx1"/>
                          </a:solidFill>
                          <a:effectLst/>
                        </a:rPr>
                        <a:t>Dokumen uraian tugas Pimpinan dan Staf</a:t>
                      </a:r>
                      <a:endParaRPr lang="sv-SE" sz="2000" b="0" i="0" u="none" strike="noStrike" dirty="0">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3435009615"/>
                  </a:ext>
                </a:extLst>
              </a:tr>
              <a:tr h="148459">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dirty="0">
                          <a:solidFill>
                            <a:schemeClr val="tx1"/>
                          </a:solidFill>
                          <a:effectLst/>
                        </a:rPr>
                        <a:t>Dokumen perencanaan kebutuhan SDI</a:t>
                      </a:r>
                      <a:endParaRPr lang="id-ID" sz="2000" b="0" i="0" u="none" strike="noStrike" dirty="0">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3483537016"/>
                  </a:ext>
                </a:extLst>
              </a:tr>
              <a:tr h="148459">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Direktut / Manajer SDI</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1940716976"/>
                  </a:ext>
                </a:extLst>
              </a:tr>
              <a:tr h="148459">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Direktur / Manajer SDI</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1219202515"/>
                  </a:ext>
                </a:extLst>
              </a:tr>
              <a:tr h="148459">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Pimpinan dan Staf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1246338177"/>
                  </a:ext>
                </a:extLst>
              </a:tr>
              <a:tr h="268711">
                <a:tc rowSpan="5">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Proses Seleksi pegawai mempertimbangkan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Dokumen proses seleksi</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rowSpan="5">
                  <a:txBody>
                    <a:bodyPr/>
                    <a:lstStyle/>
                    <a:p>
                      <a:pPr algn="ct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423" marR="7423" marT="7423" marB="0" anchor="b">
                    <a:solidFill>
                      <a:schemeClr val="bg1"/>
                    </a:solidFill>
                  </a:tcPr>
                </a:tc>
                <a:extLst>
                  <a:ext uri="{0D108BD9-81ED-4DB2-BD59-A6C34878D82A}">
                    <a16:rowId xmlns:a16="http://schemas.microsoft.com/office/drawing/2014/main" val="2807292356"/>
                  </a:ext>
                </a:extLst>
              </a:tr>
              <a:tr h="148459">
                <a:tc vMerge="1">
                  <a:txBody>
                    <a:bodyPr/>
                    <a:lstStyle/>
                    <a:p>
                      <a:endParaRPr lang="id-ID"/>
                    </a:p>
                  </a:txBody>
                  <a:tcPr/>
                </a:tc>
                <a:tc>
                  <a:txBody>
                    <a:bodyPr/>
                    <a:lstStyle/>
                    <a:p>
                      <a:pPr algn="l" fontAlgn="t"/>
                      <a:r>
                        <a:rPr lang="es-ES" sz="2000" u="none" strike="noStrike">
                          <a:solidFill>
                            <a:schemeClr val="tx1"/>
                          </a:solidFill>
                          <a:effectLst/>
                        </a:rPr>
                        <a:t>a.      profesionalitas  dan aspek legal</a:t>
                      </a:r>
                      <a:endParaRPr lang="es-ES"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Direktur / Manajer SDI</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1753287705"/>
                  </a:ext>
                </a:extLst>
              </a:tr>
              <a:tr h="268711">
                <a:tc vMerge="1">
                  <a:txBody>
                    <a:bodyPr/>
                    <a:lstStyle/>
                    <a:p>
                      <a:endParaRPr lang="id-ID"/>
                    </a:p>
                  </a:txBody>
                  <a:tcPr/>
                </a:tc>
                <a:tc>
                  <a:txBody>
                    <a:bodyPr/>
                    <a:lstStyle/>
                    <a:p>
                      <a:pPr algn="l" fontAlgn="t"/>
                      <a:r>
                        <a:rPr lang="id-ID" sz="2000" u="none" strike="noStrike">
                          <a:solidFill>
                            <a:schemeClr val="tx1"/>
                          </a:solidFill>
                          <a:effectLst/>
                        </a:rPr>
                        <a:t>b.      pemahaman dan pengamalan Islam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Pimpinan dan Staf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435443513"/>
                  </a:ext>
                </a:extLst>
              </a:tr>
              <a:tr h="268711">
                <a:tc vMerge="1">
                  <a:txBody>
                    <a:bodyPr/>
                    <a:lstStyle/>
                    <a:p>
                      <a:endParaRPr lang="id-ID"/>
                    </a:p>
                  </a:txBody>
                  <a:tcPr/>
                </a:tc>
                <a:tc>
                  <a:txBody>
                    <a:bodyPr/>
                    <a:lstStyle/>
                    <a:p>
                      <a:pPr algn="l" fontAlgn="t"/>
                      <a:r>
                        <a:rPr lang="id-ID" sz="2000" u="none" strike="noStrike">
                          <a:solidFill>
                            <a:schemeClr val="tx1"/>
                          </a:solidFill>
                          <a:effectLst/>
                        </a:rPr>
                        <a:t>c.      komitmen terhadap Muhammadiyah</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392746308"/>
                  </a:ext>
                </a:extLst>
              </a:tr>
              <a:tr h="268711">
                <a:tc vMerge="1">
                  <a:txBody>
                    <a:bodyPr/>
                    <a:lstStyle/>
                    <a:p>
                      <a:endParaRPr lang="id-ID"/>
                    </a:p>
                  </a:txBody>
                  <a:tcPr/>
                </a:tc>
                <a:tc>
                  <a:txBody>
                    <a:bodyPr/>
                    <a:lstStyle/>
                    <a:p>
                      <a:pPr algn="l" fontAlgn="t"/>
                      <a:r>
                        <a:rPr lang="id-ID" sz="2000" u="none" strike="noStrike">
                          <a:solidFill>
                            <a:schemeClr val="tx1"/>
                          </a:solidFill>
                          <a:effectLst/>
                        </a:rPr>
                        <a:t>d.      keaktifan di Persyarikatan Muhammadiyah</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vMerge="1">
                  <a:txBody>
                    <a:bodyPr/>
                    <a:lstStyle/>
                    <a:p>
                      <a:endParaRPr lang="id-ID"/>
                    </a:p>
                  </a:txBody>
                  <a:tcPr/>
                </a:tc>
                <a:extLst>
                  <a:ext uri="{0D108BD9-81ED-4DB2-BD59-A6C34878D82A}">
                    <a16:rowId xmlns:a16="http://schemas.microsoft.com/office/drawing/2014/main" val="1128786216"/>
                  </a:ext>
                </a:extLst>
              </a:tr>
              <a:tr h="529999">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Dilakukan pemetaan status pemahaman dan pengamalan AIK (minimal kemampuan baca al-Qur'an dan cara shalat)</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fi-FI" sz="2000" u="none" strike="noStrike">
                          <a:solidFill>
                            <a:schemeClr val="tx1"/>
                          </a:solidFill>
                          <a:effectLst/>
                        </a:rPr>
                        <a:t>Data Status pemahaman dan pengamalan AIK</a:t>
                      </a:r>
                      <a:endParaRPr lang="fi-FI"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423" marR="7423" marT="7423" marB="0" anchor="b">
                    <a:solidFill>
                      <a:schemeClr val="bg1"/>
                    </a:solidFill>
                  </a:tcPr>
                </a:tc>
                <a:extLst>
                  <a:ext uri="{0D108BD9-81ED-4DB2-BD59-A6C34878D82A}">
                    <a16:rowId xmlns:a16="http://schemas.microsoft.com/office/drawing/2014/main" val="2280884249"/>
                  </a:ext>
                </a:extLst>
              </a:tr>
              <a:tr h="296918">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fi-FI" sz="2000" u="none" strike="noStrike">
                          <a:solidFill>
                            <a:schemeClr val="tx1"/>
                          </a:solidFill>
                          <a:effectLst/>
                        </a:rPr>
                        <a:t>Ada perencanaan perbaikan status pemahaman dan pengamalan AIK</a:t>
                      </a:r>
                      <a:endParaRPr lang="fi-FI"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l" fontAlgn="t"/>
                      <a:r>
                        <a:rPr lang="id-ID" sz="2000" u="none" strike="noStrike">
                          <a:solidFill>
                            <a:schemeClr val="tx1"/>
                          </a:solidFill>
                          <a:effectLst/>
                        </a:rPr>
                        <a:t>Perencanaan perbaikan</a:t>
                      </a:r>
                      <a:endParaRPr lang="id-ID" sz="2000" b="0" i="0" u="none" strike="noStrike">
                        <a:solidFill>
                          <a:schemeClr val="tx1"/>
                        </a:solidFill>
                        <a:effectLst/>
                        <a:latin typeface="Calibri" panose="020F0502020204030204" pitchFamily="34" charset="0"/>
                      </a:endParaRPr>
                    </a:p>
                  </a:txBody>
                  <a:tcPr marL="7423" marR="7423" marT="7423" marB="0">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7423" marR="7423" marT="7423" marB="0" anchor="b">
                    <a:solidFill>
                      <a:schemeClr val="bg1"/>
                    </a:solidFill>
                  </a:tcPr>
                </a:tc>
                <a:extLst>
                  <a:ext uri="{0D108BD9-81ED-4DB2-BD59-A6C34878D82A}">
                    <a16:rowId xmlns:a16="http://schemas.microsoft.com/office/drawing/2014/main" val="1660396953"/>
                  </a:ext>
                </a:extLst>
              </a:tr>
            </a:tbl>
          </a:graphicData>
        </a:graphic>
      </p:graphicFrame>
    </p:spTree>
    <p:extLst>
      <p:ext uri="{BB962C8B-B14F-4D97-AF65-F5344CB8AC3E}">
        <p14:creationId xmlns:p14="http://schemas.microsoft.com/office/powerpoint/2010/main" val="37916420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615E0A3-4556-4EF6-8FEE-481B09E2343E}"/>
              </a:ext>
            </a:extLst>
          </p:cNvPr>
          <p:cNvGraphicFramePr>
            <a:graphicFrameLocks noGrp="1"/>
          </p:cNvGraphicFramePr>
          <p:nvPr>
            <p:extLst>
              <p:ext uri="{D42A27DB-BD31-4B8C-83A1-F6EECF244321}">
                <p14:modId xmlns:p14="http://schemas.microsoft.com/office/powerpoint/2010/main" val="4277840646"/>
              </p:ext>
            </p:extLst>
          </p:nvPr>
        </p:nvGraphicFramePr>
        <p:xfrm>
          <a:off x="199109" y="1361574"/>
          <a:ext cx="11360726" cy="3419475"/>
        </p:xfrm>
        <a:graphic>
          <a:graphicData uri="http://schemas.openxmlformats.org/drawingml/2006/table">
            <a:tbl>
              <a:tblPr>
                <a:tableStyleId>{5C22544A-7EE6-4342-B048-85BDC9FD1C3A}</a:tableStyleId>
              </a:tblPr>
              <a:tblGrid>
                <a:gridCol w="611865">
                  <a:extLst>
                    <a:ext uri="{9D8B030D-6E8A-4147-A177-3AD203B41FA5}">
                      <a16:colId xmlns:a16="http://schemas.microsoft.com/office/drawing/2014/main" val="3066506809"/>
                    </a:ext>
                  </a:extLst>
                </a:gridCol>
                <a:gridCol w="4583589">
                  <a:extLst>
                    <a:ext uri="{9D8B030D-6E8A-4147-A177-3AD203B41FA5}">
                      <a16:colId xmlns:a16="http://schemas.microsoft.com/office/drawing/2014/main" val="3410618910"/>
                    </a:ext>
                  </a:extLst>
                </a:gridCol>
                <a:gridCol w="540327">
                  <a:extLst>
                    <a:ext uri="{9D8B030D-6E8A-4147-A177-3AD203B41FA5}">
                      <a16:colId xmlns:a16="http://schemas.microsoft.com/office/drawing/2014/main" val="1856416076"/>
                    </a:ext>
                  </a:extLst>
                </a:gridCol>
                <a:gridCol w="4492344">
                  <a:extLst>
                    <a:ext uri="{9D8B030D-6E8A-4147-A177-3AD203B41FA5}">
                      <a16:colId xmlns:a16="http://schemas.microsoft.com/office/drawing/2014/main" val="1804459844"/>
                    </a:ext>
                  </a:extLst>
                </a:gridCol>
                <a:gridCol w="1132601">
                  <a:extLst>
                    <a:ext uri="{9D8B030D-6E8A-4147-A177-3AD203B41FA5}">
                      <a16:colId xmlns:a16="http://schemas.microsoft.com/office/drawing/2014/main" val="3585313275"/>
                    </a:ext>
                  </a:extLst>
                </a:gridCol>
              </a:tblGrid>
              <a:tr h="190500">
                <a:tc gridSpan="5">
                  <a:txBody>
                    <a:bodyPr/>
                    <a:lstStyle/>
                    <a:p>
                      <a:pPr algn="l" fontAlgn="t"/>
                      <a:r>
                        <a:rPr lang="id-ID" sz="2000" b="1" u="none" strike="noStrike" dirty="0">
                          <a:solidFill>
                            <a:srgbClr val="FFC000"/>
                          </a:solidFill>
                          <a:effectLst/>
                        </a:rPr>
                        <a:t>Standar MSDI 1.2</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781631082"/>
                  </a:ext>
                </a:extLst>
              </a:tr>
              <a:tr h="190500">
                <a:tc gridSpan="5">
                  <a:txBody>
                    <a:bodyPr/>
                    <a:lstStyle/>
                    <a:p>
                      <a:pPr algn="l" fontAlgn="t"/>
                      <a:r>
                        <a:rPr lang="id-ID" sz="2000" u="none" strike="noStrike">
                          <a:solidFill>
                            <a:schemeClr val="tx1"/>
                          </a:solidFill>
                          <a:effectLst/>
                        </a:rPr>
                        <a:t>Terminasi 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087308528"/>
                  </a:ext>
                </a:extLst>
              </a:tr>
              <a:tr h="190500">
                <a:tc gridSpan="5">
                  <a:txBody>
                    <a:bodyPr/>
                    <a:lstStyle/>
                    <a:p>
                      <a:pPr algn="l" fontAlgn="t"/>
                      <a:r>
                        <a:rPr lang="fi-FI" sz="2000" u="none" strike="noStrike" dirty="0">
                          <a:solidFill>
                            <a:srgbClr val="FFC000"/>
                          </a:solidFill>
                          <a:effectLst/>
                        </a:rPr>
                        <a:t>Maksud dan Tujuan MSDI 1.2</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41252459"/>
                  </a:ext>
                </a:extLst>
              </a:tr>
              <a:tr h="171450">
                <a:tc gridSpan="5">
                  <a:txBody>
                    <a:bodyPr/>
                    <a:lstStyle/>
                    <a:p>
                      <a:pPr algn="l" fontAlgn="t"/>
                      <a:r>
                        <a:rPr lang="id-ID" sz="2000" u="none" strike="noStrike">
                          <a:solidFill>
                            <a:schemeClr val="tx1"/>
                          </a:solidFill>
                          <a:effectLst/>
                        </a:rPr>
                        <a:t>Terminasi pegawai dilaksanakan dengan cara-cara yang beradab dan berkeadilan.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00307557"/>
                  </a:ext>
                </a:extLst>
              </a:tr>
              <a:tr h="190500">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272605462"/>
                  </a:ext>
                </a:extLst>
              </a:tr>
              <a:tr h="381000">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a:solidFill>
                            <a:schemeClr val="tx1"/>
                          </a:solidFill>
                          <a:effectLst/>
                        </a:rPr>
                        <a:t>RSMA senantiasa menjalin sillaturrahim dengan pegawai yang telah purna tugas</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terminasi: Surat Keputusan, daftar tunjangan dll.</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136576606"/>
                  </a:ext>
                </a:extLst>
              </a:tr>
              <a:tr h="762000">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a:solidFill>
                            <a:schemeClr val="tx1"/>
                          </a:solidFill>
                          <a:effectLst/>
                        </a:rPr>
                        <a:t>RSMA memberikan penghargaan kepada pegawai yang telah purna tugas dan memberikan santunan kepada keluarganya yang membutuhkan</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pemberian penghargaan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56048508"/>
                  </a:ext>
                </a:extLst>
              </a:tr>
            </a:tbl>
          </a:graphicData>
        </a:graphic>
      </p:graphicFrame>
    </p:spTree>
    <p:extLst>
      <p:ext uri="{BB962C8B-B14F-4D97-AF65-F5344CB8AC3E}">
        <p14:creationId xmlns:p14="http://schemas.microsoft.com/office/powerpoint/2010/main" val="17592364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37A63CD-1EF5-4742-850D-D16681C9DC4F}"/>
              </a:ext>
            </a:extLst>
          </p:cNvPr>
          <p:cNvGraphicFramePr>
            <a:graphicFrameLocks noGrp="1"/>
          </p:cNvGraphicFramePr>
          <p:nvPr>
            <p:extLst>
              <p:ext uri="{D42A27DB-BD31-4B8C-83A1-F6EECF244321}">
                <p14:modId xmlns:p14="http://schemas.microsoft.com/office/powerpoint/2010/main" val="48152596"/>
              </p:ext>
            </p:extLst>
          </p:nvPr>
        </p:nvGraphicFramePr>
        <p:xfrm>
          <a:off x="193964" y="159616"/>
          <a:ext cx="11804072" cy="5286996"/>
        </p:xfrm>
        <a:graphic>
          <a:graphicData uri="http://schemas.openxmlformats.org/drawingml/2006/table">
            <a:tbl>
              <a:tblPr>
                <a:tableStyleId>{5C22544A-7EE6-4342-B048-85BDC9FD1C3A}</a:tableStyleId>
              </a:tblPr>
              <a:tblGrid>
                <a:gridCol w="636229">
                  <a:extLst>
                    <a:ext uri="{9D8B030D-6E8A-4147-A177-3AD203B41FA5}">
                      <a16:colId xmlns:a16="http://schemas.microsoft.com/office/drawing/2014/main" val="832234133"/>
                    </a:ext>
                  </a:extLst>
                </a:gridCol>
                <a:gridCol w="11167843">
                  <a:extLst>
                    <a:ext uri="{9D8B030D-6E8A-4147-A177-3AD203B41FA5}">
                      <a16:colId xmlns:a16="http://schemas.microsoft.com/office/drawing/2014/main" val="3770020095"/>
                    </a:ext>
                  </a:extLst>
                </a:gridCol>
              </a:tblGrid>
              <a:tr h="210804">
                <a:tc gridSpan="2">
                  <a:txBody>
                    <a:bodyPr/>
                    <a:lstStyle/>
                    <a:p>
                      <a:pPr algn="ctr" fontAlgn="t"/>
                      <a:r>
                        <a:rPr lang="id-ID" sz="2000" b="1" u="none" strike="noStrike" dirty="0">
                          <a:solidFill>
                            <a:schemeClr val="tx1"/>
                          </a:solidFill>
                          <a:effectLst/>
                        </a:rPr>
                        <a:t>PERFORMANCE PEGAWAI  </a:t>
                      </a:r>
                      <a:endParaRPr lang="id-ID" sz="2000" b="1" i="0" u="none" strike="noStrike" dirty="0">
                        <a:solidFill>
                          <a:schemeClr val="tx1"/>
                        </a:solidFill>
                        <a:effectLst/>
                        <a:latin typeface="Cambria" panose="02040503050406030204" pitchFamily="18" charset="0"/>
                      </a:endParaRPr>
                    </a:p>
                  </a:txBody>
                  <a:tcPr marL="8783" marR="8783" marT="8783" marB="0">
                    <a:solidFill>
                      <a:schemeClr val="bg1"/>
                    </a:solidFill>
                  </a:tcPr>
                </a:tc>
                <a:tc hMerge="1">
                  <a:txBody>
                    <a:bodyPr/>
                    <a:lstStyle/>
                    <a:p>
                      <a:endParaRPr lang="id-ID"/>
                    </a:p>
                  </a:txBody>
                  <a:tcPr/>
                </a:tc>
                <a:extLst>
                  <a:ext uri="{0D108BD9-81ED-4DB2-BD59-A6C34878D82A}">
                    <a16:rowId xmlns:a16="http://schemas.microsoft.com/office/drawing/2014/main" val="1364099137"/>
                  </a:ext>
                </a:extLst>
              </a:tr>
              <a:tr h="175670">
                <a:tc gridSpan="2">
                  <a:txBody>
                    <a:bodyPr/>
                    <a:lstStyle/>
                    <a:p>
                      <a:pPr algn="l" fontAlgn="t"/>
                      <a:r>
                        <a:rPr lang="id-ID" sz="2000" b="1" u="none" strike="noStrike" dirty="0">
                          <a:solidFill>
                            <a:srgbClr val="FFC000"/>
                          </a:solidFill>
                          <a:effectLst/>
                        </a:rPr>
                        <a:t>Standar MSDI 2.1</a:t>
                      </a:r>
                      <a:endParaRPr lang="id-ID" sz="2000" b="1" i="0" u="none" strike="noStrike" dirty="0">
                        <a:solidFill>
                          <a:srgbClr val="FFC000"/>
                        </a:solidFill>
                        <a:effectLst/>
                        <a:latin typeface="Calibri" panose="020F0502020204030204" pitchFamily="34" charset="0"/>
                      </a:endParaRPr>
                    </a:p>
                  </a:txBody>
                  <a:tcPr marL="8783" marR="8783" marT="8783" marB="0">
                    <a:solidFill>
                      <a:schemeClr val="bg1"/>
                    </a:solidFill>
                  </a:tcPr>
                </a:tc>
                <a:tc hMerge="1">
                  <a:txBody>
                    <a:bodyPr/>
                    <a:lstStyle/>
                    <a:p>
                      <a:endParaRPr lang="id-ID"/>
                    </a:p>
                  </a:txBody>
                  <a:tcPr/>
                </a:tc>
                <a:extLst>
                  <a:ext uri="{0D108BD9-81ED-4DB2-BD59-A6C34878D82A}">
                    <a16:rowId xmlns:a16="http://schemas.microsoft.com/office/drawing/2014/main" val="2786682505"/>
                  </a:ext>
                </a:extLst>
              </a:tr>
              <a:tr h="175670">
                <a:tc gridSpan="2">
                  <a:txBody>
                    <a:bodyPr/>
                    <a:lstStyle/>
                    <a:p>
                      <a:pPr algn="l" fontAlgn="t"/>
                      <a:r>
                        <a:rPr lang="id-ID" sz="2000" u="none" strike="noStrike">
                          <a:solidFill>
                            <a:schemeClr val="tx1"/>
                          </a:solidFill>
                          <a:effectLst/>
                        </a:rPr>
                        <a:t>Pegawai RSMA memiliki performance yang Islami</a:t>
                      </a:r>
                      <a:endParaRPr lang="id-ID" sz="2000" b="0" i="0" u="none" strike="noStrike">
                        <a:solidFill>
                          <a:schemeClr val="tx1"/>
                        </a:solidFill>
                        <a:effectLst/>
                        <a:latin typeface="Calibri" panose="020F0502020204030204" pitchFamily="34" charset="0"/>
                      </a:endParaRPr>
                    </a:p>
                  </a:txBody>
                  <a:tcPr marL="8783" marR="8783" marT="8783" marB="0">
                    <a:solidFill>
                      <a:schemeClr val="bg1"/>
                    </a:solidFill>
                  </a:tcPr>
                </a:tc>
                <a:tc hMerge="1">
                  <a:txBody>
                    <a:bodyPr/>
                    <a:lstStyle/>
                    <a:p>
                      <a:endParaRPr lang="id-ID"/>
                    </a:p>
                  </a:txBody>
                  <a:tcPr/>
                </a:tc>
                <a:extLst>
                  <a:ext uri="{0D108BD9-81ED-4DB2-BD59-A6C34878D82A}">
                    <a16:rowId xmlns:a16="http://schemas.microsoft.com/office/drawing/2014/main" val="3809370067"/>
                  </a:ext>
                </a:extLst>
              </a:tr>
              <a:tr h="175670">
                <a:tc gridSpan="2">
                  <a:txBody>
                    <a:bodyPr/>
                    <a:lstStyle/>
                    <a:p>
                      <a:pPr algn="l" fontAlgn="t"/>
                      <a:r>
                        <a:rPr lang="fi-FI" sz="2000" b="1" u="none" strike="noStrike" dirty="0">
                          <a:solidFill>
                            <a:srgbClr val="FFC000"/>
                          </a:solidFill>
                          <a:effectLst/>
                        </a:rPr>
                        <a:t>MAKSUD  DAN TUJUAN MSDI 2.1 :</a:t>
                      </a:r>
                      <a:endParaRPr lang="fi-FI" sz="2000" b="1" i="0" u="none" strike="noStrike" dirty="0">
                        <a:solidFill>
                          <a:srgbClr val="FFC000"/>
                        </a:solidFill>
                        <a:effectLst/>
                        <a:latin typeface="Calibri" panose="020F0502020204030204" pitchFamily="34" charset="0"/>
                      </a:endParaRPr>
                    </a:p>
                  </a:txBody>
                  <a:tcPr marL="8783" marR="8783" marT="8783" marB="0">
                    <a:solidFill>
                      <a:schemeClr val="bg1"/>
                    </a:solidFill>
                  </a:tcPr>
                </a:tc>
                <a:tc hMerge="1">
                  <a:txBody>
                    <a:bodyPr/>
                    <a:lstStyle/>
                    <a:p>
                      <a:endParaRPr lang="id-ID"/>
                    </a:p>
                  </a:txBody>
                  <a:tcPr/>
                </a:tc>
                <a:extLst>
                  <a:ext uri="{0D108BD9-81ED-4DB2-BD59-A6C34878D82A}">
                    <a16:rowId xmlns:a16="http://schemas.microsoft.com/office/drawing/2014/main" val="1002846223"/>
                  </a:ext>
                </a:extLst>
              </a:tr>
              <a:tr h="627141">
                <a:tc gridSpan="2">
                  <a:txBody>
                    <a:bodyPr/>
                    <a:lstStyle/>
                    <a:p>
                      <a:pPr algn="l" fontAlgn="t"/>
                      <a:r>
                        <a:rPr lang="id-ID" sz="2000" u="none" strike="noStrike">
                          <a:solidFill>
                            <a:schemeClr val="tx1"/>
                          </a:solidFill>
                          <a:effectLst/>
                        </a:rPr>
                        <a:t>Performance pegawai tergambar dari perilaku keseharian selaku pribadi maupun dalam berinteraksi dengan pimpinan, sesama pegawai, pelanggan, dan lingkungannya. Tujuan Dakwah untuk pegawai AUK sebagaimana tersebut dalam buku Panduan Dakwah AUK adalah terbentuknya perilaku individu dan kolektif, baik sebagai pelaksana atau sebagai pengelola Amal Usaha Kesehatan Muhammadiyah yang menunjukkan keteladanan yang baik (uswah hasanah) menuju terwujudnya maksud dan tujuan Muhammadiyah. </a:t>
                      </a:r>
                      <a:endParaRPr lang="id-ID" sz="2000" b="0" i="1" u="none" strike="noStrike">
                        <a:solidFill>
                          <a:schemeClr val="tx1"/>
                        </a:solidFill>
                        <a:effectLst/>
                        <a:latin typeface="Calibri" panose="020F0502020204030204" pitchFamily="34" charset="0"/>
                      </a:endParaRPr>
                    </a:p>
                  </a:txBody>
                  <a:tcPr marL="8783" marR="8783" marT="8783" marB="0">
                    <a:solidFill>
                      <a:schemeClr val="bg1"/>
                    </a:solidFill>
                  </a:tcPr>
                </a:tc>
                <a:tc hMerge="1">
                  <a:txBody>
                    <a:bodyPr/>
                    <a:lstStyle/>
                    <a:p>
                      <a:endParaRPr lang="id-ID"/>
                    </a:p>
                  </a:txBody>
                  <a:tcPr/>
                </a:tc>
                <a:extLst>
                  <a:ext uri="{0D108BD9-81ED-4DB2-BD59-A6C34878D82A}">
                    <a16:rowId xmlns:a16="http://schemas.microsoft.com/office/drawing/2014/main" val="1127315998"/>
                  </a:ext>
                </a:extLst>
              </a:tr>
              <a:tr h="175670">
                <a:tc gridSpan="2">
                  <a:txBody>
                    <a:bodyPr/>
                    <a:lstStyle/>
                    <a:p>
                      <a:pPr algn="l" fontAlgn="ctr"/>
                      <a:r>
                        <a:rPr lang="sv-SE" sz="2000" u="none" strike="noStrike">
                          <a:solidFill>
                            <a:schemeClr val="tx1"/>
                          </a:solidFill>
                          <a:effectLst/>
                        </a:rPr>
                        <a:t>Indikator dari tujuan tersebut sebagai berikut:</a:t>
                      </a:r>
                      <a:endParaRPr lang="sv-SE" sz="2000" b="0" i="0" u="none" strike="noStrike">
                        <a:solidFill>
                          <a:schemeClr val="tx1"/>
                        </a:solidFill>
                        <a:effectLst/>
                        <a:latin typeface="Calibri" panose="020F0502020204030204" pitchFamily="34" charset="0"/>
                      </a:endParaRPr>
                    </a:p>
                  </a:txBody>
                  <a:tcPr marL="8783" marR="8783" marT="8783" marB="0" anchor="ctr">
                    <a:solidFill>
                      <a:schemeClr val="bg1"/>
                    </a:solidFill>
                  </a:tcPr>
                </a:tc>
                <a:tc hMerge="1">
                  <a:txBody>
                    <a:bodyPr/>
                    <a:lstStyle/>
                    <a:p>
                      <a:endParaRPr lang="id-ID"/>
                    </a:p>
                  </a:txBody>
                  <a:tcPr/>
                </a:tc>
                <a:extLst>
                  <a:ext uri="{0D108BD9-81ED-4DB2-BD59-A6C34878D82A}">
                    <a16:rowId xmlns:a16="http://schemas.microsoft.com/office/drawing/2014/main" val="1057123403"/>
                  </a:ext>
                </a:extLst>
              </a:tr>
              <a:tr h="175670">
                <a:tc>
                  <a:txBody>
                    <a:bodyPr/>
                    <a:lstStyle/>
                    <a:p>
                      <a:pPr algn="ctr" fontAlgn="t"/>
                      <a:r>
                        <a:rPr lang="id-ID" sz="2000" u="none" strike="noStrike">
                          <a:solidFill>
                            <a:schemeClr val="tx1"/>
                          </a:solidFill>
                          <a:effectLst/>
                        </a:rPr>
                        <a:t>a.</a:t>
                      </a:r>
                      <a:endParaRPr lang="id-ID" sz="20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algn="l" fontAlgn="t"/>
                      <a:r>
                        <a:rPr lang="id-ID" sz="2000" u="none" strike="noStrike">
                          <a:solidFill>
                            <a:schemeClr val="tx1"/>
                          </a:solidFill>
                          <a:effectLst/>
                        </a:rPr>
                        <a:t> Setiap pegawai di AUK Muhammadiyah memiliki visi dan misi pribadi yang sesuai dengan Muhammadiyah, yaitu:</a:t>
                      </a:r>
                      <a:endParaRPr lang="id-ID" sz="2000" b="0" i="0" u="none" strike="noStrike">
                        <a:solidFill>
                          <a:schemeClr val="tx1"/>
                        </a:solidFill>
                        <a:effectLst/>
                        <a:latin typeface="Calibri" panose="020F0502020204030204" pitchFamily="34" charset="0"/>
                      </a:endParaRPr>
                    </a:p>
                  </a:txBody>
                  <a:tcPr marL="8783" marR="8783" marT="8783" marB="0">
                    <a:solidFill>
                      <a:schemeClr val="bg1"/>
                    </a:solidFill>
                  </a:tcPr>
                </a:tc>
                <a:extLst>
                  <a:ext uri="{0D108BD9-81ED-4DB2-BD59-A6C34878D82A}">
                    <a16:rowId xmlns:a16="http://schemas.microsoft.com/office/drawing/2014/main" val="2332927461"/>
                  </a:ext>
                </a:extLst>
              </a:tr>
              <a:tr h="175670">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algn="l" fontAlgn="ctr"/>
                      <a:r>
                        <a:rPr lang="id-ID" sz="2000" u="none" strike="noStrike">
                          <a:solidFill>
                            <a:schemeClr val="tx1"/>
                          </a:solidFill>
                          <a:effectLst/>
                        </a:rPr>
                        <a:t>Visi: terwujudnya masyarakat Islam yang sebenar-benarnya</a:t>
                      </a:r>
                      <a:endParaRPr lang="id-ID" sz="2000" b="0" i="0" u="none" strike="noStrike">
                        <a:solidFill>
                          <a:schemeClr val="tx1"/>
                        </a:solidFill>
                        <a:effectLst/>
                        <a:latin typeface="Calibri" panose="020F0502020204030204" pitchFamily="34" charset="0"/>
                      </a:endParaRPr>
                    </a:p>
                  </a:txBody>
                  <a:tcPr marL="8783" marR="8783" marT="8783" marB="0" anchor="ctr">
                    <a:solidFill>
                      <a:schemeClr val="bg1"/>
                    </a:solidFill>
                  </a:tcPr>
                </a:tc>
                <a:extLst>
                  <a:ext uri="{0D108BD9-81ED-4DB2-BD59-A6C34878D82A}">
                    <a16:rowId xmlns:a16="http://schemas.microsoft.com/office/drawing/2014/main" val="1048482869"/>
                  </a:ext>
                </a:extLst>
              </a:tr>
              <a:tr h="175670">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algn="l" fontAlgn="ctr"/>
                      <a:r>
                        <a:rPr lang="id-ID" sz="2000" u="none" strike="noStrike" dirty="0">
                          <a:solidFill>
                            <a:schemeClr val="tx1"/>
                          </a:solidFill>
                          <a:effectLst/>
                        </a:rPr>
                        <a:t> Misi:</a:t>
                      </a:r>
                      <a:endParaRPr lang="id-ID" sz="2000" b="0" i="0" u="none" strike="noStrike" dirty="0">
                        <a:solidFill>
                          <a:schemeClr val="tx1"/>
                        </a:solidFill>
                        <a:effectLst/>
                        <a:latin typeface="Calibri" panose="020F0502020204030204" pitchFamily="34" charset="0"/>
                      </a:endParaRPr>
                    </a:p>
                  </a:txBody>
                  <a:tcPr marL="8783" marR="8783" marT="8783" marB="0" anchor="ctr">
                    <a:solidFill>
                      <a:schemeClr val="bg1"/>
                    </a:solidFill>
                  </a:tcPr>
                </a:tc>
                <a:extLst>
                  <a:ext uri="{0D108BD9-81ED-4DB2-BD59-A6C34878D82A}">
                    <a16:rowId xmlns:a16="http://schemas.microsoft.com/office/drawing/2014/main" val="1521796829"/>
                  </a:ext>
                </a:extLst>
              </a:tr>
              <a:tr h="175670">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algn="l" fontAlgn="ctr"/>
                      <a:r>
                        <a:rPr lang="fi-FI" sz="2000" u="none" strike="noStrike" dirty="0">
                          <a:solidFill>
                            <a:schemeClr val="tx1"/>
                          </a:solidFill>
                          <a:effectLst/>
                        </a:rPr>
                        <a:t>1. Menegakkan tauhid yang </a:t>
                      </a:r>
                      <a:r>
                        <a:rPr lang="fi-FI" sz="2000" u="none" strike="noStrike" dirty="0" smtClean="0">
                          <a:solidFill>
                            <a:schemeClr val="tx1"/>
                          </a:solidFill>
                          <a:effectLst/>
                        </a:rPr>
                        <a:t>murni</a:t>
                      </a:r>
                      <a:endParaRPr lang="fi-FI" sz="2000" b="0" i="0" u="none" strike="noStrike" dirty="0">
                        <a:solidFill>
                          <a:schemeClr val="tx1"/>
                        </a:solidFill>
                        <a:effectLst/>
                        <a:latin typeface="Calibri" panose="020F0502020204030204" pitchFamily="34" charset="0"/>
                      </a:endParaRPr>
                    </a:p>
                  </a:txBody>
                  <a:tcPr marL="8783" marR="8783" marT="8783" marB="0" anchor="ctr">
                    <a:solidFill>
                      <a:schemeClr val="bg1"/>
                    </a:solidFill>
                  </a:tcPr>
                </a:tc>
                <a:extLst>
                  <a:ext uri="{0D108BD9-81ED-4DB2-BD59-A6C34878D82A}">
                    <a16:rowId xmlns:a16="http://schemas.microsoft.com/office/drawing/2014/main" val="1995047046"/>
                  </a:ext>
                </a:extLst>
              </a:tr>
              <a:tr h="175670">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algn="l" fontAlgn="ctr"/>
                      <a:r>
                        <a:rPr lang="id-ID" sz="2000" u="none" strike="noStrike" dirty="0">
                          <a:solidFill>
                            <a:schemeClr val="tx1"/>
                          </a:solidFill>
                          <a:effectLst/>
                        </a:rPr>
                        <a:t>2. Menyebarluaskan dan memajukan ajaran Islam yang bersumber kepada al-Qur'an dan as Sunnah</a:t>
                      </a:r>
                      <a:endParaRPr lang="id-ID" sz="2000" b="0" i="0" u="none" strike="noStrike" dirty="0">
                        <a:solidFill>
                          <a:schemeClr val="tx1"/>
                        </a:solidFill>
                        <a:effectLst/>
                        <a:latin typeface="Calibri" panose="020F0502020204030204" pitchFamily="34" charset="0"/>
                      </a:endParaRPr>
                    </a:p>
                  </a:txBody>
                  <a:tcPr marL="8783" marR="8783" marT="8783" marB="0" anchor="ctr">
                    <a:solidFill>
                      <a:schemeClr val="bg1"/>
                    </a:solidFill>
                  </a:tcPr>
                </a:tc>
                <a:extLst>
                  <a:ext uri="{0D108BD9-81ED-4DB2-BD59-A6C34878D82A}">
                    <a16:rowId xmlns:a16="http://schemas.microsoft.com/office/drawing/2014/main" val="2491492876"/>
                  </a:ext>
                </a:extLst>
              </a:tr>
              <a:tr h="175670">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algn="l" fontAlgn="ctr"/>
                      <a:r>
                        <a:rPr lang="id-ID" sz="2000" u="none" strike="noStrike" dirty="0">
                          <a:solidFill>
                            <a:schemeClr val="tx1"/>
                          </a:solidFill>
                          <a:effectLst/>
                        </a:rPr>
                        <a:t>3. Mewujudkan Islam dalam kehidupan peribadi, keluarga dan masyarakat</a:t>
                      </a:r>
                      <a:endParaRPr lang="id-ID" sz="2000" b="0" i="0" u="none" strike="noStrike" dirty="0">
                        <a:solidFill>
                          <a:schemeClr val="tx1"/>
                        </a:solidFill>
                        <a:effectLst/>
                        <a:latin typeface="Calibri" panose="020F0502020204030204" pitchFamily="34" charset="0"/>
                      </a:endParaRPr>
                    </a:p>
                  </a:txBody>
                  <a:tcPr marL="8783" marR="8783" marT="8783" marB="0" anchor="ctr">
                    <a:solidFill>
                      <a:schemeClr val="bg1"/>
                    </a:solidFill>
                  </a:tcPr>
                </a:tc>
                <a:extLst>
                  <a:ext uri="{0D108BD9-81ED-4DB2-BD59-A6C34878D82A}">
                    <a16:rowId xmlns:a16="http://schemas.microsoft.com/office/drawing/2014/main" val="820913330"/>
                  </a:ext>
                </a:extLst>
              </a:tr>
            </a:tbl>
          </a:graphicData>
        </a:graphic>
      </p:graphicFrame>
    </p:spTree>
    <p:extLst>
      <p:ext uri="{BB962C8B-B14F-4D97-AF65-F5344CB8AC3E}">
        <p14:creationId xmlns:p14="http://schemas.microsoft.com/office/powerpoint/2010/main" val="26863376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E9943AB-7D2F-4BA4-BA2F-96CCCADEA6BD}"/>
              </a:ext>
            </a:extLst>
          </p:cNvPr>
          <p:cNvGraphicFramePr>
            <a:graphicFrameLocks noGrp="1"/>
          </p:cNvGraphicFramePr>
          <p:nvPr>
            <p:extLst>
              <p:ext uri="{D42A27DB-BD31-4B8C-83A1-F6EECF244321}">
                <p14:modId xmlns:p14="http://schemas.microsoft.com/office/powerpoint/2010/main" val="2297837778"/>
              </p:ext>
            </p:extLst>
          </p:nvPr>
        </p:nvGraphicFramePr>
        <p:xfrm>
          <a:off x="193964" y="1673225"/>
          <a:ext cx="11804072" cy="3745430"/>
        </p:xfrm>
        <a:graphic>
          <a:graphicData uri="http://schemas.openxmlformats.org/drawingml/2006/table">
            <a:tbl>
              <a:tblPr>
                <a:tableStyleId>{5C22544A-7EE6-4342-B048-85BDC9FD1C3A}</a:tableStyleId>
              </a:tblPr>
              <a:tblGrid>
                <a:gridCol w="636229">
                  <a:extLst>
                    <a:ext uri="{9D8B030D-6E8A-4147-A177-3AD203B41FA5}">
                      <a16:colId xmlns:a16="http://schemas.microsoft.com/office/drawing/2014/main" val="4201255975"/>
                    </a:ext>
                  </a:extLst>
                </a:gridCol>
                <a:gridCol w="11167843">
                  <a:extLst>
                    <a:ext uri="{9D8B030D-6E8A-4147-A177-3AD203B41FA5}">
                      <a16:colId xmlns:a16="http://schemas.microsoft.com/office/drawing/2014/main" val="2561310483"/>
                    </a:ext>
                  </a:extLst>
                </a:gridCol>
              </a:tblGrid>
              <a:tr h="175670">
                <a:tc>
                  <a:txBody>
                    <a:bodyPr/>
                    <a:lstStyle/>
                    <a:p>
                      <a:pPr algn="ctr" fontAlgn="t"/>
                      <a:r>
                        <a:rPr lang="id-ID" sz="2400" u="none" strike="noStrike">
                          <a:solidFill>
                            <a:schemeClr val="tx1"/>
                          </a:solidFill>
                          <a:effectLst/>
                        </a:rPr>
                        <a:t>b.</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algn="l" fontAlgn="ctr"/>
                      <a:r>
                        <a:rPr lang="id-ID" sz="2400" u="none" strike="noStrike" dirty="0">
                          <a:solidFill>
                            <a:schemeClr val="tx1"/>
                          </a:solidFill>
                          <a:effectLst/>
                        </a:rPr>
                        <a:t> Setiap pegawai di AUK Muhammadiyah memiliki kebiasaan </a:t>
                      </a:r>
                      <a:endParaRPr lang="id-ID" sz="2400" b="0" i="0" u="none" strike="noStrike" dirty="0">
                        <a:solidFill>
                          <a:schemeClr val="tx1"/>
                        </a:solidFill>
                        <a:effectLst/>
                        <a:latin typeface="Calibri" panose="020F0502020204030204" pitchFamily="34" charset="0"/>
                      </a:endParaRPr>
                    </a:p>
                  </a:txBody>
                  <a:tcPr marL="8783" marR="8783" marT="8783" marB="0" anchor="ctr">
                    <a:solidFill>
                      <a:schemeClr val="bg1"/>
                    </a:solidFill>
                  </a:tcPr>
                </a:tc>
                <a:extLst>
                  <a:ext uri="{0D108BD9-81ED-4DB2-BD59-A6C34878D82A}">
                    <a16:rowId xmlns:a16="http://schemas.microsoft.com/office/drawing/2014/main" val="1811953895"/>
                  </a:ext>
                </a:extLst>
              </a:tr>
              <a:tr h="175670">
                <a:tc>
                  <a:txBody>
                    <a:bodyPr/>
                    <a:lstStyle/>
                    <a:p>
                      <a:pPr algn="ctr" fontAlgn="t"/>
                      <a:r>
                        <a:rPr lang="id-ID" sz="2400" u="none" strike="noStrike">
                          <a:solidFill>
                            <a:schemeClr val="tx1"/>
                          </a:solidFill>
                          <a:effectLst/>
                        </a:rPr>
                        <a:t> </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marL="342900" indent="-342900" algn="l" fontAlgn="ctr">
                        <a:buFont typeface="Arial" panose="020B0604020202020204" pitchFamily="34" charset="0"/>
                        <a:buChar char="•"/>
                      </a:pPr>
                      <a:r>
                        <a:rPr lang="id-ID" sz="2400" u="none" strike="noStrike" dirty="0" smtClean="0">
                          <a:solidFill>
                            <a:schemeClr val="tx1"/>
                          </a:solidFill>
                          <a:effectLst/>
                        </a:rPr>
                        <a:t>Shalat </a:t>
                      </a:r>
                      <a:r>
                        <a:rPr lang="id-ID" sz="2400" u="none" strike="noStrike" dirty="0">
                          <a:solidFill>
                            <a:schemeClr val="tx1"/>
                          </a:solidFill>
                          <a:effectLst/>
                        </a:rPr>
                        <a:t>fardhu di awal waktu, berjamaah di masjid, shalat dhuha, dan shalat tahajud</a:t>
                      </a:r>
                      <a:endParaRPr lang="id-ID" sz="2400" b="0" i="0" u="none" strike="noStrike" dirty="0">
                        <a:solidFill>
                          <a:schemeClr val="tx1"/>
                        </a:solidFill>
                        <a:effectLst/>
                        <a:latin typeface="Calibri" panose="020F0502020204030204" pitchFamily="34" charset="0"/>
                      </a:endParaRPr>
                    </a:p>
                  </a:txBody>
                  <a:tcPr marL="237154" marR="8783" marT="8783" marB="0" anchor="ctr">
                    <a:solidFill>
                      <a:schemeClr val="bg1"/>
                    </a:solidFill>
                  </a:tcPr>
                </a:tc>
                <a:extLst>
                  <a:ext uri="{0D108BD9-81ED-4DB2-BD59-A6C34878D82A}">
                    <a16:rowId xmlns:a16="http://schemas.microsoft.com/office/drawing/2014/main" val="2203500399"/>
                  </a:ext>
                </a:extLst>
              </a:tr>
              <a:tr h="175670">
                <a:tc>
                  <a:txBody>
                    <a:bodyPr/>
                    <a:lstStyle/>
                    <a:p>
                      <a:pPr algn="ctr" fontAlgn="t"/>
                      <a:r>
                        <a:rPr lang="id-ID" sz="2400" u="none" strike="noStrike">
                          <a:solidFill>
                            <a:schemeClr val="tx1"/>
                          </a:solidFill>
                          <a:effectLst/>
                        </a:rPr>
                        <a:t> </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marL="342900" indent="-342900" algn="l" fontAlgn="ctr">
                        <a:buFont typeface="Arial" panose="020B0604020202020204" pitchFamily="34" charset="0"/>
                        <a:buChar char="•"/>
                      </a:pPr>
                      <a:r>
                        <a:rPr lang="id-ID" sz="2400" u="none" strike="noStrike" dirty="0" smtClean="0">
                          <a:solidFill>
                            <a:schemeClr val="tx1"/>
                          </a:solidFill>
                          <a:effectLst/>
                        </a:rPr>
                        <a:t>Puasa </a:t>
                      </a:r>
                      <a:r>
                        <a:rPr lang="id-ID" sz="2400" u="none" strike="noStrike" dirty="0">
                          <a:solidFill>
                            <a:schemeClr val="tx1"/>
                          </a:solidFill>
                          <a:effectLst/>
                        </a:rPr>
                        <a:t>sunah (Ayyamul bidh, Senin – Kamis, atau puasa Daud)</a:t>
                      </a:r>
                      <a:endParaRPr lang="id-ID" sz="2400" b="0" i="0" u="none" strike="noStrike" dirty="0">
                        <a:solidFill>
                          <a:schemeClr val="tx1"/>
                        </a:solidFill>
                        <a:effectLst/>
                        <a:latin typeface="Calibri" panose="020F0502020204030204" pitchFamily="34" charset="0"/>
                      </a:endParaRPr>
                    </a:p>
                  </a:txBody>
                  <a:tcPr marL="237154" marR="8783" marT="8783" marB="0" anchor="ctr">
                    <a:solidFill>
                      <a:schemeClr val="bg1"/>
                    </a:solidFill>
                  </a:tcPr>
                </a:tc>
                <a:extLst>
                  <a:ext uri="{0D108BD9-81ED-4DB2-BD59-A6C34878D82A}">
                    <a16:rowId xmlns:a16="http://schemas.microsoft.com/office/drawing/2014/main" val="3449366901"/>
                  </a:ext>
                </a:extLst>
              </a:tr>
              <a:tr h="175670">
                <a:tc>
                  <a:txBody>
                    <a:bodyPr/>
                    <a:lstStyle/>
                    <a:p>
                      <a:pPr algn="ctr" fontAlgn="t"/>
                      <a:r>
                        <a:rPr lang="id-ID" sz="2400" u="none" strike="noStrike">
                          <a:solidFill>
                            <a:schemeClr val="tx1"/>
                          </a:solidFill>
                          <a:effectLst/>
                        </a:rPr>
                        <a:t> </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marL="342900" indent="-342900" algn="l" fontAlgn="ctr">
                        <a:buFont typeface="Arial" panose="020B0604020202020204" pitchFamily="34" charset="0"/>
                        <a:buChar char="•"/>
                      </a:pPr>
                      <a:r>
                        <a:rPr lang="id-ID" sz="2400" u="none" strike="noStrike" dirty="0" smtClean="0">
                          <a:solidFill>
                            <a:schemeClr val="tx1"/>
                          </a:solidFill>
                          <a:effectLst/>
                        </a:rPr>
                        <a:t>Membayar </a:t>
                      </a:r>
                      <a:r>
                        <a:rPr lang="id-ID" sz="2400" u="none" strike="noStrike" dirty="0">
                          <a:solidFill>
                            <a:schemeClr val="tx1"/>
                          </a:solidFill>
                          <a:effectLst/>
                        </a:rPr>
                        <a:t>ZIS minimal 2,5% dari total penghasilan</a:t>
                      </a:r>
                      <a:endParaRPr lang="id-ID" sz="2400" b="0" i="0" u="none" strike="noStrike" dirty="0">
                        <a:solidFill>
                          <a:schemeClr val="tx1"/>
                        </a:solidFill>
                        <a:effectLst/>
                        <a:latin typeface="Calibri" panose="020F0502020204030204" pitchFamily="34" charset="0"/>
                      </a:endParaRPr>
                    </a:p>
                  </a:txBody>
                  <a:tcPr marL="237154" marR="8783" marT="8783" marB="0" anchor="ctr">
                    <a:solidFill>
                      <a:schemeClr val="bg1"/>
                    </a:solidFill>
                  </a:tcPr>
                </a:tc>
                <a:extLst>
                  <a:ext uri="{0D108BD9-81ED-4DB2-BD59-A6C34878D82A}">
                    <a16:rowId xmlns:a16="http://schemas.microsoft.com/office/drawing/2014/main" val="1529535017"/>
                  </a:ext>
                </a:extLst>
              </a:tr>
              <a:tr h="175670">
                <a:tc>
                  <a:txBody>
                    <a:bodyPr/>
                    <a:lstStyle/>
                    <a:p>
                      <a:pPr algn="ctr" fontAlgn="t"/>
                      <a:r>
                        <a:rPr lang="id-ID" sz="2400" u="none" strike="noStrike">
                          <a:solidFill>
                            <a:schemeClr val="tx1"/>
                          </a:solidFill>
                          <a:effectLst/>
                        </a:rPr>
                        <a:t> </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marL="342900" indent="-342900" algn="l" fontAlgn="ctr">
                        <a:buFont typeface="Arial" panose="020B0604020202020204" pitchFamily="34" charset="0"/>
                        <a:buChar char="•"/>
                      </a:pPr>
                      <a:r>
                        <a:rPr lang="id-ID" sz="2400" u="none" strike="noStrike" dirty="0" smtClean="0">
                          <a:solidFill>
                            <a:schemeClr val="tx1"/>
                          </a:solidFill>
                          <a:effectLst/>
                        </a:rPr>
                        <a:t>Beradab </a:t>
                      </a:r>
                      <a:r>
                        <a:rPr lang="id-ID" sz="2400" u="none" strike="noStrike" dirty="0">
                          <a:solidFill>
                            <a:schemeClr val="tx1"/>
                          </a:solidFill>
                          <a:effectLst/>
                        </a:rPr>
                        <a:t>Islami dalam setiap aktifitas</a:t>
                      </a:r>
                      <a:endParaRPr lang="id-ID" sz="2400" b="0" i="0" u="none" strike="noStrike" dirty="0">
                        <a:solidFill>
                          <a:schemeClr val="tx1"/>
                        </a:solidFill>
                        <a:effectLst/>
                        <a:latin typeface="Calibri" panose="020F0502020204030204" pitchFamily="34" charset="0"/>
                      </a:endParaRPr>
                    </a:p>
                  </a:txBody>
                  <a:tcPr marL="237154" marR="8783" marT="8783" marB="0" anchor="ctr">
                    <a:solidFill>
                      <a:schemeClr val="bg1"/>
                    </a:solidFill>
                  </a:tcPr>
                </a:tc>
                <a:extLst>
                  <a:ext uri="{0D108BD9-81ED-4DB2-BD59-A6C34878D82A}">
                    <a16:rowId xmlns:a16="http://schemas.microsoft.com/office/drawing/2014/main" val="2509991082"/>
                  </a:ext>
                </a:extLst>
              </a:tr>
              <a:tr h="175670">
                <a:tc>
                  <a:txBody>
                    <a:bodyPr/>
                    <a:lstStyle/>
                    <a:p>
                      <a:pPr algn="ctr" fontAlgn="t"/>
                      <a:r>
                        <a:rPr lang="id-ID" sz="2400" u="none" strike="noStrike">
                          <a:solidFill>
                            <a:schemeClr val="tx1"/>
                          </a:solidFill>
                          <a:effectLst/>
                        </a:rPr>
                        <a:t> </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marL="342900" indent="-342900" algn="l" fontAlgn="ctr">
                        <a:buFont typeface="Arial" panose="020B0604020202020204" pitchFamily="34" charset="0"/>
                        <a:buChar char="•"/>
                      </a:pPr>
                      <a:r>
                        <a:rPr lang="id-ID" sz="2400" u="none" strike="noStrike" dirty="0" smtClean="0">
                          <a:solidFill>
                            <a:schemeClr val="tx1"/>
                          </a:solidFill>
                          <a:effectLst/>
                        </a:rPr>
                        <a:t>Membaca </a:t>
                      </a:r>
                      <a:r>
                        <a:rPr lang="id-ID" sz="2400" u="none" strike="noStrike" dirty="0">
                          <a:solidFill>
                            <a:schemeClr val="tx1"/>
                          </a:solidFill>
                          <a:effectLst/>
                        </a:rPr>
                        <a:t>al-Qur’an setiap hari dan khatam minimal sekali setiap bulan</a:t>
                      </a:r>
                      <a:endParaRPr lang="id-ID" sz="2400" b="0" i="0" u="none" strike="noStrike" dirty="0">
                        <a:solidFill>
                          <a:schemeClr val="tx1"/>
                        </a:solidFill>
                        <a:effectLst/>
                        <a:latin typeface="Calibri" panose="020F0502020204030204" pitchFamily="34" charset="0"/>
                      </a:endParaRPr>
                    </a:p>
                  </a:txBody>
                  <a:tcPr marL="237154" marR="8783" marT="8783" marB="0" anchor="ctr">
                    <a:solidFill>
                      <a:schemeClr val="bg1"/>
                    </a:solidFill>
                  </a:tcPr>
                </a:tc>
                <a:extLst>
                  <a:ext uri="{0D108BD9-81ED-4DB2-BD59-A6C34878D82A}">
                    <a16:rowId xmlns:a16="http://schemas.microsoft.com/office/drawing/2014/main" val="4224111805"/>
                  </a:ext>
                </a:extLst>
              </a:tr>
              <a:tr h="175670">
                <a:tc>
                  <a:txBody>
                    <a:bodyPr/>
                    <a:lstStyle/>
                    <a:p>
                      <a:pPr algn="ctr" fontAlgn="t"/>
                      <a:r>
                        <a:rPr lang="id-ID" sz="2400" u="none" strike="noStrike">
                          <a:solidFill>
                            <a:schemeClr val="tx1"/>
                          </a:solidFill>
                          <a:effectLst/>
                        </a:rPr>
                        <a:t> </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marL="342900" indent="-342900" algn="l" fontAlgn="ctr">
                        <a:buFont typeface="Arial" panose="020B0604020202020204" pitchFamily="34" charset="0"/>
                        <a:buChar char="•"/>
                      </a:pPr>
                      <a:r>
                        <a:rPr lang="id-ID" sz="2400" u="none" strike="noStrike" dirty="0" smtClean="0">
                          <a:solidFill>
                            <a:schemeClr val="tx1"/>
                          </a:solidFill>
                          <a:effectLst/>
                        </a:rPr>
                        <a:t>Membaca </a:t>
                      </a:r>
                      <a:r>
                        <a:rPr lang="id-ID" sz="2400" u="none" strike="noStrike" dirty="0">
                          <a:solidFill>
                            <a:schemeClr val="tx1"/>
                          </a:solidFill>
                          <a:effectLst/>
                        </a:rPr>
                        <a:t>buku positif setiap hari minimal 60 menit</a:t>
                      </a:r>
                      <a:endParaRPr lang="id-ID" sz="2400" b="0" i="0" u="none" strike="noStrike" dirty="0">
                        <a:solidFill>
                          <a:schemeClr val="tx1"/>
                        </a:solidFill>
                        <a:effectLst/>
                        <a:latin typeface="Calibri" panose="020F0502020204030204" pitchFamily="34" charset="0"/>
                      </a:endParaRPr>
                    </a:p>
                  </a:txBody>
                  <a:tcPr marL="237154" marR="8783" marT="8783" marB="0" anchor="ctr">
                    <a:solidFill>
                      <a:schemeClr val="bg1"/>
                    </a:solidFill>
                  </a:tcPr>
                </a:tc>
                <a:extLst>
                  <a:ext uri="{0D108BD9-81ED-4DB2-BD59-A6C34878D82A}">
                    <a16:rowId xmlns:a16="http://schemas.microsoft.com/office/drawing/2014/main" val="4068459667"/>
                  </a:ext>
                </a:extLst>
              </a:tr>
              <a:tr h="175670">
                <a:tc>
                  <a:txBody>
                    <a:bodyPr/>
                    <a:lstStyle/>
                    <a:p>
                      <a:pPr algn="ctr" fontAlgn="t"/>
                      <a:r>
                        <a:rPr lang="id-ID" sz="2400" u="none" strike="noStrike">
                          <a:solidFill>
                            <a:schemeClr val="tx1"/>
                          </a:solidFill>
                          <a:effectLst/>
                        </a:rPr>
                        <a:t> </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marL="342900" indent="-342900" algn="l" fontAlgn="ctr">
                        <a:buFont typeface="Arial" panose="020B0604020202020204" pitchFamily="34" charset="0"/>
                        <a:buChar char="•"/>
                      </a:pPr>
                      <a:r>
                        <a:rPr lang="fi-FI" sz="2400" u="none" strike="noStrike" dirty="0" smtClean="0">
                          <a:solidFill>
                            <a:schemeClr val="tx1"/>
                          </a:solidFill>
                          <a:effectLst/>
                        </a:rPr>
                        <a:t>Mengikuti </a:t>
                      </a:r>
                      <a:r>
                        <a:rPr lang="fi-FI" sz="2400" u="none" strike="noStrike" dirty="0">
                          <a:solidFill>
                            <a:schemeClr val="tx1"/>
                          </a:solidFill>
                          <a:effectLst/>
                        </a:rPr>
                        <a:t>pengajian/majlis ilmu minimal seminggu sekali</a:t>
                      </a:r>
                      <a:endParaRPr lang="fi-FI" sz="2400" b="0" i="0" u="none" strike="noStrike" dirty="0">
                        <a:solidFill>
                          <a:schemeClr val="tx1"/>
                        </a:solidFill>
                        <a:effectLst/>
                        <a:latin typeface="Calibri" panose="020F0502020204030204" pitchFamily="34" charset="0"/>
                      </a:endParaRPr>
                    </a:p>
                  </a:txBody>
                  <a:tcPr marL="237154" marR="8783" marT="8783" marB="0" anchor="ctr">
                    <a:solidFill>
                      <a:schemeClr val="bg1"/>
                    </a:solidFill>
                  </a:tcPr>
                </a:tc>
                <a:extLst>
                  <a:ext uri="{0D108BD9-81ED-4DB2-BD59-A6C34878D82A}">
                    <a16:rowId xmlns:a16="http://schemas.microsoft.com/office/drawing/2014/main" val="1621167830"/>
                  </a:ext>
                </a:extLst>
              </a:tr>
              <a:tr h="175670">
                <a:tc>
                  <a:txBody>
                    <a:bodyPr/>
                    <a:lstStyle/>
                    <a:p>
                      <a:pPr algn="ctr" fontAlgn="t"/>
                      <a:r>
                        <a:rPr lang="id-ID" sz="2400" u="none" strike="noStrike">
                          <a:solidFill>
                            <a:schemeClr val="tx1"/>
                          </a:solidFill>
                          <a:effectLst/>
                        </a:rPr>
                        <a:t> </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marL="342900" indent="-342900" algn="l" fontAlgn="ctr">
                        <a:buFont typeface="Arial" panose="020B0604020202020204" pitchFamily="34" charset="0"/>
                        <a:buChar char="•"/>
                      </a:pPr>
                      <a:r>
                        <a:rPr lang="id-ID" sz="2400" u="none" strike="noStrike" dirty="0" smtClean="0">
                          <a:solidFill>
                            <a:schemeClr val="tx1"/>
                          </a:solidFill>
                          <a:effectLst/>
                        </a:rPr>
                        <a:t>Berjamaah </a:t>
                      </a:r>
                      <a:r>
                        <a:rPr lang="id-ID" sz="2400" u="none" strike="noStrike" dirty="0">
                          <a:solidFill>
                            <a:schemeClr val="tx1"/>
                          </a:solidFill>
                          <a:effectLst/>
                        </a:rPr>
                        <a:t>dan berorganisasi </a:t>
                      </a:r>
                      <a:endParaRPr lang="id-ID" sz="2400" b="0" i="0" u="none" strike="noStrike" dirty="0">
                        <a:solidFill>
                          <a:schemeClr val="tx1"/>
                        </a:solidFill>
                        <a:effectLst/>
                        <a:latin typeface="Calibri" panose="020F0502020204030204" pitchFamily="34" charset="0"/>
                      </a:endParaRPr>
                    </a:p>
                  </a:txBody>
                  <a:tcPr marL="237154" marR="8783" marT="8783" marB="0" anchor="ctr">
                    <a:solidFill>
                      <a:schemeClr val="bg1"/>
                    </a:solidFill>
                  </a:tcPr>
                </a:tc>
                <a:extLst>
                  <a:ext uri="{0D108BD9-81ED-4DB2-BD59-A6C34878D82A}">
                    <a16:rowId xmlns:a16="http://schemas.microsoft.com/office/drawing/2014/main" val="2558459623"/>
                  </a:ext>
                </a:extLst>
              </a:tr>
              <a:tr h="175670">
                <a:tc>
                  <a:txBody>
                    <a:bodyPr/>
                    <a:lstStyle/>
                    <a:p>
                      <a:pPr algn="ctr" fontAlgn="t"/>
                      <a:r>
                        <a:rPr lang="id-ID" sz="2400" u="none" strike="noStrike">
                          <a:solidFill>
                            <a:schemeClr val="tx1"/>
                          </a:solidFill>
                          <a:effectLst/>
                        </a:rPr>
                        <a:t> </a:t>
                      </a:r>
                      <a:endParaRPr lang="id-ID" sz="2400" b="0" i="0" u="none" strike="noStrike">
                        <a:solidFill>
                          <a:schemeClr val="tx1"/>
                        </a:solidFill>
                        <a:effectLst/>
                        <a:latin typeface="Calibri" panose="020F0502020204030204" pitchFamily="34" charset="0"/>
                      </a:endParaRPr>
                    </a:p>
                  </a:txBody>
                  <a:tcPr marL="8783" marR="8783" marT="8783" marB="0">
                    <a:solidFill>
                      <a:schemeClr val="bg1"/>
                    </a:solidFill>
                  </a:tcPr>
                </a:tc>
                <a:tc>
                  <a:txBody>
                    <a:bodyPr/>
                    <a:lstStyle/>
                    <a:p>
                      <a:pPr marL="342900" indent="-342900" algn="l" fontAlgn="ctr">
                        <a:buFont typeface="Arial" panose="020B0604020202020204" pitchFamily="34" charset="0"/>
                        <a:buChar char="•"/>
                      </a:pPr>
                      <a:r>
                        <a:rPr lang="id-ID" sz="2400" u="none" strike="noStrike" dirty="0" smtClean="0">
                          <a:solidFill>
                            <a:schemeClr val="tx1"/>
                          </a:solidFill>
                          <a:effectLst/>
                        </a:rPr>
                        <a:t>Berpikiran </a:t>
                      </a:r>
                      <a:r>
                        <a:rPr lang="id-ID" sz="2400" u="none" strike="noStrike" dirty="0">
                          <a:solidFill>
                            <a:schemeClr val="tx1"/>
                          </a:solidFill>
                          <a:effectLst/>
                        </a:rPr>
                        <a:t>Positif</a:t>
                      </a:r>
                      <a:endParaRPr lang="id-ID" sz="2400" b="0" i="0" u="none" strike="noStrike" dirty="0">
                        <a:solidFill>
                          <a:schemeClr val="tx1"/>
                        </a:solidFill>
                        <a:effectLst/>
                        <a:latin typeface="Calibri" panose="020F0502020204030204" pitchFamily="34" charset="0"/>
                      </a:endParaRPr>
                    </a:p>
                  </a:txBody>
                  <a:tcPr marL="237154" marR="8783" marT="8783" marB="0" anchor="ctr">
                    <a:solidFill>
                      <a:schemeClr val="bg1"/>
                    </a:solidFill>
                  </a:tcPr>
                </a:tc>
                <a:extLst>
                  <a:ext uri="{0D108BD9-81ED-4DB2-BD59-A6C34878D82A}">
                    <a16:rowId xmlns:a16="http://schemas.microsoft.com/office/drawing/2014/main" val="2642839791"/>
                  </a:ext>
                </a:extLst>
              </a:tr>
            </a:tbl>
          </a:graphicData>
        </a:graphic>
      </p:graphicFrame>
    </p:spTree>
    <p:extLst>
      <p:ext uri="{BB962C8B-B14F-4D97-AF65-F5344CB8AC3E}">
        <p14:creationId xmlns:p14="http://schemas.microsoft.com/office/powerpoint/2010/main" val="226469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2B8FAB2-A945-4897-B8C6-5F088AD90C01}"/>
              </a:ext>
            </a:extLst>
          </p:cNvPr>
          <p:cNvGraphicFramePr>
            <a:graphicFrameLocks noGrp="1"/>
          </p:cNvGraphicFramePr>
          <p:nvPr>
            <p:extLst>
              <p:ext uri="{D42A27DB-BD31-4B8C-83A1-F6EECF244321}">
                <p14:modId xmlns:p14="http://schemas.microsoft.com/office/powerpoint/2010/main" val="3218903361"/>
              </p:ext>
            </p:extLst>
          </p:nvPr>
        </p:nvGraphicFramePr>
        <p:xfrm>
          <a:off x="290944" y="1119187"/>
          <a:ext cx="11610111" cy="4010025"/>
        </p:xfrm>
        <a:graphic>
          <a:graphicData uri="http://schemas.openxmlformats.org/drawingml/2006/table">
            <a:tbl>
              <a:tblPr>
                <a:tableStyleId>{5C22544A-7EE6-4342-B048-85BDC9FD1C3A}</a:tableStyleId>
              </a:tblPr>
              <a:tblGrid>
                <a:gridCol w="625296">
                  <a:extLst>
                    <a:ext uri="{9D8B030D-6E8A-4147-A177-3AD203B41FA5}">
                      <a16:colId xmlns:a16="http://schemas.microsoft.com/office/drawing/2014/main" val="1353519916"/>
                    </a:ext>
                  </a:extLst>
                </a:gridCol>
                <a:gridCol w="4930378">
                  <a:extLst>
                    <a:ext uri="{9D8B030D-6E8A-4147-A177-3AD203B41FA5}">
                      <a16:colId xmlns:a16="http://schemas.microsoft.com/office/drawing/2014/main" val="2473946072"/>
                    </a:ext>
                  </a:extLst>
                </a:gridCol>
                <a:gridCol w="484909">
                  <a:extLst>
                    <a:ext uri="{9D8B030D-6E8A-4147-A177-3AD203B41FA5}">
                      <a16:colId xmlns:a16="http://schemas.microsoft.com/office/drawing/2014/main" val="360270840"/>
                    </a:ext>
                  </a:extLst>
                </a:gridCol>
                <a:gridCol w="4412064">
                  <a:extLst>
                    <a:ext uri="{9D8B030D-6E8A-4147-A177-3AD203B41FA5}">
                      <a16:colId xmlns:a16="http://schemas.microsoft.com/office/drawing/2014/main" val="2474542417"/>
                    </a:ext>
                  </a:extLst>
                </a:gridCol>
                <a:gridCol w="1157464">
                  <a:extLst>
                    <a:ext uri="{9D8B030D-6E8A-4147-A177-3AD203B41FA5}">
                      <a16:colId xmlns:a16="http://schemas.microsoft.com/office/drawing/2014/main" val="3429605544"/>
                    </a:ext>
                  </a:extLst>
                </a:gridCol>
              </a:tblGrid>
              <a:tr h="190500">
                <a:tc gridSpan="2">
                  <a:txBody>
                    <a:bodyPr/>
                    <a:lstStyle/>
                    <a:p>
                      <a:pPr algn="ctr" fontAlgn="t"/>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gridSpan="2">
                  <a:txBody>
                    <a:bodyPr/>
                    <a:lstStyle/>
                    <a:p>
                      <a:pPr algn="ctr" fontAlgn="t"/>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183145384"/>
                  </a:ext>
                </a:extLst>
              </a:tr>
              <a:tr h="571500">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menetapkan indikator-indikator performance pegawai sesuai Panduan Dakwah AUK Muhammadiyah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Keputusan Direktur tentang indikator-indikator performance 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35643876"/>
                  </a:ext>
                </a:extLst>
              </a:tr>
              <a:tr h="638175">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melakukan monitoring dan evaluasi  tercapainya indikator-indikator performance pegawai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Monitoring Performance 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996429347"/>
                  </a:ext>
                </a:extLst>
              </a:tr>
              <a:tr h="571500">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 RSMA memahami visi Muhammadiyah dan memiliki visi pribadi yang selaras dengan visi tersebut.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Pimpinan dan Staf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390733656"/>
                  </a:ext>
                </a:extLst>
              </a:tr>
              <a:tr h="571500">
                <a:tc>
                  <a:txBody>
                    <a:bodyPr/>
                    <a:lstStyle/>
                    <a:p>
                      <a:pPr algn="ct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 RSMA memahami misi Muhammadiyah dan memiliki misi pribadi yang selaras dengan misi tersebut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13627056"/>
                  </a:ext>
                </a:extLst>
              </a:tr>
            </a:tbl>
          </a:graphicData>
        </a:graphic>
      </p:graphicFrame>
    </p:spTree>
    <p:extLst>
      <p:ext uri="{BB962C8B-B14F-4D97-AF65-F5344CB8AC3E}">
        <p14:creationId xmlns:p14="http://schemas.microsoft.com/office/powerpoint/2010/main" val="27970744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CAC2F996-4F05-4606-AA39-1D84EF0AEDBC}"/>
              </a:ext>
            </a:extLst>
          </p:cNvPr>
          <p:cNvGraphicFramePr>
            <a:graphicFrameLocks noGrp="1"/>
          </p:cNvGraphicFramePr>
          <p:nvPr>
            <p:extLst>
              <p:ext uri="{D42A27DB-BD31-4B8C-83A1-F6EECF244321}">
                <p14:modId xmlns:p14="http://schemas.microsoft.com/office/powerpoint/2010/main" val="904458586"/>
              </p:ext>
            </p:extLst>
          </p:nvPr>
        </p:nvGraphicFramePr>
        <p:xfrm>
          <a:off x="290945" y="876157"/>
          <a:ext cx="11568545" cy="3733800"/>
        </p:xfrm>
        <a:graphic>
          <a:graphicData uri="http://schemas.openxmlformats.org/drawingml/2006/table">
            <a:tbl>
              <a:tblPr>
                <a:tableStyleId>{5C22544A-7EE6-4342-B048-85BDC9FD1C3A}</a:tableStyleId>
              </a:tblPr>
              <a:tblGrid>
                <a:gridCol w="623534">
                  <a:extLst>
                    <a:ext uri="{9D8B030D-6E8A-4147-A177-3AD203B41FA5}">
                      <a16:colId xmlns:a16="http://schemas.microsoft.com/office/drawing/2014/main" val="239019471"/>
                    </a:ext>
                  </a:extLst>
                </a:gridCol>
                <a:gridCol w="10945011">
                  <a:extLst>
                    <a:ext uri="{9D8B030D-6E8A-4147-A177-3AD203B41FA5}">
                      <a16:colId xmlns:a16="http://schemas.microsoft.com/office/drawing/2014/main" val="2226989386"/>
                    </a:ext>
                  </a:extLst>
                </a:gridCol>
              </a:tblGrid>
              <a:tr h="190500">
                <a:tc gridSpan="2">
                  <a:txBody>
                    <a:bodyPr/>
                    <a:lstStyle/>
                    <a:p>
                      <a:pPr algn="l" fontAlgn="t"/>
                      <a:r>
                        <a:rPr lang="id-ID" sz="2000" b="1" u="none" strike="noStrike" dirty="0">
                          <a:solidFill>
                            <a:srgbClr val="FFC000"/>
                          </a:solidFill>
                          <a:effectLst/>
                        </a:rPr>
                        <a:t>Standar MSDI 2.2</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3307993505"/>
                  </a:ext>
                </a:extLst>
              </a:tr>
              <a:tr h="190500">
                <a:tc gridSpan="2">
                  <a:txBody>
                    <a:bodyPr/>
                    <a:lstStyle/>
                    <a:p>
                      <a:pPr algn="l" fontAlgn="t"/>
                      <a:r>
                        <a:rPr lang="id-ID" sz="2000" u="none" strike="noStrike">
                          <a:solidFill>
                            <a:schemeClr val="tx1"/>
                          </a:solidFill>
                          <a:effectLst/>
                        </a:rPr>
                        <a:t>SDI RSMA sebagai muballigh/muballighat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3666157546"/>
                  </a:ext>
                </a:extLst>
              </a:tr>
              <a:tr h="190500">
                <a:tc gridSpan="2">
                  <a:txBody>
                    <a:bodyPr/>
                    <a:lstStyle/>
                    <a:p>
                      <a:pPr algn="l" fontAlgn="t"/>
                      <a:r>
                        <a:rPr lang="fi-FI" sz="2000" b="1" u="none" strike="noStrike" dirty="0">
                          <a:solidFill>
                            <a:srgbClr val="FFC000"/>
                          </a:solidFill>
                          <a:effectLst/>
                        </a:rPr>
                        <a:t>Maksud dan Tujuan MSDI 2.2</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113241190"/>
                  </a:ext>
                </a:extLst>
              </a:tr>
              <a:tr h="190500">
                <a:tc gridSpan="2">
                  <a:txBody>
                    <a:bodyPr/>
                    <a:lstStyle/>
                    <a:p>
                      <a:pPr algn="l" fontAlgn="b"/>
                      <a:r>
                        <a:rPr lang="id-ID" sz="2000" u="none" strike="noStrike">
                          <a:solidFill>
                            <a:schemeClr val="tx1"/>
                          </a:solidFill>
                          <a:effectLst/>
                        </a:rPr>
                        <a:t>RSMA menjalankan fungsi sebagai Pelayanan Kesehatan dan Dakwah. Fungsi dakwah dilaksanakan oleh semua SDI yang terlibat dalam setiap pelayanan RSMA melalui pendekatan profesinya masing-masing. Setiap SDI wajib dibina sehingga setidak-tidaknya memiliki Kompetensi Dasar sebagaimana tersebut dalam Buku Utama Panduan Dakwah  AUK Muhammadiyah sebagai berikut:</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extLst>
                  <a:ext uri="{0D108BD9-81ED-4DB2-BD59-A6C34878D82A}">
                    <a16:rowId xmlns:a16="http://schemas.microsoft.com/office/drawing/2014/main" val="736864537"/>
                  </a:ext>
                </a:extLst>
              </a:tr>
              <a:tr h="190500">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Mampu membaca al-Qur’an dengan lancar sesuai kaidah tajwid</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4221709906"/>
                  </a:ext>
                </a:extLst>
              </a:tr>
              <a:tr h="190500">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fi-FI" sz="2000" u="none" strike="noStrike">
                          <a:solidFill>
                            <a:schemeClr val="tx1"/>
                          </a:solidFill>
                          <a:effectLst/>
                        </a:rPr>
                        <a:t>Mampu melaksanakan shalat sesuai tuntunan Nabi Muhammad SAW</a:t>
                      </a:r>
                      <a:endParaRPr lang="fi-FI"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151641901"/>
                  </a:ext>
                </a:extLst>
              </a:tr>
              <a:tr h="190500">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Memahami dasar-dasar ajaran Islam serta mampu melaksanakan amaliah sesuai tuntunan Nabi Muhammad SAW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833030820"/>
                  </a:ext>
                </a:extLst>
              </a:tr>
              <a:tr h="209550">
                <a:tc>
                  <a:txBody>
                    <a:bodyPr/>
                    <a:lstStyle/>
                    <a:p>
                      <a:pPr algn="ctr" fontAlgn="t"/>
                      <a:r>
                        <a:rPr lang="id-ID" sz="2000" u="none" strike="noStrike">
                          <a:solidFill>
                            <a:schemeClr val="tx1"/>
                          </a:solidFill>
                          <a:effectLst/>
                        </a:rPr>
                        <a:t>4.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Mampu berdakwah melalui pendekatan profesinya masing-masing</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493221298"/>
                  </a:ext>
                </a:extLst>
              </a:tr>
            </a:tbl>
          </a:graphicData>
        </a:graphic>
      </p:graphicFrame>
    </p:spTree>
    <p:extLst>
      <p:ext uri="{BB962C8B-B14F-4D97-AF65-F5344CB8AC3E}">
        <p14:creationId xmlns:p14="http://schemas.microsoft.com/office/powerpoint/2010/main" val="18975894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CC01F3C-6B08-4B4F-9A2B-933F9FBAA9A7}"/>
              </a:ext>
            </a:extLst>
          </p:cNvPr>
          <p:cNvGraphicFramePr>
            <a:graphicFrameLocks noGrp="1"/>
          </p:cNvGraphicFramePr>
          <p:nvPr>
            <p:extLst>
              <p:ext uri="{D42A27DB-BD31-4B8C-83A1-F6EECF244321}">
                <p14:modId xmlns:p14="http://schemas.microsoft.com/office/powerpoint/2010/main" val="1488631902"/>
              </p:ext>
            </p:extLst>
          </p:nvPr>
        </p:nvGraphicFramePr>
        <p:xfrm>
          <a:off x="221673" y="111957"/>
          <a:ext cx="11734799" cy="6659627"/>
        </p:xfrm>
        <a:graphic>
          <a:graphicData uri="http://schemas.openxmlformats.org/drawingml/2006/table">
            <a:tbl>
              <a:tblPr>
                <a:tableStyleId>{5C22544A-7EE6-4342-B048-85BDC9FD1C3A}</a:tableStyleId>
              </a:tblPr>
              <a:tblGrid>
                <a:gridCol w="632011">
                  <a:extLst>
                    <a:ext uri="{9D8B030D-6E8A-4147-A177-3AD203B41FA5}">
                      <a16:colId xmlns:a16="http://schemas.microsoft.com/office/drawing/2014/main" val="4041354489"/>
                    </a:ext>
                  </a:extLst>
                </a:gridCol>
                <a:gridCol w="6142861">
                  <a:extLst>
                    <a:ext uri="{9D8B030D-6E8A-4147-A177-3AD203B41FA5}">
                      <a16:colId xmlns:a16="http://schemas.microsoft.com/office/drawing/2014/main" val="1431847471"/>
                    </a:ext>
                  </a:extLst>
                </a:gridCol>
                <a:gridCol w="387928">
                  <a:extLst>
                    <a:ext uri="{9D8B030D-6E8A-4147-A177-3AD203B41FA5}">
                      <a16:colId xmlns:a16="http://schemas.microsoft.com/office/drawing/2014/main" val="3981486979"/>
                    </a:ext>
                  </a:extLst>
                </a:gridCol>
                <a:gridCol w="3402104">
                  <a:extLst>
                    <a:ext uri="{9D8B030D-6E8A-4147-A177-3AD203B41FA5}">
                      <a16:colId xmlns:a16="http://schemas.microsoft.com/office/drawing/2014/main" val="3931254751"/>
                    </a:ext>
                  </a:extLst>
                </a:gridCol>
                <a:gridCol w="1169895">
                  <a:extLst>
                    <a:ext uri="{9D8B030D-6E8A-4147-A177-3AD203B41FA5}">
                      <a16:colId xmlns:a16="http://schemas.microsoft.com/office/drawing/2014/main" val="3200432274"/>
                    </a:ext>
                  </a:extLst>
                </a:gridCol>
              </a:tblGrid>
              <a:tr h="360346">
                <a:tc gridSpan="2">
                  <a:txBody>
                    <a:bodyPr/>
                    <a:lstStyle/>
                    <a:p>
                      <a:pPr algn="ctr" fontAlgn="t"/>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gridSpan="2">
                  <a:txBody>
                    <a:bodyPr/>
                    <a:lstStyle/>
                    <a:p>
                      <a:pPr algn="ctr" fontAlgn="t"/>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642686354"/>
                  </a:ext>
                </a:extLst>
              </a:tr>
              <a:tr h="706454">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membuat Panduan Dakwah bagi setiap pegawai sesuai dengan profesi/bidang pelayanannya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Buku Panduan Dakwah AUK Muhammadiyah (MPKU PPM)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051069686"/>
                  </a:ext>
                </a:extLst>
              </a:tr>
              <a:tr h="1025237">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menyelenggarakan Pelatihan Muballigh/ Muballighat bagi kelompok profesi/pelayanan rumah sakit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Penyelenggaraan Pelatihan Muballigh/Mubalighat (Proposal, undangan, presensi)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70532390"/>
                  </a:ext>
                </a:extLst>
              </a:tr>
              <a:tr h="706581">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Setiap pegawai telah mengikuti pelatihan Muballigh/Muballighat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Sertifikat-setifikat / Bukti Pelatihan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89347438"/>
                  </a:ext>
                </a:extLst>
              </a:tr>
              <a:tr h="692728">
                <a:tc>
                  <a:txBody>
                    <a:bodyPr/>
                    <a:lstStyle/>
                    <a:p>
                      <a:pPr algn="ct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Setiap pegawai mampu membaca al-Qur'an sesuai kaidah tajwid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Pegawai/Tenaga Ahli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000358029"/>
                  </a:ext>
                </a:extLst>
              </a:tr>
              <a:tr h="706582">
                <a:tc>
                  <a:txBody>
                    <a:bodyPr/>
                    <a:lstStyle/>
                    <a:p>
                      <a:pPr algn="ct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Setiap Pegawai mampu melaksanakan shalat sesuai tuntunan Nabi Muhammad SAW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75331939"/>
                  </a:ext>
                </a:extLst>
              </a:tr>
              <a:tr h="692727">
                <a:tc>
                  <a:txBody>
                    <a:bodyPr/>
                    <a:lstStyle/>
                    <a:p>
                      <a:pPr algn="ctr" fontAlgn="t"/>
                      <a:r>
                        <a:rPr lang="id-ID" sz="2000" u="none" strike="noStrike">
                          <a:solidFill>
                            <a:schemeClr val="tx1"/>
                          </a:solidFill>
                          <a:effectLst/>
                        </a:rPr>
                        <a:t>6.</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Setiap pegawai memahami dasar-dasar ajaran Islam dan melaksanakan amaliah wajib</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475128708"/>
                  </a:ext>
                </a:extLst>
              </a:tr>
              <a:tr h="709773">
                <a:tc>
                  <a:txBody>
                    <a:bodyPr/>
                    <a:lstStyle/>
                    <a:p>
                      <a:pPr algn="ctr" fontAlgn="t"/>
                      <a:r>
                        <a:rPr lang="id-ID" sz="2000" u="none" strike="noStrike">
                          <a:solidFill>
                            <a:schemeClr val="tx1"/>
                          </a:solidFill>
                          <a:effectLst/>
                        </a:rPr>
                        <a:t>7.</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Setiap pegawai melaksanaan tugas dakwah sesuai profesinya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440855993"/>
                  </a:ext>
                </a:extLst>
              </a:tr>
              <a:tr h="1059199">
                <a:tc>
                  <a:txBody>
                    <a:bodyPr/>
                    <a:lstStyle/>
                    <a:p>
                      <a:pPr algn="ctr" fontAlgn="t"/>
                      <a:r>
                        <a:rPr lang="id-ID" sz="2000" u="none" strike="noStrike">
                          <a:solidFill>
                            <a:schemeClr val="tx1"/>
                          </a:solidFill>
                          <a:effectLst/>
                        </a:rPr>
                        <a:t>8.</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Setiap pegawai berperan dalam dakwah persyarikatan di lingkungannya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tentang peran pegawai RSMA dalam dakwah persyarikatan di lingkungannya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02615098"/>
                  </a:ext>
                </a:extLst>
              </a:tr>
            </a:tbl>
          </a:graphicData>
        </a:graphic>
      </p:graphicFrame>
    </p:spTree>
    <p:extLst>
      <p:ext uri="{BB962C8B-B14F-4D97-AF65-F5344CB8AC3E}">
        <p14:creationId xmlns:p14="http://schemas.microsoft.com/office/powerpoint/2010/main" val="31537330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CCC6953-A5FB-42EF-9776-6B3FD93A232A}"/>
              </a:ext>
            </a:extLst>
          </p:cNvPr>
          <p:cNvGraphicFramePr>
            <a:graphicFrameLocks noGrp="1"/>
          </p:cNvGraphicFramePr>
          <p:nvPr>
            <p:extLst>
              <p:ext uri="{D42A27DB-BD31-4B8C-83A1-F6EECF244321}">
                <p14:modId xmlns:p14="http://schemas.microsoft.com/office/powerpoint/2010/main" val="2305336888"/>
              </p:ext>
            </p:extLst>
          </p:nvPr>
        </p:nvGraphicFramePr>
        <p:xfrm>
          <a:off x="221674" y="152400"/>
          <a:ext cx="11831783" cy="5457434"/>
        </p:xfrm>
        <a:graphic>
          <a:graphicData uri="http://schemas.openxmlformats.org/drawingml/2006/table">
            <a:tbl>
              <a:tblPr>
                <a:tableStyleId>{5C22544A-7EE6-4342-B048-85BDC9FD1C3A}</a:tableStyleId>
              </a:tblPr>
              <a:tblGrid>
                <a:gridCol w="637236">
                  <a:extLst>
                    <a:ext uri="{9D8B030D-6E8A-4147-A177-3AD203B41FA5}">
                      <a16:colId xmlns:a16="http://schemas.microsoft.com/office/drawing/2014/main" val="3090920338"/>
                    </a:ext>
                  </a:extLst>
                </a:gridCol>
                <a:gridCol w="6040654">
                  <a:extLst>
                    <a:ext uri="{9D8B030D-6E8A-4147-A177-3AD203B41FA5}">
                      <a16:colId xmlns:a16="http://schemas.microsoft.com/office/drawing/2014/main" val="2375013018"/>
                    </a:ext>
                  </a:extLst>
                </a:gridCol>
                <a:gridCol w="720436">
                  <a:extLst>
                    <a:ext uri="{9D8B030D-6E8A-4147-A177-3AD203B41FA5}">
                      <a16:colId xmlns:a16="http://schemas.microsoft.com/office/drawing/2014/main" val="2388172913"/>
                    </a:ext>
                  </a:extLst>
                </a:gridCol>
                <a:gridCol w="3253894">
                  <a:extLst>
                    <a:ext uri="{9D8B030D-6E8A-4147-A177-3AD203B41FA5}">
                      <a16:colId xmlns:a16="http://schemas.microsoft.com/office/drawing/2014/main" val="1322094160"/>
                    </a:ext>
                  </a:extLst>
                </a:gridCol>
                <a:gridCol w="1179563">
                  <a:extLst>
                    <a:ext uri="{9D8B030D-6E8A-4147-A177-3AD203B41FA5}">
                      <a16:colId xmlns:a16="http://schemas.microsoft.com/office/drawing/2014/main" val="1010199478"/>
                    </a:ext>
                  </a:extLst>
                </a:gridCol>
              </a:tblGrid>
              <a:tr h="474617">
                <a:tc gridSpan="5">
                  <a:txBody>
                    <a:bodyPr/>
                    <a:lstStyle/>
                    <a:p>
                      <a:pPr algn="l" fontAlgn="t"/>
                      <a:r>
                        <a:rPr lang="id-ID" sz="2000" b="1" u="none" strike="noStrike" dirty="0">
                          <a:solidFill>
                            <a:srgbClr val="FFFF00"/>
                          </a:solidFill>
                          <a:effectLst/>
                        </a:rPr>
                        <a:t>Standar MSDI 2.3</a:t>
                      </a:r>
                      <a:endParaRPr lang="id-ID" sz="2000" b="1" i="0" u="none" strike="noStrike" dirty="0">
                        <a:solidFill>
                          <a:srgbClr val="FFFF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552473358"/>
                  </a:ext>
                </a:extLst>
              </a:tr>
              <a:tr h="669649">
                <a:tc gridSpan="5">
                  <a:txBody>
                    <a:bodyPr/>
                    <a:lstStyle/>
                    <a:p>
                      <a:pPr algn="l" fontAlgn="b"/>
                      <a:r>
                        <a:rPr lang="sv-SE" sz="2000" u="none" strike="noStrike" dirty="0">
                          <a:solidFill>
                            <a:schemeClr val="tx1"/>
                          </a:solidFill>
                          <a:effectLst/>
                        </a:rPr>
                        <a:t>SDI RSMA bersikap ramah dan berpakaian sesuai tuntunan Islam</a:t>
                      </a:r>
                      <a:endParaRPr lang="sv-SE"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661320256"/>
                  </a:ext>
                </a:extLst>
              </a:tr>
              <a:tr h="273326">
                <a:tc gridSpan="5">
                  <a:txBody>
                    <a:bodyPr/>
                    <a:lstStyle/>
                    <a:p>
                      <a:pPr algn="l" fontAlgn="t"/>
                      <a:r>
                        <a:rPr lang="fi-FI" sz="2000" b="1" u="none" strike="noStrike" dirty="0" smtClean="0">
                          <a:solidFill>
                            <a:srgbClr val="FFFF00"/>
                          </a:solidFill>
                          <a:effectLst/>
                        </a:rPr>
                        <a:t>Maksud </a:t>
                      </a:r>
                      <a:r>
                        <a:rPr lang="fi-FI" sz="2000" b="1" u="none" strike="noStrike" dirty="0">
                          <a:solidFill>
                            <a:srgbClr val="FFFF00"/>
                          </a:solidFill>
                          <a:effectLst/>
                        </a:rPr>
                        <a:t>dan Tujuan MSDI 2.3</a:t>
                      </a:r>
                      <a:endParaRPr lang="fi-FI" sz="2000" b="1" i="0" u="none" strike="noStrike" dirty="0">
                        <a:solidFill>
                          <a:srgbClr val="FFFF00"/>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070640761"/>
                  </a:ext>
                </a:extLst>
              </a:tr>
              <a:tr h="1079638">
                <a:tc gridSpan="5">
                  <a:txBody>
                    <a:bodyPr/>
                    <a:lstStyle/>
                    <a:p>
                      <a:pPr algn="l" fontAlgn="t"/>
                      <a:r>
                        <a:rPr lang="id-ID" sz="2000" u="none" strike="noStrike" dirty="0">
                          <a:solidFill>
                            <a:schemeClr val="tx1"/>
                          </a:solidFill>
                          <a:effectLst/>
                        </a:rPr>
                        <a:t>Keramahan dan cara berpakaian pegawai merupakan faktor penting dalam memberikan kenyamanan bagi pelanggan .  Islam mengajarkan cara berpakaian harus menutup aurat, bersih, dan rapi. RSMA mengatur cara berpakaian pegawainya agar sesuai dengan tuntunan Islam dan indah dipandang mata</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93790832"/>
                  </a:ext>
                </a:extLst>
              </a:tr>
              <a:tr h="273326">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035840854"/>
                  </a:ext>
                </a:extLst>
              </a:tr>
              <a:tr h="819978">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dirty="0">
                          <a:solidFill>
                            <a:schemeClr val="tx1"/>
                          </a:solidFill>
                          <a:effectLst/>
                        </a:rPr>
                        <a:t>RSMA menetapkan ketentuan tentang pakaian dan seragam pegawai sesuai ajaran Islam dan fungsional</a:t>
                      </a:r>
                      <a:endParaRPr lang="sv-SE"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Peraturan tentang seragam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637655384"/>
                  </a:ext>
                </a:extLst>
              </a:tr>
              <a:tr h="546652">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 melaksanakan ketentuan tentang pakaian seragam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501983871"/>
                  </a:ext>
                </a:extLst>
              </a:tr>
              <a:tr h="546652">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 bersikap ramah dalam berkomunikasi (senyum - salam - sapa)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24472830"/>
                  </a:ext>
                </a:extLst>
              </a:tr>
              <a:tr h="546652">
                <a:tc>
                  <a:txBody>
                    <a:bodyPr/>
                    <a:lstStyle/>
                    <a:p>
                      <a:pPr algn="ct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Antar pegawai saling bertegur sapa ketika berjumpa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287533099"/>
                  </a:ext>
                </a:extLst>
              </a:tr>
            </a:tbl>
          </a:graphicData>
        </a:graphic>
      </p:graphicFrame>
    </p:spTree>
    <p:extLst>
      <p:ext uri="{BB962C8B-B14F-4D97-AF65-F5344CB8AC3E}">
        <p14:creationId xmlns:p14="http://schemas.microsoft.com/office/powerpoint/2010/main" val="338592718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6FAC21A-79BF-43F8-A194-91488B02971E}"/>
              </a:ext>
            </a:extLst>
          </p:cNvPr>
          <p:cNvGraphicFramePr>
            <a:graphicFrameLocks noGrp="1"/>
          </p:cNvGraphicFramePr>
          <p:nvPr>
            <p:extLst>
              <p:ext uri="{D42A27DB-BD31-4B8C-83A1-F6EECF244321}">
                <p14:modId xmlns:p14="http://schemas.microsoft.com/office/powerpoint/2010/main" val="1804464834"/>
              </p:ext>
            </p:extLst>
          </p:nvPr>
        </p:nvGraphicFramePr>
        <p:xfrm>
          <a:off x="221673" y="152400"/>
          <a:ext cx="11817927" cy="6491414"/>
        </p:xfrm>
        <a:graphic>
          <a:graphicData uri="http://schemas.openxmlformats.org/drawingml/2006/table">
            <a:tbl>
              <a:tblPr>
                <a:tableStyleId>{5C22544A-7EE6-4342-B048-85BDC9FD1C3A}</a:tableStyleId>
              </a:tblPr>
              <a:tblGrid>
                <a:gridCol w="443345">
                  <a:extLst>
                    <a:ext uri="{9D8B030D-6E8A-4147-A177-3AD203B41FA5}">
                      <a16:colId xmlns:a16="http://schemas.microsoft.com/office/drawing/2014/main" val="1036324076"/>
                    </a:ext>
                  </a:extLst>
                </a:gridCol>
                <a:gridCol w="11374582">
                  <a:extLst>
                    <a:ext uri="{9D8B030D-6E8A-4147-A177-3AD203B41FA5}">
                      <a16:colId xmlns:a16="http://schemas.microsoft.com/office/drawing/2014/main" val="2435714884"/>
                    </a:ext>
                  </a:extLst>
                </a:gridCol>
              </a:tblGrid>
              <a:tr h="305133">
                <a:tc gridSpan="2">
                  <a:txBody>
                    <a:bodyPr/>
                    <a:lstStyle/>
                    <a:p>
                      <a:pPr algn="ctr" fontAlgn="t"/>
                      <a:r>
                        <a:rPr lang="id-ID" sz="2800" b="1" u="none" strike="noStrike" dirty="0">
                          <a:solidFill>
                            <a:schemeClr val="tx1"/>
                          </a:solidFill>
                          <a:effectLst/>
                        </a:rPr>
                        <a:t>PEMBINAAN, PELATIHAN DAN PENGEMBANGAN SDI</a:t>
                      </a:r>
                      <a:endParaRPr lang="id-ID" sz="2800" b="1" i="0" u="none" strike="noStrike" dirty="0">
                        <a:solidFill>
                          <a:schemeClr val="tx1"/>
                        </a:solidFill>
                        <a:effectLst/>
                        <a:latin typeface="Cambria" panose="02040503050406030204" pitchFamily="18"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1024143480"/>
                  </a:ext>
                </a:extLst>
              </a:tr>
              <a:tr h="254277">
                <a:tc gridSpan="2">
                  <a:txBody>
                    <a:bodyPr/>
                    <a:lstStyle/>
                    <a:p>
                      <a:pPr algn="l" fontAlgn="t"/>
                      <a:r>
                        <a:rPr lang="id-ID" sz="2000" b="1" u="none" strike="noStrike" dirty="0">
                          <a:solidFill>
                            <a:srgbClr val="FFFF00"/>
                          </a:solidFill>
                          <a:effectLst/>
                        </a:rPr>
                        <a:t>Standar MSDI 3.1</a:t>
                      </a:r>
                      <a:endParaRPr lang="id-ID" sz="2000" b="1" i="0" u="none" strike="noStrike" dirty="0">
                        <a:solidFill>
                          <a:srgbClr val="FFFF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4273796942"/>
                  </a:ext>
                </a:extLst>
              </a:tr>
              <a:tr h="254277">
                <a:tc gridSpan="2">
                  <a:txBody>
                    <a:bodyPr/>
                    <a:lstStyle/>
                    <a:p>
                      <a:pPr algn="l" fontAlgn="t"/>
                      <a:r>
                        <a:rPr lang="id-ID" sz="2000" u="none" strike="noStrike">
                          <a:solidFill>
                            <a:schemeClr val="tx1"/>
                          </a:solidFill>
                          <a:effectLst/>
                        </a:rPr>
                        <a:t>RSMA melakukan pembinaan AIK (Al Islam dan Kemuhammadiyahan) kepada pegawai dan mitranya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2975090456"/>
                  </a:ext>
                </a:extLst>
              </a:tr>
              <a:tr h="254277">
                <a:tc gridSpan="2">
                  <a:txBody>
                    <a:bodyPr/>
                    <a:lstStyle/>
                    <a:p>
                      <a:pPr algn="l" fontAlgn="t"/>
                      <a:r>
                        <a:rPr lang="fi-FI" sz="2000" b="1" u="none" strike="noStrike" dirty="0">
                          <a:solidFill>
                            <a:srgbClr val="FFFF00"/>
                          </a:solidFill>
                          <a:effectLst/>
                        </a:rPr>
                        <a:t>Maksud dan Tujuan MSDI 3.1</a:t>
                      </a:r>
                      <a:endParaRPr lang="fi-FI" sz="2000" b="1" i="0" u="none" strike="noStrike" dirty="0">
                        <a:solidFill>
                          <a:srgbClr val="FFFF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3187028525"/>
                  </a:ext>
                </a:extLst>
              </a:tr>
              <a:tr h="460242">
                <a:tc gridSpan="2">
                  <a:txBody>
                    <a:bodyPr/>
                    <a:lstStyle/>
                    <a:p>
                      <a:pPr algn="l" fontAlgn="t"/>
                      <a:r>
                        <a:rPr lang="id-ID" sz="2000" u="none" strike="noStrike" dirty="0">
                          <a:solidFill>
                            <a:schemeClr val="tx1"/>
                          </a:solidFill>
                          <a:effectLst/>
                        </a:rPr>
                        <a:t>Pembinaan AIK dimaksudkan untuk meningkatkan pemahaman dan pengamalan ajaran Islam. Media Pembinaan AIK Pegawai RSMA menurut Buku Utama Panduan Dakwah AUK Muhammadiyah adalah sebagai berikut:</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1803433090"/>
                  </a:ext>
                </a:extLst>
              </a:tr>
              <a:tr h="254277">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Bimbingan Baca Al-Qur'an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179206151"/>
                  </a:ext>
                </a:extLst>
              </a:tr>
              <a:tr h="254277">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Pelatihan Shalat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643129840"/>
                  </a:ext>
                </a:extLst>
              </a:tr>
              <a:tr h="254277">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Pelatihan Penyelarasan Visi dan Misi Pribadi dengan Persyarikatan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10832980"/>
                  </a:ext>
                </a:extLst>
              </a:tr>
              <a:tr h="254277">
                <a:tc>
                  <a:txBody>
                    <a:bodyPr/>
                    <a:lstStyle/>
                    <a:p>
                      <a:pPr algn="ctr" fontAlgn="t"/>
                      <a:r>
                        <a:rPr lang="id-ID" sz="2000" u="none" strike="noStrike">
                          <a:solidFill>
                            <a:schemeClr val="tx1"/>
                          </a:solidFill>
                          <a:effectLst/>
                        </a:rPr>
                        <a:t>4.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Modul-modul Pembelajaran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677778424"/>
                  </a:ext>
                </a:extLst>
              </a:tr>
              <a:tr h="254277">
                <a:tc>
                  <a:txBody>
                    <a:bodyPr/>
                    <a:lstStyle/>
                    <a:p>
                      <a:pPr algn="ct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Pengajian Berkala di RSMA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674637986"/>
                  </a:ext>
                </a:extLst>
              </a:tr>
              <a:tr h="254277">
                <a:tc>
                  <a:txBody>
                    <a:bodyPr/>
                    <a:lstStyle/>
                    <a:p>
                      <a:pPr algn="ctr" fontAlgn="t"/>
                      <a:r>
                        <a:rPr lang="id-ID" sz="2000" u="none" strike="noStrike">
                          <a:solidFill>
                            <a:schemeClr val="tx1"/>
                          </a:solidFill>
                          <a:effectLst/>
                        </a:rPr>
                        <a:t>6.</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Pengajian Umum Berkala (di ranting/cabang/daerah)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730343993"/>
                  </a:ext>
                </a:extLst>
              </a:tr>
              <a:tr h="254277">
                <a:tc>
                  <a:txBody>
                    <a:bodyPr/>
                    <a:lstStyle/>
                    <a:p>
                      <a:pPr algn="ctr" fontAlgn="t"/>
                      <a:r>
                        <a:rPr lang="id-ID" sz="2000" u="none" strike="noStrike">
                          <a:solidFill>
                            <a:schemeClr val="tx1"/>
                          </a:solidFill>
                          <a:effectLst/>
                        </a:rPr>
                        <a:t>7.</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nn-NO" sz="2000" u="none" strike="noStrike">
                          <a:solidFill>
                            <a:schemeClr val="tx1"/>
                          </a:solidFill>
                          <a:effectLst/>
                        </a:rPr>
                        <a:t>Pengajian Anggota Berkala (di ranting/cabang/daerah)</a:t>
                      </a:r>
                      <a:endParaRPr lang="nn-NO"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17187639"/>
                  </a:ext>
                </a:extLst>
              </a:tr>
              <a:tr h="254277">
                <a:tc>
                  <a:txBody>
                    <a:bodyPr/>
                    <a:lstStyle/>
                    <a:p>
                      <a:pPr algn="ctr" fontAlgn="t"/>
                      <a:r>
                        <a:rPr lang="id-ID" sz="2000" u="none" strike="noStrike">
                          <a:solidFill>
                            <a:schemeClr val="tx1"/>
                          </a:solidFill>
                          <a:effectLst/>
                        </a:rPr>
                        <a:t>8.</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Pengajian Akbar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83130235"/>
                  </a:ext>
                </a:extLst>
              </a:tr>
              <a:tr h="254277">
                <a:tc>
                  <a:txBody>
                    <a:bodyPr/>
                    <a:lstStyle/>
                    <a:p>
                      <a:pPr algn="ctr" fontAlgn="t"/>
                      <a:r>
                        <a:rPr lang="id-ID" sz="2000" u="none" strike="noStrike">
                          <a:solidFill>
                            <a:schemeClr val="tx1"/>
                          </a:solidFill>
                          <a:effectLst/>
                        </a:rPr>
                        <a:t>9.</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Darul Arqam/Baitul Arqam</a:t>
                      </a:r>
                      <a:endParaRPr lang="id-ID" sz="2000" b="0" i="1"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150662145"/>
                  </a:ext>
                </a:extLst>
              </a:tr>
              <a:tr h="254277">
                <a:tc>
                  <a:txBody>
                    <a:bodyPr/>
                    <a:lstStyle/>
                    <a:p>
                      <a:pPr algn="ctr" fontAlgn="t"/>
                      <a:r>
                        <a:rPr lang="id-ID" sz="2000" u="none" strike="noStrike">
                          <a:solidFill>
                            <a:schemeClr val="tx1"/>
                          </a:solidFill>
                          <a:effectLst/>
                        </a:rPr>
                        <a:t>10.</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Kursus Tafhimul Qur'an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723271315"/>
                  </a:ext>
                </a:extLst>
              </a:tr>
              <a:tr h="254277">
                <a:tc>
                  <a:txBody>
                    <a:bodyPr/>
                    <a:lstStyle/>
                    <a:p>
                      <a:pPr algn="ctr" fontAlgn="t"/>
                      <a:r>
                        <a:rPr lang="id-ID" sz="2000" u="none" strike="noStrike">
                          <a:solidFill>
                            <a:schemeClr val="tx1"/>
                          </a:solidFill>
                          <a:effectLst/>
                        </a:rPr>
                        <a:t>11.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Kursus Spiritual Care</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383729178"/>
                  </a:ext>
                </a:extLst>
              </a:tr>
              <a:tr h="254277">
                <a:tc>
                  <a:txBody>
                    <a:bodyPr/>
                    <a:lstStyle/>
                    <a:p>
                      <a:pPr algn="ctr" fontAlgn="t"/>
                      <a:r>
                        <a:rPr lang="id-ID" sz="2000" u="none" strike="noStrike">
                          <a:solidFill>
                            <a:schemeClr val="tx1"/>
                          </a:solidFill>
                          <a:effectLst/>
                        </a:rPr>
                        <a:t>12.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Pelatihan Khusus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589764653"/>
                  </a:ext>
                </a:extLst>
              </a:tr>
              <a:tr h="254277">
                <a:tc>
                  <a:txBody>
                    <a:bodyPr/>
                    <a:lstStyle/>
                    <a:p>
                      <a:pPr algn="ctr" fontAlgn="t"/>
                      <a:r>
                        <a:rPr lang="id-ID" sz="2000" u="none" strike="noStrike">
                          <a:solidFill>
                            <a:schemeClr val="tx1"/>
                          </a:solidFill>
                          <a:effectLst/>
                        </a:rPr>
                        <a:t>13.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Bahan Bacaan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546599692"/>
                  </a:ext>
                </a:extLst>
              </a:tr>
              <a:tr h="406844">
                <a:tc>
                  <a:txBody>
                    <a:bodyPr/>
                    <a:lstStyle/>
                    <a:p>
                      <a:pPr algn="ctr" fontAlgn="t"/>
                      <a:r>
                        <a:rPr lang="id-ID" sz="2000" u="none" strike="noStrike">
                          <a:solidFill>
                            <a:schemeClr val="tx1"/>
                          </a:solidFill>
                          <a:effectLst/>
                        </a:rPr>
                        <a:t>14.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Bahan Audio Visual</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749043360"/>
                  </a:ext>
                </a:extLst>
              </a:tr>
            </a:tbl>
          </a:graphicData>
        </a:graphic>
      </p:graphicFrame>
    </p:spTree>
    <p:extLst>
      <p:ext uri="{BB962C8B-B14F-4D97-AF65-F5344CB8AC3E}">
        <p14:creationId xmlns:p14="http://schemas.microsoft.com/office/powerpoint/2010/main" val="338608663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3C659649-5435-4FE1-B5F8-410EA8680C35}"/>
              </a:ext>
            </a:extLst>
          </p:cNvPr>
          <p:cNvGraphicFramePr>
            <a:graphicFrameLocks noGrp="1"/>
          </p:cNvGraphicFramePr>
          <p:nvPr>
            <p:extLst>
              <p:ext uri="{D42A27DB-BD31-4B8C-83A1-F6EECF244321}">
                <p14:modId xmlns:p14="http://schemas.microsoft.com/office/powerpoint/2010/main" val="4223428244"/>
              </p:ext>
            </p:extLst>
          </p:nvPr>
        </p:nvGraphicFramePr>
        <p:xfrm>
          <a:off x="131619" y="1817135"/>
          <a:ext cx="11928762" cy="3223730"/>
        </p:xfrm>
        <a:graphic>
          <a:graphicData uri="http://schemas.openxmlformats.org/drawingml/2006/table">
            <a:tbl>
              <a:tblPr>
                <a:tableStyleId>{5C22544A-7EE6-4342-B048-85BDC9FD1C3A}</a:tableStyleId>
              </a:tblPr>
              <a:tblGrid>
                <a:gridCol w="642459">
                  <a:extLst>
                    <a:ext uri="{9D8B030D-6E8A-4147-A177-3AD203B41FA5}">
                      <a16:colId xmlns:a16="http://schemas.microsoft.com/office/drawing/2014/main" val="1055686097"/>
                    </a:ext>
                  </a:extLst>
                </a:gridCol>
                <a:gridCol w="6409505">
                  <a:extLst>
                    <a:ext uri="{9D8B030D-6E8A-4147-A177-3AD203B41FA5}">
                      <a16:colId xmlns:a16="http://schemas.microsoft.com/office/drawing/2014/main" val="712850948"/>
                    </a:ext>
                  </a:extLst>
                </a:gridCol>
                <a:gridCol w="498763">
                  <a:extLst>
                    <a:ext uri="{9D8B030D-6E8A-4147-A177-3AD203B41FA5}">
                      <a16:colId xmlns:a16="http://schemas.microsoft.com/office/drawing/2014/main" val="928760900"/>
                    </a:ext>
                  </a:extLst>
                </a:gridCol>
                <a:gridCol w="3188804">
                  <a:extLst>
                    <a:ext uri="{9D8B030D-6E8A-4147-A177-3AD203B41FA5}">
                      <a16:colId xmlns:a16="http://schemas.microsoft.com/office/drawing/2014/main" val="282294539"/>
                    </a:ext>
                  </a:extLst>
                </a:gridCol>
                <a:gridCol w="1189231">
                  <a:extLst>
                    <a:ext uri="{9D8B030D-6E8A-4147-A177-3AD203B41FA5}">
                      <a16:colId xmlns:a16="http://schemas.microsoft.com/office/drawing/2014/main" val="557196873"/>
                    </a:ext>
                  </a:extLst>
                </a:gridCol>
              </a:tblGrid>
              <a:tr h="211332">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8368" marR="8368" marT="8368"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8368" marR="8368" marT="8368" marB="0" anchor="b">
                    <a:solidFill>
                      <a:schemeClr val="bg1"/>
                    </a:solidFill>
                  </a:tcPr>
                </a:tc>
                <a:tc hMerge="1">
                  <a:txBody>
                    <a:bodyPr/>
                    <a:lstStyle/>
                    <a:p>
                      <a:endParaRPr lang="id-ID"/>
                    </a:p>
                  </a:txBody>
                  <a:tcPr/>
                </a:tc>
                <a:tc>
                  <a:txBody>
                    <a:bodyPr/>
                    <a:lstStyle/>
                    <a:p>
                      <a:pPr algn="ctr" fontAlgn="b"/>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8368" marR="8368" marT="8368" marB="0" anchor="b">
                    <a:solidFill>
                      <a:schemeClr val="bg1"/>
                    </a:solidFill>
                  </a:tcPr>
                </a:tc>
                <a:extLst>
                  <a:ext uri="{0D108BD9-81ED-4DB2-BD59-A6C34878D82A}">
                    <a16:rowId xmlns:a16="http://schemas.microsoft.com/office/drawing/2014/main" val="465728263"/>
                  </a:ext>
                </a:extLst>
              </a:tr>
              <a:tr h="422663">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RSMA memiliki kebijakan tentang Pembinaan AIK bagi pegawai</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SK Direktur tentang Pembinaan AIK Pegawai</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2188323411"/>
                  </a:ext>
                </a:extLst>
              </a:tr>
              <a:tr h="422663">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RSMA memiliki data kemampuan baca al-Qur'an setiap pegawai</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Dokumen bukti kegiatan</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381552780"/>
                  </a:ext>
                </a:extLst>
              </a:tr>
              <a:tr h="633995">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Bimbingan Baca Al-Qur'an telah dilaksanakan bagi setiap pegawai yang belum lancar membaca al-Qur'an</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Direktur / Manajer SDI, Manajer BRI</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3203079231"/>
                  </a:ext>
                </a:extLst>
              </a:tr>
              <a:tr h="422663">
                <a:tc>
                  <a:txBody>
                    <a:bodyPr/>
                    <a:lstStyle/>
                    <a:p>
                      <a:pPr algn="ct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Setiap pegawai yang telah bekerja setahun atau lebih telah lancar membaca al-Qur'an</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a:solidFill>
                            <a:schemeClr val="tx1"/>
                          </a:solidFill>
                          <a:effectLst/>
                        </a:rPr>
                        <a:t>S</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1824855564"/>
                  </a:ext>
                </a:extLst>
              </a:tr>
              <a:tr h="422663">
                <a:tc>
                  <a:txBody>
                    <a:bodyPr/>
                    <a:lstStyle/>
                    <a:p>
                      <a:pPr algn="ct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RSMA  menyelenggarakan Pelatihan Shalat bagi pegawai</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Dokumen bukti kegiatan</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670140818"/>
                  </a:ext>
                </a:extLst>
              </a:tr>
            </a:tbl>
          </a:graphicData>
        </a:graphic>
      </p:graphicFrame>
    </p:spTree>
    <p:extLst>
      <p:ext uri="{BB962C8B-B14F-4D97-AF65-F5344CB8AC3E}">
        <p14:creationId xmlns:p14="http://schemas.microsoft.com/office/powerpoint/2010/main" val="19372141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1580CF9-B41A-4170-A562-36BA6135054E}"/>
              </a:ext>
            </a:extLst>
          </p:cNvPr>
          <p:cNvGraphicFramePr>
            <a:graphicFrameLocks noGrp="1"/>
          </p:cNvGraphicFramePr>
          <p:nvPr>
            <p:extLst>
              <p:ext uri="{D42A27DB-BD31-4B8C-83A1-F6EECF244321}">
                <p14:modId xmlns:p14="http://schemas.microsoft.com/office/powerpoint/2010/main" val="1414901658"/>
              </p:ext>
            </p:extLst>
          </p:nvPr>
        </p:nvGraphicFramePr>
        <p:xfrm>
          <a:off x="131619" y="1784061"/>
          <a:ext cx="11928762" cy="3731494"/>
        </p:xfrm>
        <a:graphic>
          <a:graphicData uri="http://schemas.openxmlformats.org/drawingml/2006/table">
            <a:tbl>
              <a:tblPr>
                <a:tableStyleId>{5C22544A-7EE6-4342-B048-85BDC9FD1C3A}</a:tableStyleId>
              </a:tblPr>
              <a:tblGrid>
                <a:gridCol w="642459">
                  <a:extLst>
                    <a:ext uri="{9D8B030D-6E8A-4147-A177-3AD203B41FA5}">
                      <a16:colId xmlns:a16="http://schemas.microsoft.com/office/drawing/2014/main" val="2777688984"/>
                    </a:ext>
                  </a:extLst>
                </a:gridCol>
                <a:gridCol w="6409505">
                  <a:extLst>
                    <a:ext uri="{9D8B030D-6E8A-4147-A177-3AD203B41FA5}">
                      <a16:colId xmlns:a16="http://schemas.microsoft.com/office/drawing/2014/main" val="4292008460"/>
                    </a:ext>
                  </a:extLst>
                </a:gridCol>
                <a:gridCol w="498763">
                  <a:extLst>
                    <a:ext uri="{9D8B030D-6E8A-4147-A177-3AD203B41FA5}">
                      <a16:colId xmlns:a16="http://schemas.microsoft.com/office/drawing/2014/main" val="1947198054"/>
                    </a:ext>
                  </a:extLst>
                </a:gridCol>
                <a:gridCol w="3188804">
                  <a:extLst>
                    <a:ext uri="{9D8B030D-6E8A-4147-A177-3AD203B41FA5}">
                      <a16:colId xmlns:a16="http://schemas.microsoft.com/office/drawing/2014/main" val="961545680"/>
                    </a:ext>
                  </a:extLst>
                </a:gridCol>
                <a:gridCol w="1189231">
                  <a:extLst>
                    <a:ext uri="{9D8B030D-6E8A-4147-A177-3AD203B41FA5}">
                      <a16:colId xmlns:a16="http://schemas.microsoft.com/office/drawing/2014/main" val="32108829"/>
                    </a:ext>
                  </a:extLst>
                </a:gridCol>
              </a:tblGrid>
              <a:tr h="633995">
                <a:tc>
                  <a:txBody>
                    <a:bodyPr/>
                    <a:lstStyle/>
                    <a:p>
                      <a:pPr algn="ctr" fontAlgn="t"/>
                      <a:r>
                        <a:rPr lang="id-ID" sz="2000" u="none" strike="noStrike">
                          <a:solidFill>
                            <a:schemeClr val="tx1"/>
                          </a:solidFill>
                          <a:effectLst/>
                        </a:rPr>
                        <a:t>6.</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Setiap pegawai yang  bekerja setahun atau lebih telah melaksanakan shalat sesuai tuntunan nabi dan memahami arti bacaannya</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538757145"/>
                  </a:ext>
                </a:extLst>
              </a:tr>
              <a:tr h="633995">
                <a:tc>
                  <a:txBody>
                    <a:bodyPr/>
                    <a:lstStyle/>
                    <a:p>
                      <a:pPr algn="ctr" fontAlgn="t"/>
                      <a:r>
                        <a:rPr lang="id-ID" sz="2000" u="none" strike="noStrike">
                          <a:solidFill>
                            <a:schemeClr val="tx1"/>
                          </a:solidFill>
                          <a:effectLst/>
                        </a:rPr>
                        <a:t>7.</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Setiap pegawai  mengikuti pelatihan penyelarasan visi-misi pribadi dengan Persyarikatan</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2287515752"/>
                  </a:ext>
                </a:extLst>
              </a:tr>
              <a:tr h="422663">
                <a:tc>
                  <a:txBody>
                    <a:bodyPr/>
                    <a:lstStyle/>
                    <a:p>
                      <a:pPr algn="ctr" fontAlgn="t"/>
                      <a:r>
                        <a:rPr lang="id-ID" sz="2000" u="none" strike="noStrike">
                          <a:solidFill>
                            <a:schemeClr val="tx1"/>
                          </a:solidFill>
                          <a:effectLst/>
                        </a:rPr>
                        <a:t>8.</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RSMA memberikan modul-modul pembelajaran Islam secara berkala kepada pegawai</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Modul yang dibagikan</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1360643468"/>
                  </a:ext>
                </a:extLst>
              </a:tr>
              <a:tr h="633995">
                <a:tc>
                  <a:txBody>
                    <a:bodyPr/>
                    <a:lstStyle/>
                    <a:p>
                      <a:pPr algn="ctr" fontAlgn="t"/>
                      <a:r>
                        <a:rPr lang="id-ID" sz="2000" u="none" strike="noStrike">
                          <a:solidFill>
                            <a:schemeClr val="tx1"/>
                          </a:solidFill>
                          <a:effectLst/>
                        </a:rPr>
                        <a:t>9.</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RSMA menyelenggarakan Pengajian Berkala, masing-masing pegawai dijadwalkan mengikuti setiap materi kajian</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dirty="0">
                          <a:solidFill>
                            <a:schemeClr val="tx1"/>
                          </a:solidFill>
                          <a:effectLst/>
                        </a:rPr>
                        <a:t>D </a:t>
                      </a:r>
                      <a:endParaRPr lang="en-US" sz="2000" u="none" strike="noStrike" dirty="0" smtClean="0">
                        <a:solidFill>
                          <a:schemeClr val="tx1"/>
                        </a:solidFill>
                        <a:effectLst/>
                      </a:endParaRPr>
                    </a:p>
                    <a:p>
                      <a:pPr algn="ctr" fontAlgn="t"/>
                      <a:r>
                        <a:rPr lang="id-ID" sz="2000" u="none" strike="noStrike" dirty="0" smtClean="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dirty="0">
                          <a:solidFill>
                            <a:schemeClr val="tx1"/>
                          </a:solidFill>
                          <a:effectLst/>
                        </a:rPr>
                        <a:t>Jadwal pengajian, tempat dan materi pengajian, narasumber, </a:t>
                      </a:r>
                      <a:r>
                        <a:rPr lang="id-ID" sz="2000" u="none" strike="noStrike" dirty="0" smtClean="0">
                          <a:solidFill>
                            <a:schemeClr val="tx1"/>
                          </a:solidFill>
                          <a:effectLst/>
                        </a:rPr>
                        <a:t> </a:t>
                      </a:r>
                      <a:r>
                        <a:rPr lang="id-ID" sz="2000" u="none" strike="noStrike" dirty="0">
                          <a:solidFill>
                            <a:schemeClr val="tx1"/>
                          </a:solidFill>
                          <a:effectLst/>
                        </a:rPr>
                        <a:t>Pegawai</a:t>
                      </a:r>
                      <a:endParaRPr lang="id-ID" sz="2000" b="0" i="0" u="none" strike="noStrike" dirty="0">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1446995783"/>
                  </a:ext>
                </a:extLst>
              </a:tr>
              <a:tr h="633995">
                <a:tc>
                  <a:txBody>
                    <a:bodyPr/>
                    <a:lstStyle/>
                    <a:p>
                      <a:pPr algn="ctr" fontAlgn="t"/>
                      <a:r>
                        <a:rPr lang="id-ID" sz="2000" u="none" strike="noStrike">
                          <a:solidFill>
                            <a:schemeClr val="tx1"/>
                          </a:solidFill>
                          <a:effectLst/>
                        </a:rPr>
                        <a:t>10.</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Pegawai mengikuti Pengajian Umum Berkala, Pengajian Anggota Berkala, dan Pengajian Akbar </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ctr" fontAlgn="t"/>
                      <a:r>
                        <a:rPr lang="id-ID" sz="2000" u="none" strike="noStrike" dirty="0">
                          <a:solidFill>
                            <a:schemeClr val="tx1"/>
                          </a:solidFill>
                          <a:effectLst/>
                        </a:rPr>
                        <a:t>D </a:t>
                      </a:r>
                      <a:endParaRPr lang="en-US" sz="2000" u="none" strike="noStrike" dirty="0" smtClean="0">
                        <a:solidFill>
                          <a:schemeClr val="tx1"/>
                        </a:solidFill>
                        <a:effectLst/>
                      </a:endParaRPr>
                    </a:p>
                    <a:p>
                      <a:pPr algn="ctr" fontAlgn="t"/>
                      <a:r>
                        <a:rPr lang="id-ID" sz="2000" u="none" strike="noStrike" dirty="0" smtClean="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8368" marR="8368" marT="8368" marB="0">
                    <a:solidFill>
                      <a:schemeClr val="bg1"/>
                    </a:solidFill>
                  </a:tcPr>
                </a:tc>
                <a:tc>
                  <a:txBody>
                    <a:bodyPr/>
                    <a:lstStyle/>
                    <a:p>
                      <a:pPr algn="l" fontAlgn="t"/>
                      <a:r>
                        <a:rPr lang="id-ID" sz="2000" u="none" strike="noStrike">
                          <a:solidFill>
                            <a:schemeClr val="tx1"/>
                          </a:solidFill>
                          <a:effectLst/>
                        </a:rPr>
                        <a:t>Bukti Kehadiran</a:t>
                      </a:r>
                      <a:endParaRPr lang="id-ID" sz="2000" b="0" i="0" u="none" strike="noStrike">
                        <a:solidFill>
                          <a:schemeClr val="tx1"/>
                        </a:solidFill>
                        <a:effectLst/>
                        <a:latin typeface="Calibri" panose="020F0502020204030204" pitchFamily="34" charset="0"/>
                      </a:endParaRPr>
                    </a:p>
                  </a:txBody>
                  <a:tcPr marL="8368" marR="8368" marT="8368"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368" marR="8368" marT="8368" marB="0">
                    <a:solidFill>
                      <a:schemeClr val="bg1"/>
                    </a:solidFill>
                  </a:tcPr>
                </a:tc>
                <a:extLst>
                  <a:ext uri="{0D108BD9-81ED-4DB2-BD59-A6C34878D82A}">
                    <a16:rowId xmlns:a16="http://schemas.microsoft.com/office/drawing/2014/main" val="259059488"/>
                  </a:ext>
                </a:extLst>
              </a:tr>
            </a:tbl>
          </a:graphicData>
        </a:graphic>
      </p:graphicFrame>
    </p:spTree>
    <p:extLst>
      <p:ext uri="{BB962C8B-B14F-4D97-AF65-F5344CB8AC3E}">
        <p14:creationId xmlns:p14="http://schemas.microsoft.com/office/powerpoint/2010/main" val="417416871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5BCAE8-B721-4D4F-A640-70210B6BFA4D}"/>
              </a:ext>
            </a:extLst>
          </p:cNvPr>
          <p:cNvGraphicFramePr>
            <a:graphicFrameLocks noGrp="1"/>
          </p:cNvGraphicFramePr>
          <p:nvPr>
            <p:extLst>
              <p:ext uri="{D42A27DB-BD31-4B8C-83A1-F6EECF244321}">
                <p14:modId xmlns:p14="http://schemas.microsoft.com/office/powerpoint/2010/main" val="3804034387"/>
              </p:ext>
            </p:extLst>
          </p:nvPr>
        </p:nvGraphicFramePr>
        <p:xfrm>
          <a:off x="374073" y="512618"/>
          <a:ext cx="11319163" cy="4254323"/>
        </p:xfrm>
        <a:graphic>
          <a:graphicData uri="http://schemas.openxmlformats.org/drawingml/2006/table">
            <a:tbl>
              <a:tblPr>
                <a:tableStyleId>{5C22544A-7EE6-4342-B048-85BDC9FD1C3A}</a:tableStyleId>
              </a:tblPr>
              <a:tblGrid>
                <a:gridCol w="609627">
                  <a:extLst>
                    <a:ext uri="{9D8B030D-6E8A-4147-A177-3AD203B41FA5}">
                      <a16:colId xmlns:a16="http://schemas.microsoft.com/office/drawing/2014/main" val="3090871234"/>
                    </a:ext>
                  </a:extLst>
                </a:gridCol>
                <a:gridCol w="4029588">
                  <a:extLst>
                    <a:ext uri="{9D8B030D-6E8A-4147-A177-3AD203B41FA5}">
                      <a16:colId xmlns:a16="http://schemas.microsoft.com/office/drawing/2014/main" val="2889462446"/>
                    </a:ext>
                  </a:extLst>
                </a:gridCol>
                <a:gridCol w="259415">
                  <a:extLst>
                    <a:ext uri="{9D8B030D-6E8A-4147-A177-3AD203B41FA5}">
                      <a16:colId xmlns:a16="http://schemas.microsoft.com/office/drawing/2014/main" val="1261436455"/>
                    </a:ext>
                  </a:extLst>
                </a:gridCol>
                <a:gridCol w="5292076">
                  <a:extLst>
                    <a:ext uri="{9D8B030D-6E8A-4147-A177-3AD203B41FA5}">
                      <a16:colId xmlns:a16="http://schemas.microsoft.com/office/drawing/2014/main" val="4054084049"/>
                    </a:ext>
                  </a:extLst>
                </a:gridCol>
                <a:gridCol w="1128457">
                  <a:extLst>
                    <a:ext uri="{9D8B030D-6E8A-4147-A177-3AD203B41FA5}">
                      <a16:colId xmlns:a16="http://schemas.microsoft.com/office/drawing/2014/main" val="4272313322"/>
                    </a:ext>
                  </a:extLst>
                </a:gridCol>
              </a:tblGrid>
              <a:tr h="312081">
                <a:tc gridSpan="5">
                  <a:txBody>
                    <a:bodyPr/>
                    <a:lstStyle/>
                    <a:p>
                      <a:pPr algn="l" fontAlgn="t"/>
                      <a:r>
                        <a:rPr lang="id-ID" sz="2000" b="1" u="none" strike="noStrike" dirty="0">
                          <a:solidFill>
                            <a:srgbClr val="FFC000"/>
                          </a:solidFill>
                          <a:effectLst/>
                        </a:rPr>
                        <a:t>Standar MSDI 3.2</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77658771"/>
                  </a:ext>
                </a:extLst>
              </a:tr>
              <a:tr h="514934">
                <a:tc gridSpan="5">
                  <a:txBody>
                    <a:bodyPr/>
                    <a:lstStyle/>
                    <a:p>
                      <a:pPr algn="l" fontAlgn="t"/>
                      <a:r>
                        <a:rPr lang="sv-SE" sz="2000" u="none" strike="noStrike">
                          <a:solidFill>
                            <a:schemeClr val="tx1"/>
                          </a:solidFill>
                          <a:effectLst/>
                        </a:rPr>
                        <a:t>RSA melakukan Pendidikan dan Pelatihan Profesi</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037106578"/>
                  </a:ext>
                </a:extLst>
              </a:tr>
              <a:tr h="312081">
                <a:tc gridSpan="5">
                  <a:txBody>
                    <a:bodyPr/>
                    <a:lstStyle/>
                    <a:p>
                      <a:pPr algn="l" fontAlgn="t"/>
                      <a:r>
                        <a:rPr lang="fi-FI" sz="2000" b="1" u="none" strike="noStrike" dirty="0">
                          <a:solidFill>
                            <a:srgbClr val="FFC000"/>
                          </a:solidFill>
                          <a:effectLst/>
                        </a:rPr>
                        <a:t>Maksud dan Tujuan MSDI 3.2</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572499489"/>
                  </a:ext>
                </a:extLst>
              </a:tr>
              <a:tr h="873828">
                <a:tc gridSpan="5">
                  <a:txBody>
                    <a:bodyPr/>
                    <a:lstStyle/>
                    <a:p>
                      <a:pPr algn="l" fontAlgn="t"/>
                      <a:r>
                        <a:rPr lang="id-ID" sz="2000" u="none" strike="noStrike">
                          <a:solidFill>
                            <a:schemeClr val="tx1"/>
                          </a:solidFill>
                          <a:effectLst/>
                        </a:rPr>
                        <a:t>Setiap profesi dalam pelayanan RSMA memerlukan peningkatan kompetensi profesional masing-masing. RSMA menfasiltasi pegawai mengikuti pendidikan dan pelatihan yang sesuai  agar kualitas pelayanannya semakin meningkat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282096010"/>
                  </a:ext>
                </a:extLst>
              </a:tr>
              <a:tr h="312081">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b"/>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3892041971"/>
                  </a:ext>
                </a:extLst>
              </a:tr>
              <a:tr h="624163">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memiliki kebijakan tentang Pembinaan Profesi 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SK Direktur tentang Pembinaan AIK 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56059720"/>
                  </a:ext>
                </a:extLst>
              </a:tr>
              <a:tr h="624163">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memiliki program pendidikan dan pelatihan 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bukti kegiatan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131021455"/>
                  </a:ext>
                </a:extLst>
              </a:tr>
              <a:tr h="624163">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menyelenggarakan pendidikan dan pelatihan bagi 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Direktur / Manajer SDI, Manajer BRI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02268432"/>
                  </a:ext>
                </a:extLst>
              </a:tr>
            </a:tbl>
          </a:graphicData>
        </a:graphic>
      </p:graphicFrame>
    </p:spTree>
    <p:extLst>
      <p:ext uri="{BB962C8B-B14F-4D97-AF65-F5344CB8AC3E}">
        <p14:creationId xmlns:p14="http://schemas.microsoft.com/office/powerpoint/2010/main" val="19412785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CBDF15A-5E6A-4A31-86F3-9B440BAFE40B}"/>
              </a:ext>
            </a:extLst>
          </p:cNvPr>
          <p:cNvGraphicFramePr>
            <a:graphicFrameLocks noGrp="1"/>
          </p:cNvGraphicFramePr>
          <p:nvPr>
            <p:extLst>
              <p:ext uri="{D42A27DB-BD31-4B8C-83A1-F6EECF244321}">
                <p14:modId xmlns:p14="http://schemas.microsoft.com/office/powerpoint/2010/main" val="3731774326"/>
              </p:ext>
            </p:extLst>
          </p:nvPr>
        </p:nvGraphicFramePr>
        <p:xfrm>
          <a:off x="277092" y="360218"/>
          <a:ext cx="11679382" cy="5983847"/>
        </p:xfrm>
        <a:graphic>
          <a:graphicData uri="http://schemas.openxmlformats.org/drawingml/2006/table">
            <a:tbl>
              <a:tblPr>
                <a:tableStyleId>{5C22544A-7EE6-4342-B048-85BDC9FD1C3A}</a:tableStyleId>
              </a:tblPr>
              <a:tblGrid>
                <a:gridCol w="629027">
                  <a:extLst>
                    <a:ext uri="{9D8B030D-6E8A-4147-A177-3AD203B41FA5}">
                      <a16:colId xmlns:a16="http://schemas.microsoft.com/office/drawing/2014/main" val="2394110831"/>
                    </a:ext>
                  </a:extLst>
                </a:gridCol>
                <a:gridCol w="5799481">
                  <a:extLst>
                    <a:ext uri="{9D8B030D-6E8A-4147-A177-3AD203B41FA5}">
                      <a16:colId xmlns:a16="http://schemas.microsoft.com/office/drawing/2014/main" val="2834744008"/>
                    </a:ext>
                  </a:extLst>
                </a:gridCol>
                <a:gridCol w="595745">
                  <a:extLst>
                    <a:ext uri="{9D8B030D-6E8A-4147-A177-3AD203B41FA5}">
                      <a16:colId xmlns:a16="http://schemas.microsoft.com/office/drawing/2014/main" val="769177796"/>
                    </a:ext>
                  </a:extLst>
                </a:gridCol>
                <a:gridCol w="3490759">
                  <a:extLst>
                    <a:ext uri="{9D8B030D-6E8A-4147-A177-3AD203B41FA5}">
                      <a16:colId xmlns:a16="http://schemas.microsoft.com/office/drawing/2014/main" val="24792057"/>
                    </a:ext>
                  </a:extLst>
                </a:gridCol>
                <a:gridCol w="1164370">
                  <a:extLst>
                    <a:ext uri="{9D8B030D-6E8A-4147-A177-3AD203B41FA5}">
                      <a16:colId xmlns:a16="http://schemas.microsoft.com/office/drawing/2014/main" val="658146666"/>
                    </a:ext>
                  </a:extLst>
                </a:gridCol>
              </a:tblGrid>
              <a:tr h="296154">
                <a:tc gridSpan="5">
                  <a:txBody>
                    <a:bodyPr/>
                    <a:lstStyle/>
                    <a:p>
                      <a:pPr algn="ctr" fontAlgn="t"/>
                      <a:r>
                        <a:rPr lang="fi-FI" sz="2400" b="1" u="none" strike="noStrike" dirty="0">
                          <a:solidFill>
                            <a:schemeClr val="tx1"/>
                          </a:solidFill>
                          <a:effectLst/>
                        </a:rPr>
                        <a:t>PENGUPAHAN, KESEJAHTERAAN  DAN JAMINAN KESEHATAN</a:t>
                      </a:r>
                      <a:endParaRPr lang="fi-FI" sz="2400" b="1" i="0" u="none" strike="noStrike" dirty="0">
                        <a:solidFill>
                          <a:schemeClr val="tx1"/>
                        </a:solidFill>
                        <a:effectLst/>
                        <a:latin typeface="Cambria" panose="020405030504060302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680765666"/>
                  </a:ext>
                </a:extLst>
              </a:tr>
              <a:tr h="246795">
                <a:tc gridSpan="5">
                  <a:txBody>
                    <a:bodyPr/>
                    <a:lstStyle/>
                    <a:p>
                      <a:pPr algn="l" fontAlgn="t"/>
                      <a:r>
                        <a:rPr lang="id-ID" sz="2000" b="1" u="none" strike="noStrike" dirty="0">
                          <a:solidFill>
                            <a:srgbClr val="FFC000"/>
                          </a:solidFill>
                          <a:effectLst/>
                        </a:rPr>
                        <a:t>Standar MSDI 4.1</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133400267"/>
                  </a:ext>
                </a:extLst>
              </a:tr>
              <a:tr h="345513">
                <a:tc gridSpan="5">
                  <a:txBody>
                    <a:bodyPr/>
                    <a:lstStyle/>
                    <a:p>
                      <a:pPr algn="l" fontAlgn="t"/>
                      <a:r>
                        <a:rPr lang="id-ID" sz="2000" u="none" strike="noStrike">
                          <a:solidFill>
                            <a:schemeClr val="tx1"/>
                          </a:solidFill>
                          <a:effectLst/>
                        </a:rPr>
                        <a:t>RSMA Memberikan upah/kesejahteraan  pegawai sesuai tuntunan Islam dan menfasilitasi pegawai membayar ZIS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76131715"/>
                  </a:ext>
                </a:extLst>
              </a:tr>
              <a:tr h="246795">
                <a:tc gridSpan="5">
                  <a:txBody>
                    <a:bodyPr/>
                    <a:lstStyle/>
                    <a:p>
                      <a:pPr algn="l" fontAlgn="t"/>
                      <a:r>
                        <a:rPr lang="fi-FI" sz="2000" b="1" u="none" strike="noStrike" dirty="0">
                          <a:solidFill>
                            <a:srgbClr val="FFC000"/>
                          </a:solidFill>
                          <a:effectLst/>
                        </a:rPr>
                        <a:t>Maksud dan Tujuan MSDI 4.1</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562980642"/>
                  </a:ext>
                </a:extLst>
              </a:tr>
              <a:tr h="900801">
                <a:tc gridSpan="5">
                  <a:txBody>
                    <a:bodyPr/>
                    <a:lstStyle/>
                    <a:p>
                      <a:pPr algn="l" fontAlgn="t"/>
                      <a:r>
                        <a:rPr lang="id-ID" sz="2000" u="none" strike="noStrike">
                          <a:solidFill>
                            <a:schemeClr val="tx1"/>
                          </a:solidFill>
                          <a:effectLst/>
                        </a:rPr>
                        <a:t>RSMA menjamin terpenuhinya upah tidak kurang dari norma kebutuhan minimal, dan dibayarkan sesuai waktunya. Petunjuk Nabi yang diriwayatkan Imam Al-Baihaqi, “Berikanlah gaji kepada pekerja sebelum kering keringatnya, dan beritahukan ketentuan gajinya, terhadap apa yang dikerjakan.” RSMA menfasilitasi pegawai membayar ZIS dengan memotong langsung dan menyalurkannya melalui LazisMu</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192250364"/>
                  </a:ext>
                </a:extLst>
              </a:tr>
              <a:tr h="246795">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937386075"/>
                  </a:ext>
                </a:extLst>
              </a:tr>
              <a:tr h="493590">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memberikan upah pegawai sesuai ketentuan yang berlaku dan tepat waktu</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Dukumen pengupahan dan bukti retensi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8657724"/>
                  </a:ext>
                </a:extLst>
              </a:tr>
              <a:tr h="740384">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memberikan jaminan kesejahteraan di luar gaji yang tidak bertentangan dengan ajaran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pengeluaran jaminan diluar gaji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734552049"/>
                  </a:ext>
                </a:extLst>
              </a:tr>
              <a:tr h="493590">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RSMA memberikan santunan kematian kepada pegawai dan keluarganya</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pengeluaran santunan kematian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3719958095"/>
                  </a:ext>
                </a:extLst>
              </a:tr>
              <a:tr h="493590">
                <a:tc>
                  <a:txBody>
                    <a:bodyPr/>
                    <a:lstStyle/>
                    <a:p>
                      <a:pPr algn="ct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memberikan beban kerja sesuai kompetensi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Manajer SDI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033498338"/>
                  </a:ext>
                </a:extLst>
              </a:tr>
              <a:tr h="493590">
                <a:tc>
                  <a:txBody>
                    <a:bodyPr/>
                    <a:lstStyle/>
                    <a:p>
                      <a:pPr algn="ct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 RSMA membayar ZIS minimal 2,5% dari upah yang diterima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Manajer SDI/Lazismu Unit Pelayanan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1365027836"/>
                  </a:ext>
                </a:extLst>
              </a:tr>
            </a:tbl>
          </a:graphicData>
        </a:graphic>
      </p:graphicFrame>
    </p:spTree>
    <p:extLst>
      <p:ext uri="{BB962C8B-B14F-4D97-AF65-F5344CB8AC3E}">
        <p14:creationId xmlns:p14="http://schemas.microsoft.com/office/powerpoint/2010/main" val="61404912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FC7E13C-76C9-4185-AE2B-F42F71E23E35}"/>
              </a:ext>
            </a:extLst>
          </p:cNvPr>
          <p:cNvGraphicFramePr>
            <a:graphicFrameLocks noGrp="1"/>
          </p:cNvGraphicFramePr>
          <p:nvPr>
            <p:extLst>
              <p:ext uri="{D42A27DB-BD31-4B8C-83A1-F6EECF244321}">
                <p14:modId xmlns:p14="http://schemas.microsoft.com/office/powerpoint/2010/main" val="2351120526"/>
              </p:ext>
            </p:extLst>
          </p:nvPr>
        </p:nvGraphicFramePr>
        <p:xfrm>
          <a:off x="277092" y="318655"/>
          <a:ext cx="11443854" cy="4884269"/>
        </p:xfrm>
        <a:graphic>
          <a:graphicData uri="http://schemas.openxmlformats.org/drawingml/2006/table">
            <a:tbl>
              <a:tblPr>
                <a:tableStyleId>{5C22544A-7EE6-4342-B048-85BDC9FD1C3A}</a:tableStyleId>
              </a:tblPr>
              <a:tblGrid>
                <a:gridCol w="616342">
                  <a:extLst>
                    <a:ext uri="{9D8B030D-6E8A-4147-A177-3AD203B41FA5}">
                      <a16:colId xmlns:a16="http://schemas.microsoft.com/office/drawing/2014/main" val="696096035"/>
                    </a:ext>
                  </a:extLst>
                </a:gridCol>
                <a:gridCol w="4073977">
                  <a:extLst>
                    <a:ext uri="{9D8B030D-6E8A-4147-A177-3AD203B41FA5}">
                      <a16:colId xmlns:a16="http://schemas.microsoft.com/office/drawing/2014/main" val="476873850"/>
                    </a:ext>
                  </a:extLst>
                </a:gridCol>
                <a:gridCol w="262273">
                  <a:extLst>
                    <a:ext uri="{9D8B030D-6E8A-4147-A177-3AD203B41FA5}">
                      <a16:colId xmlns:a16="http://schemas.microsoft.com/office/drawing/2014/main" val="1326130244"/>
                    </a:ext>
                  </a:extLst>
                </a:gridCol>
                <a:gridCol w="5350373">
                  <a:extLst>
                    <a:ext uri="{9D8B030D-6E8A-4147-A177-3AD203B41FA5}">
                      <a16:colId xmlns:a16="http://schemas.microsoft.com/office/drawing/2014/main" val="2163674757"/>
                    </a:ext>
                  </a:extLst>
                </a:gridCol>
                <a:gridCol w="1140889">
                  <a:extLst>
                    <a:ext uri="{9D8B030D-6E8A-4147-A177-3AD203B41FA5}">
                      <a16:colId xmlns:a16="http://schemas.microsoft.com/office/drawing/2014/main" val="2662704719"/>
                    </a:ext>
                  </a:extLst>
                </a:gridCol>
              </a:tblGrid>
              <a:tr h="329111">
                <a:tc gridSpan="5">
                  <a:txBody>
                    <a:bodyPr/>
                    <a:lstStyle/>
                    <a:p>
                      <a:pPr algn="l" fontAlgn="t"/>
                      <a:r>
                        <a:rPr lang="id-ID" sz="2000" b="1" u="none" strike="noStrike" dirty="0">
                          <a:solidFill>
                            <a:srgbClr val="FFC000"/>
                          </a:solidFill>
                          <a:effectLst/>
                        </a:rPr>
                        <a:t>Standar MSDI 4.2</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419790872"/>
                  </a:ext>
                </a:extLst>
              </a:tr>
              <a:tr h="427844">
                <a:tc gridSpan="5">
                  <a:txBody>
                    <a:bodyPr/>
                    <a:lstStyle/>
                    <a:p>
                      <a:pPr algn="l" fontAlgn="t"/>
                      <a:r>
                        <a:rPr lang="fi-FI" sz="2000" u="none" strike="noStrike">
                          <a:solidFill>
                            <a:schemeClr val="tx1"/>
                          </a:solidFill>
                          <a:effectLst/>
                        </a:rPr>
                        <a:t>RSMA memberikan jaminan kesehatan pegawai</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70693086"/>
                  </a:ext>
                </a:extLst>
              </a:tr>
              <a:tr h="329111">
                <a:tc gridSpan="5">
                  <a:txBody>
                    <a:bodyPr/>
                    <a:lstStyle/>
                    <a:p>
                      <a:pPr algn="l" fontAlgn="t"/>
                      <a:r>
                        <a:rPr lang="fi-FI" sz="2000" b="1" u="none" strike="noStrike" dirty="0">
                          <a:solidFill>
                            <a:srgbClr val="FFC000"/>
                          </a:solidFill>
                          <a:effectLst/>
                        </a:rPr>
                        <a:t>Maksud dan Tujuan MSDI 4.1</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34282885"/>
                  </a:ext>
                </a:extLst>
              </a:tr>
              <a:tr h="658221">
                <a:tc gridSpan="5">
                  <a:txBody>
                    <a:bodyPr/>
                    <a:lstStyle/>
                    <a:p>
                      <a:pPr algn="l" fontAlgn="t"/>
                      <a:r>
                        <a:rPr lang="id-ID" sz="2000" u="none" strike="noStrike">
                          <a:solidFill>
                            <a:schemeClr val="tx1"/>
                          </a:solidFill>
                          <a:effectLst/>
                        </a:rPr>
                        <a:t>RSMA menjamin terpenuhinya hak kesehatan pegawai melalui sistem pra upaya/asuransi kesehatan yang tidak bertentangan dengan ajaran Islam.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40954117"/>
                  </a:ext>
                </a:extLst>
              </a:tr>
              <a:tr h="329111">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666198042"/>
                  </a:ext>
                </a:extLst>
              </a:tr>
              <a:tr h="658221">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RSMA menjamin kesehatan dan kesejahteraan pegawai </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Regulasi tentang pengupahan dan retensi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631227708"/>
                  </a:ext>
                </a:extLst>
              </a:tr>
              <a:tr h="987332">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 RSMA dan keluarganya diikutsertakan dalam asuransi kesehatan yang tidak bertentangan dengan ajaran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kepesertaan pegawai dalam asuransi kesehatan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745855696"/>
                  </a:ext>
                </a:extLst>
              </a:tr>
              <a:tr h="658221">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Pegawai RSMA dan keluarganya mendapatkan pelayanan kesehatan yang paripurna</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3547863047"/>
                  </a:ext>
                </a:extLst>
              </a:tr>
            </a:tbl>
          </a:graphicData>
        </a:graphic>
      </p:graphicFrame>
    </p:spTree>
    <p:extLst>
      <p:ext uri="{BB962C8B-B14F-4D97-AF65-F5344CB8AC3E}">
        <p14:creationId xmlns:p14="http://schemas.microsoft.com/office/powerpoint/2010/main" val="27250205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CE2521D-9431-4C84-B7B4-33A07A90711C}"/>
              </a:ext>
            </a:extLst>
          </p:cNvPr>
          <p:cNvSpPr/>
          <p:nvPr/>
        </p:nvSpPr>
        <p:spPr>
          <a:xfrm>
            <a:off x="741335" y="2967335"/>
            <a:ext cx="10709342" cy="2585323"/>
          </a:xfrm>
          <a:prstGeom prst="rect">
            <a:avLst/>
          </a:prstGeom>
          <a:noFill/>
        </p:spPr>
        <p:txBody>
          <a:bodyPr wrap="none" lIns="91440" tIns="45720" rIns="91440" bIns="45720">
            <a:spAutoFit/>
          </a:bodyPr>
          <a:lstStyle/>
          <a:p>
            <a:pPr algn="ctr"/>
            <a:r>
              <a:rPr lang="id-ID"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BAGIAN KETIGA</a:t>
            </a:r>
          </a:p>
          <a:p>
            <a:pPr algn="ctr"/>
            <a:r>
              <a:rPr lang="id-ID"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MANAJEMEN BANGUNAN DAN FISIK</a:t>
            </a:r>
          </a:p>
          <a:p>
            <a:pPr algn="ctr"/>
            <a:r>
              <a:rPr lang="id-ID"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(MBF)</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87436913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075" y="4762"/>
            <a:ext cx="11753850" cy="6848475"/>
          </a:xfrm>
          <a:prstGeom prst="rect">
            <a:avLst/>
          </a:prstGeom>
        </p:spPr>
      </p:pic>
    </p:spTree>
    <p:extLst>
      <p:ext uri="{BB962C8B-B14F-4D97-AF65-F5344CB8AC3E}">
        <p14:creationId xmlns:p14="http://schemas.microsoft.com/office/powerpoint/2010/main" val="388484434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AAA30E9-692B-4C6A-890C-BD3BD9D882A0}"/>
              </a:ext>
            </a:extLst>
          </p:cNvPr>
          <p:cNvGraphicFramePr>
            <a:graphicFrameLocks noGrp="1"/>
          </p:cNvGraphicFramePr>
          <p:nvPr>
            <p:extLst>
              <p:ext uri="{D42A27DB-BD31-4B8C-83A1-F6EECF244321}">
                <p14:modId xmlns:p14="http://schemas.microsoft.com/office/powerpoint/2010/main" val="3227907938"/>
              </p:ext>
            </p:extLst>
          </p:nvPr>
        </p:nvGraphicFramePr>
        <p:xfrm>
          <a:off x="212036" y="251792"/>
          <a:ext cx="11873949" cy="5648915"/>
        </p:xfrm>
        <a:graphic>
          <a:graphicData uri="http://schemas.openxmlformats.org/drawingml/2006/table">
            <a:tbl>
              <a:tblPr>
                <a:tableStyleId>{5C22544A-7EE6-4342-B048-85BDC9FD1C3A}</a:tableStyleId>
              </a:tblPr>
              <a:tblGrid>
                <a:gridCol w="639507">
                  <a:extLst>
                    <a:ext uri="{9D8B030D-6E8A-4147-A177-3AD203B41FA5}">
                      <a16:colId xmlns:a16="http://schemas.microsoft.com/office/drawing/2014/main" val="1346486238"/>
                    </a:ext>
                  </a:extLst>
                </a:gridCol>
                <a:gridCol w="6092596">
                  <a:extLst>
                    <a:ext uri="{9D8B030D-6E8A-4147-A177-3AD203B41FA5}">
                      <a16:colId xmlns:a16="http://schemas.microsoft.com/office/drawing/2014/main" val="990075513"/>
                    </a:ext>
                  </a:extLst>
                </a:gridCol>
                <a:gridCol w="662609">
                  <a:extLst>
                    <a:ext uri="{9D8B030D-6E8A-4147-A177-3AD203B41FA5}">
                      <a16:colId xmlns:a16="http://schemas.microsoft.com/office/drawing/2014/main" val="92129592"/>
                    </a:ext>
                  </a:extLst>
                </a:gridCol>
                <a:gridCol w="3295470">
                  <a:extLst>
                    <a:ext uri="{9D8B030D-6E8A-4147-A177-3AD203B41FA5}">
                      <a16:colId xmlns:a16="http://schemas.microsoft.com/office/drawing/2014/main" val="206125564"/>
                    </a:ext>
                  </a:extLst>
                </a:gridCol>
                <a:gridCol w="1183767">
                  <a:extLst>
                    <a:ext uri="{9D8B030D-6E8A-4147-A177-3AD203B41FA5}">
                      <a16:colId xmlns:a16="http://schemas.microsoft.com/office/drawing/2014/main" val="4158036059"/>
                    </a:ext>
                  </a:extLst>
                </a:gridCol>
              </a:tblGrid>
              <a:tr h="304358">
                <a:tc gridSpan="5">
                  <a:txBody>
                    <a:bodyPr/>
                    <a:lstStyle/>
                    <a:p>
                      <a:pPr algn="ctr" fontAlgn="t"/>
                      <a:r>
                        <a:rPr lang="id-ID" sz="2400" b="1" u="none" strike="noStrike" dirty="0">
                          <a:solidFill>
                            <a:schemeClr val="tx1"/>
                          </a:solidFill>
                          <a:effectLst/>
                        </a:rPr>
                        <a:t>FASILITAS PELAYANAN DAN PENUNJANG</a:t>
                      </a:r>
                      <a:endParaRPr lang="id-ID" sz="24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0011519"/>
                  </a:ext>
                </a:extLst>
              </a:tr>
              <a:tr h="304358">
                <a:tc gridSpan="5">
                  <a:txBody>
                    <a:bodyPr/>
                    <a:lstStyle/>
                    <a:p>
                      <a:pPr algn="l" fontAlgn="t"/>
                      <a:r>
                        <a:rPr lang="id-ID" sz="2000" b="1" u="none" strike="noStrike" dirty="0">
                          <a:solidFill>
                            <a:schemeClr val="tx1"/>
                          </a:solidFill>
                          <a:effectLst/>
                        </a:rPr>
                        <a:t>Standar MBF 1.1</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339263672"/>
                  </a:ext>
                </a:extLst>
              </a:tr>
              <a:tr h="379345">
                <a:tc gridSpan="5">
                  <a:txBody>
                    <a:bodyPr/>
                    <a:lstStyle/>
                    <a:p>
                      <a:pPr algn="l" fontAlgn="t"/>
                      <a:r>
                        <a:rPr lang="id-ID" sz="2000" u="none" strike="noStrike" dirty="0">
                          <a:solidFill>
                            <a:schemeClr val="tx1"/>
                          </a:solidFill>
                          <a:effectLst/>
                        </a:rPr>
                        <a:t>RSMA memasang atribut Muhammadiyah/Islam</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69772340"/>
                  </a:ext>
                </a:extLst>
              </a:tr>
              <a:tr h="304358">
                <a:tc gridSpan="5">
                  <a:txBody>
                    <a:bodyPr/>
                    <a:lstStyle/>
                    <a:p>
                      <a:pPr algn="l" fontAlgn="ctr"/>
                      <a:r>
                        <a:rPr lang="fi-FI" sz="2000" b="1" u="none" strike="noStrike" dirty="0">
                          <a:solidFill>
                            <a:schemeClr val="tx1"/>
                          </a:solidFill>
                          <a:effectLst/>
                        </a:rPr>
                        <a:t>Maksud dan Tujuan MBF 1.1</a:t>
                      </a:r>
                      <a:endParaRPr lang="fi-FI" sz="2000" b="1"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5113126"/>
                  </a:ext>
                </a:extLst>
              </a:tr>
              <a:tr h="599493">
                <a:tc gridSpan="5">
                  <a:txBody>
                    <a:bodyPr/>
                    <a:lstStyle/>
                    <a:p>
                      <a:pPr algn="l" fontAlgn="t"/>
                      <a:r>
                        <a:rPr lang="id-ID" sz="2000" u="none" strike="noStrike">
                          <a:solidFill>
                            <a:schemeClr val="tx1"/>
                          </a:solidFill>
                          <a:effectLst/>
                        </a:rPr>
                        <a:t>Pemasangan atribut Muhammadiyah/Islam memberikan nuansa Islam/Muhammadiyah yang akan mempengaruhi suasana kejiwaan civitas hospitalia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776788478"/>
                  </a:ext>
                </a:extLst>
              </a:tr>
              <a:tr h="304358">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216672628"/>
                  </a:ext>
                </a:extLst>
              </a:tr>
              <a:tr h="599493">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sv-SE" sz="2000" u="none" strike="noStrike">
                          <a:solidFill>
                            <a:schemeClr val="tx1"/>
                          </a:solidFill>
                          <a:effectLst/>
                        </a:rPr>
                        <a:t>RSMA menetapkan kebijakan tentang pemasangan atribut Muhammadiyah/Islam</a:t>
                      </a:r>
                      <a:endParaRPr lang="sv-SE"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Kebijakan tentang atribut Muhammadiyah/Islam</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415520021"/>
                  </a:ext>
                </a:extLst>
              </a:tr>
              <a:tr h="599493">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a:solidFill>
                            <a:schemeClr val="tx1"/>
                          </a:solidFill>
                          <a:effectLst/>
                        </a:rPr>
                        <a:t>Memasang logo Muhammadiyah dan RSMA pada setiap ruangan publik</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Lingkungan rumah sakit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030045335"/>
                  </a:ext>
                </a:extLst>
              </a:tr>
              <a:tr h="702006">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Memasang tuntunan do'a orang sakit dan minum obat di setiap ruang pemeriksaan, tindakan dan perawatan pasien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Lingkungan rumah sakit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806583584"/>
                  </a:ext>
                </a:extLst>
              </a:tr>
              <a:tr h="894628">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Memasang kaligrafi QS Asy-Syuara 80 :</a:t>
                      </a:r>
                      <a:br>
                        <a:rPr lang="id-ID" sz="2000" u="none" strike="noStrike" dirty="0">
                          <a:solidFill>
                            <a:schemeClr val="tx1"/>
                          </a:solidFill>
                          <a:effectLst/>
                        </a:rPr>
                      </a:br>
                      <a:r>
                        <a:rPr lang="id-ID" sz="2000" u="none" strike="noStrike" dirty="0">
                          <a:solidFill>
                            <a:schemeClr val="tx1"/>
                          </a:solidFill>
                          <a:effectLst/>
                        </a:rPr>
                        <a:t>(</a:t>
                      </a:r>
                      <a:r>
                        <a:rPr lang="ar-SA" sz="2000" u="none" strike="noStrike" dirty="0">
                          <a:solidFill>
                            <a:schemeClr val="tx1"/>
                          </a:solidFill>
                          <a:effectLst/>
                        </a:rPr>
                        <a:t>وَإِذَا مَرِضۡتُ فَهُوَ یَشۡفِینِ) </a:t>
                      </a:r>
                      <a:r>
                        <a:rPr lang="id-ID" sz="2000" u="none" strike="noStrike" dirty="0">
                          <a:solidFill>
                            <a:schemeClr val="tx1"/>
                          </a:solidFill>
                          <a:effectLst/>
                        </a:rPr>
                        <a:t>di lobbi utama dan setiap ruang pemeriksaan, tindakan, dan perawatan</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Lingkungan rumah sakit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804928493"/>
                  </a:ext>
                </a:extLst>
              </a:tr>
              <a:tr h="468004">
                <a:tc>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Memasang tanda arah kiblat di setiap ruang perawatan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Lingkungan rumah sakit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22886140"/>
                  </a:ext>
                </a:extLst>
              </a:tr>
            </a:tbl>
          </a:graphicData>
        </a:graphic>
      </p:graphicFrame>
    </p:spTree>
    <p:extLst>
      <p:ext uri="{BB962C8B-B14F-4D97-AF65-F5344CB8AC3E}">
        <p14:creationId xmlns:p14="http://schemas.microsoft.com/office/powerpoint/2010/main" val="425569894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B2F1071-A733-47B7-AD3E-325B4EB3197B}"/>
              </a:ext>
            </a:extLst>
          </p:cNvPr>
          <p:cNvGraphicFramePr>
            <a:graphicFrameLocks noGrp="1"/>
          </p:cNvGraphicFramePr>
          <p:nvPr>
            <p:extLst>
              <p:ext uri="{D42A27DB-BD31-4B8C-83A1-F6EECF244321}">
                <p14:modId xmlns:p14="http://schemas.microsoft.com/office/powerpoint/2010/main" val="2937443068"/>
              </p:ext>
            </p:extLst>
          </p:nvPr>
        </p:nvGraphicFramePr>
        <p:xfrm>
          <a:off x="318052" y="503583"/>
          <a:ext cx="11675165" cy="4674408"/>
        </p:xfrm>
        <a:graphic>
          <a:graphicData uri="http://schemas.openxmlformats.org/drawingml/2006/table">
            <a:tbl>
              <a:tblPr>
                <a:tableStyleId>{5C22544A-7EE6-4342-B048-85BDC9FD1C3A}</a:tableStyleId>
              </a:tblPr>
              <a:tblGrid>
                <a:gridCol w="628800">
                  <a:extLst>
                    <a:ext uri="{9D8B030D-6E8A-4147-A177-3AD203B41FA5}">
                      <a16:colId xmlns:a16="http://schemas.microsoft.com/office/drawing/2014/main" val="2861294604"/>
                    </a:ext>
                  </a:extLst>
                </a:gridCol>
                <a:gridCol w="4156323">
                  <a:extLst>
                    <a:ext uri="{9D8B030D-6E8A-4147-A177-3AD203B41FA5}">
                      <a16:colId xmlns:a16="http://schemas.microsoft.com/office/drawing/2014/main" val="1574614873"/>
                    </a:ext>
                  </a:extLst>
                </a:gridCol>
                <a:gridCol w="267574">
                  <a:extLst>
                    <a:ext uri="{9D8B030D-6E8A-4147-A177-3AD203B41FA5}">
                      <a16:colId xmlns:a16="http://schemas.microsoft.com/office/drawing/2014/main" val="2205909546"/>
                    </a:ext>
                  </a:extLst>
                </a:gridCol>
                <a:gridCol w="5458519">
                  <a:extLst>
                    <a:ext uri="{9D8B030D-6E8A-4147-A177-3AD203B41FA5}">
                      <a16:colId xmlns:a16="http://schemas.microsoft.com/office/drawing/2014/main" val="3287374345"/>
                    </a:ext>
                  </a:extLst>
                </a:gridCol>
                <a:gridCol w="1163949">
                  <a:extLst>
                    <a:ext uri="{9D8B030D-6E8A-4147-A177-3AD203B41FA5}">
                      <a16:colId xmlns:a16="http://schemas.microsoft.com/office/drawing/2014/main" val="3901134708"/>
                    </a:ext>
                  </a:extLst>
                </a:gridCol>
              </a:tblGrid>
              <a:tr h="285212">
                <a:tc gridSpan="5">
                  <a:txBody>
                    <a:bodyPr/>
                    <a:lstStyle/>
                    <a:p>
                      <a:pPr algn="l" fontAlgn="t"/>
                      <a:r>
                        <a:rPr lang="id-ID" sz="2000" b="1" u="none" strike="noStrike" dirty="0">
                          <a:solidFill>
                            <a:schemeClr val="tx1"/>
                          </a:solidFill>
                          <a:effectLst/>
                        </a:rPr>
                        <a:t>Standar MBF 1.2</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586480131"/>
                  </a:ext>
                </a:extLst>
              </a:tr>
              <a:tr h="285212">
                <a:tc gridSpan="5">
                  <a:txBody>
                    <a:bodyPr/>
                    <a:lstStyle/>
                    <a:p>
                      <a:pPr algn="l" fontAlgn="t"/>
                      <a:r>
                        <a:rPr lang="id-ID" sz="2000" u="none" strike="noStrike">
                          <a:solidFill>
                            <a:schemeClr val="tx1"/>
                          </a:solidFill>
                          <a:effectLst/>
                        </a:rPr>
                        <a:t>RSMA memiliki tataruang/bangunan yang Islami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122758071"/>
                  </a:ext>
                </a:extLst>
              </a:tr>
              <a:tr h="285212">
                <a:tc gridSpan="5">
                  <a:txBody>
                    <a:bodyPr/>
                    <a:lstStyle/>
                    <a:p>
                      <a:pPr algn="l" fontAlgn="ctr"/>
                      <a:r>
                        <a:rPr lang="fi-FI" sz="2000" u="none" strike="noStrike">
                          <a:solidFill>
                            <a:schemeClr val="tx1"/>
                          </a:solidFill>
                          <a:effectLst/>
                        </a:rPr>
                        <a:t>Maksud dan Tujuan MBF 1.2</a:t>
                      </a:r>
                      <a:endParaRPr lang="fi-FI" sz="2000" b="1" i="0" u="none" strike="noStrike">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591879063"/>
                  </a:ext>
                </a:extLst>
              </a:tr>
              <a:tr h="1254933">
                <a:tc gridSpan="5">
                  <a:txBody>
                    <a:bodyPr/>
                    <a:lstStyle/>
                    <a:p>
                      <a:pPr algn="l" fontAlgn="t"/>
                      <a:r>
                        <a:rPr lang="id-ID" sz="2000" u="none" strike="noStrike">
                          <a:solidFill>
                            <a:schemeClr val="tx1"/>
                          </a:solidFill>
                          <a:effectLst/>
                        </a:rPr>
                        <a:t>Arsitektur dan tata ruang bangunan rumah sakit berciri Islami/Muhammadiyah, informatif serta memudahkan pasien, pengunjung dan pegawai untuk melaksanakan ibadah.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693059395"/>
                  </a:ext>
                </a:extLst>
              </a:tr>
              <a:tr h="285212">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427461370"/>
                  </a:ext>
                </a:extLst>
              </a:tr>
              <a:tr h="855636">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a:solidFill>
                            <a:schemeClr val="tx1"/>
                          </a:solidFill>
                          <a:effectLst/>
                        </a:rPr>
                        <a:t>RSMA menetapkan kebijakan tentang Tata Ruang, Gedung, bangunan fasilitas RS yang bernuansa islami</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Kebijakan tentang Tata Ruang, Gedung, bangunan fasilitas 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579825043"/>
                  </a:ext>
                </a:extLst>
              </a:tr>
              <a:tr h="570424">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fi-FI" sz="2000" u="none" strike="noStrike">
                          <a:solidFill>
                            <a:schemeClr val="tx1"/>
                          </a:solidFill>
                          <a:effectLst/>
                        </a:rPr>
                        <a:t>Fasilitas Toilet memudahkan pelanggan melaksanakan wudhu</a:t>
                      </a:r>
                      <a:endParaRPr lang="fi-FI"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Lingkungan rumah sakit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42239773"/>
                  </a:ext>
                </a:extLst>
              </a:tr>
              <a:tr h="570424">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fi-FI" sz="2000" u="none" strike="noStrike">
                          <a:solidFill>
                            <a:schemeClr val="tx1"/>
                          </a:solidFill>
                          <a:effectLst/>
                        </a:rPr>
                        <a:t>Kamar perawatan pasien laki-laki dan perempuan terpisah</a:t>
                      </a:r>
                      <a:endParaRPr lang="fi-FI"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Lingkungan rumah sakit</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32923025"/>
                  </a:ext>
                </a:extLst>
              </a:tr>
            </a:tbl>
          </a:graphicData>
        </a:graphic>
      </p:graphicFrame>
    </p:spTree>
    <p:extLst>
      <p:ext uri="{BB962C8B-B14F-4D97-AF65-F5344CB8AC3E}">
        <p14:creationId xmlns:p14="http://schemas.microsoft.com/office/powerpoint/2010/main" val="126971022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30B6D84-4785-40AB-924F-FE0CD6671AA2}"/>
              </a:ext>
            </a:extLst>
          </p:cNvPr>
          <p:cNvGraphicFramePr>
            <a:graphicFrameLocks noGrp="1"/>
          </p:cNvGraphicFramePr>
          <p:nvPr>
            <p:extLst>
              <p:ext uri="{D42A27DB-BD31-4B8C-83A1-F6EECF244321}">
                <p14:modId xmlns:p14="http://schemas.microsoft.com/office/powerpoint/2010/main" val="2011589482"/>
              </p:ext>
            </p:extLst>
          </p:nvPr>
        </p:nvGraphicFramePr>
        <p:xfrm>
          <a:off x="397566" y="344557"/>
          <a:ext cx="11516138" cy="5364105"/>
        </p:xfrm>
        <a:graphic>
          <a:graphicData uri="http://schemas.openxmlformats.org/drawingml/2006/table">
            <a:tbl>
              <a:tblPr>
                <a:tableStyleId>{5C22544A-7EE6-4342-B048-85BDC9FD1C3A}</a:tableStyleId>
              </a:tblPr>
              <a:tblGrid>
                <a:gridCol w="620235">
                  <a:extLst>
                    <a:ext uri="{9D8B030D-6E8A-4147-A177-3AD203B41FA5}">
                      <a16:colId xmlns:a16="http://schemas.microsoft.com/office/drawing/2014/main" val="3425960770"/>
                    </a:ext>
                  </a:extLst>
                </a:gridCol>
                <a:gridCol w="4099710">
                  <a:extLst>
                    <a:ext uri="{9D8B030D-6E8A-4147-A177-3AD203B41FA5}">
                      <a16:colId xmlns:a16="http://schemas.microsoft.com/office/drawing/2014/main" val="3954453759"/>
                    </a:ext>
                  </a:extLst>
                </a:gridCol>
                <a:gridCol w="263929">
                  <a:extLst>
                    <a:ext uri="{9D8B030D-6E8A-4147-A177-3AD203B41FA5}">
                      <a16:colId xmlns:a16="http://schemas.microsoft.com/office/drawing/2014/main" val="346801498"/>
                    </a:ext>
                  </a:extLst>
                </a:gridCol>
                <a:gridCol w="5384169">
                  <a:extLst>
                    <a:ext uri="{9D8B030D-6E8A-4147-A177-3AD203B41FA5}">
                      <a16:colId xmlns:a16="http://schemas.microsoft.com/office/drawing/2014/main" val="3725888412"/>
                    </a:ext>
                  </a:extLst>
                </a:gridCol>
                <a:gridCol w="1148095">
                  <a:extLst>
                    <a:ext uri="{9D8B030D-6E8A-4147-A177-3AD203B41FA5}">
                      <a16:colId xmlns:a16="http://schemas.microsoft.com/office/drawing/2014/main" val="3197728429"/>
                    </a:ext>
                  </a:extLst>
                </a:gridCol>
              </a:tblGrid>
              <a:tr h="355429">
                <a:tc gridSpan="5">
                  <a:txBody>
                    <a:bodyPr/>
                    <a:lstStyle/>
                    <a:p>
                      <a:pPr algn="ctr" fontAlgn="t"/>
                      <a:r>
                        <a:rPr lang="id-ID" sz="2400" b="1" u="none" strike="noStrike" dirty="0">
                          <a:solidFill>
                            <a:schemeClr val="tx1"/>
                          </a:solidFill>
                          <a:effectLst/>
                        </a:rPr>
                        <a:t>FASILITAS IBADAH</a:t>
                      </a:r>
                      <a:endParaRPr lang="id-ID" sz="2400" b="1" i="0" u="none" strike="noStrike" dirty="0">
                        <a:solidFill>
                          <a:schemeClr val="tx1"/>
                        </a:solidFill>
                        <a:effectLst/>
                        <a:latin typeface="Cambria" panose="020405030504060302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764037350"/>
                  </a:ext>
                </a:extLst>
              </a:tr>
              <a:tr h="296191">
                <a:tc gridSpan="5">
                  <a:txBody>
                    <a:bodyPr/>
                    <a:lstStyle/>
                    <a:p>
                      <a:pPr algn="l" fontAlgn="t"/>
                      <a:r>
                        <a:rPr lang="id-ID" sz="2000" b="1" u="none" strike="noStrike" dirty="0">
                          <a:solidFill>
                            <a:schemeClr val="tx1"/>
                          </a:solidFill>
                          <a:effectLst/>
                        </a:rPr>
                        <a:t>Standar MBF 2.1</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758912024"/>
                  </a:ext>
                </a:extLst>
              </a:tr>
              <a:tr h="296191">
                <a:tc gridSpan="5">
                  <a:txBody>
                    <a:bodyPr/>
                    <a:lstStyle/>
                    <a:p>
                      <a:pPr algn="l" fontAlgn="t"/>
                      <a:r>
                        <a:rPr lang="id-ID" sz="2000" u="none" strike="noStrike">
                          <a:solidFill>
                            <a:schemeClr val="tx1"/>
                          </a:solidFill>
                          <a:effectLst/>
                        </a:rPr>
                        <a:t>RSMA Memiliki Masjid/Mushalla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740367831"/>
                  </a:ext>
                </a:extLst>
              </a:tr>
              <a:tr h="296191">
                <a:tc gridSpan="5">
                  <a:txBody>
                    <a:bodyPr/>
                    <a:lstStyle/>
                    <a:p>
                      <a:pPr algn="l" fontAlgn="t"/>
                      <a:r>
                        <a:rPr lang="fi-FI" sz="2000" u="none" strike="noStrike">
                          <a:solidFill>
                            <a:schemeClr val="tx1"/>
                          </a:solidFill>
                          <a:effectLst/>
                        </a:rPr>
                        <a:t>Maksud dan Tujuan MBF 2.1</a:t>
                      </a:r>
                      <a:endParaRPr lang="fi-FI"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623502614"/>
                  </a:ext>
                </a:extLst>
              </a:tr>
              <a:tr h="340620">
                <a:tc gridSpan="5">
                  <a:txBody>
                    <a:bodyPr/>
                    <a:lstStyle/>
                    <a:p>
                      <a:pPr algn="l" fontAlgn="t"/>
                      <a:r>
                        <a:rPr lang="id-ID" sz="2000" u="none" strike="noStrike">
                          <a:solidFill>
                            <a:schemeClr val="tx1"/>
                          </a:solidFill>
                          <a:effectLst/>
                        </a:rPr>
                        <a:t>Untuk menjamin terlaksananya ibadah shalat bagi civitas hospitalia sesuai tuntunan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729208528"/>
                  </a:ext>
                </a:extLst>
              </a:tr>
              <a:tr h="296191">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29304713"/>
                  </a:ext>
                </a:extLst>
              </a:tr>
              <a:tr h="592382">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Di dalam lingkungan RSMA terdapat masjid/mushalla yang bersih dan nyaman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Masjid / mushalla dan kelengkaannya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797084559"/>
                  </a:ext>
                </a:extLst>
              </a:tr>
              <a:tr h="592382">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Terdapat Takmir Masjid/Mushalla yang di-SK-kan oleh direktur</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Reminder system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040610041"/>
                  </a:ext>
                </a:extLst>
              </a:tr>
              <a:tr h="592382">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Takmir Masjid/Mushalla memiliki program kerja dan menjalankan tugasnya dengan baik</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763626310"/>
                  </a:ext>
                </a:extLst>
              </a:tr>
              <a:tr h="888573">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Di dalam Masjid/Mushalla terdapat perlengkapan alat shalat dalam keadaan bersih dan wangi</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dan Pengunjung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3811123862"/>
                  </a:ext>
                </a:extLst>
              </a:tr>
            </a:tbl>
          </a:graphicData>
        </a:graphic>
      </p:graphicFrame>
    </p:spTree>
    <p:extLst>
      <p:ext uri="{BB962C8B-B14F-4D97-AF65-F5344CB8AC3E}">
        <p14:creationId xmlns:p14="http://schemas.microsoft.com/office/powerpoint/2010/main" val="90171923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5812FDA-EE03-4E5C-B978-048AB00CB626}"/>
              </a:ext>
            </a:extLst>
          </p:cNvPr>
          <p:cNvGraphicFramePr>
            <a:graphicFrameLocks noGrp="1"/>
          </p:cNvGraphicFramePr>
          <p:nvPr>
            <p:extLst>
              <p:ext uri="{D42A27DB-BD31-4B8C-83A1-F6EECF244321}">
                <p14:modId xmlns:p14="http://schemas.microsoft.com/office/powerpoint/2010/main" val="2170208182"/>
              </p:ext>
            </p:extLst>
          </p:nvPr>
        </p:nvGraphicFramePr>
        <p:xfrm>
          <a:off x="410818" y="437322"/>
          <a:ext cx="11463130" cy="4546169"/>
        </p:xfrm>
        <a:graphic>
          <a:graphicData uri="http://schemas.openxmlformats.org/drawingml/2006/table">
            <a:tbl>
              <a:tblPr>
                <a:tableStyleId>{5C22544A-7EE6-4342-B048-85BDC9FD1C3A}</a:tableStyleId>
              </a:tblPr>
              <a:tblGrid>
                <a:gridCol w="617381">
                  <a:extLst>
                    <a:ext uri="{9D8B030D-6E8A-4147-A177-3AD203B41FA5}">
                      <a16:colId xmlns:a16="http://schemas.microsoft.com/office/drawing/2014/main" val="1951644734"/>
                    </a:ext>
                  </a:extLst>
                </a:gridCol>
                <a:gridCol w="4080839">
                  <a:extLst>
                    <a:ext uri="{9D8B030D-6E8A-4147-A177-3AD203B41FA5}">
                      <a16:colId xmlns:a16="http://schemas.microsoft.com/office/drawing/2014/main" val="3962654481"/>
                    </a:ext>
                  </a:extLst>
                </a:gridCol>
                <a:gridCol w="262714">
                  <a:extLst>
                    <a:ext uri="{9D8B030D-6E8A-4147-A177-3AD203B41FA5}">
                      <a16:colId xmlns:a16="http://schemas.microsoft.com/office/drawing/2014/main" val="111961478"/>
                    </a:ext>
                  </a:extLst>
                </a:gridCol>
                <a:gridCol w="5359386">
                  <a:extLst>
                    <a:ext uri="{9D8B030D-6E8A-4147-A177-3AD203B41FA5}">
                      <a16:colId xmlns:a16="http://schemas.microsoft.com/office/drawing/2014/main" val="4169656484"/>
                    </a:ext>
                  </a:extLst>
                </a:gridCol>
                <a:gridCol w="1142810">
                  <a:extLst>
                    <a:ext uri="{9D8B030D-6E8A-4147-A177-3AD203B41FA5}">
                      <a16:colId xmlns:a16="http://schemas.microsoft.com/office/drawing/2014/main" val="144109743"/>
                    </a:ext>
                  </a:extLst>
                </a:gridCol>
              </a:tblGrid>
              <a:tr h="364771">
                <a:tc gridSpan="5">
                  <a:txBody>
                    <a:bodyPr/>
                    <a:lstStyle/>
                    <a:p>
                      <a:pPr algn="l" fontAlgn="t"/>
                      <a:r>
                        <a:rPr lang="id-ID" sz="2000" b="1" u="none" strike="noStrike" dirty="0">
                          <a:solidFill>
                            <a:schemeClr val="tx1"/>
                          </a:solidFill>
                          <a:effectLst/>
                        </a:rPr>
                        <a:t>Standar MBF 2.2</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815536787"/>
                  </a:ext>
                </a:extLst>
              </a:tr>
              <a:tr h="620110">
                <a:tc gridSpan="5">
                  <a:txBody>
                    <a:bodyPr/>
                    <a:lstStyle/>
                    <a:p>
                      <a:pPr algn="l" fontAlgn="t"/>
                      <a:r>
                        <a:rPr lang="id-ID" sz="2000" u="none" strike="noStrike">
                          <a:solidFill>
                            <a:schemeClr val="tx1"/>
                          </a:solidFill>
                          <a:effectLst/>
                        </a:rPr>
                        <a:t>RSMA menyediakan reminder system untuk waktu shalat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742652915"/>
                  </a:ext>
                </a:extLst>
              </a:tr>
              <a:tr h="364771">
                <a:tc gridSpan="5">
                  <a:txBody>
                    <a:bodyPr/>
                    <a:lstStyle/>
                    <a:p>
                      <a:pPr algn="l" fontAlgn="t"/>
                      <a:r>
                        <a:rPr lang="fi-FI" sz="2000" b="1" u="none" strike="noStrike" dirty="0">
                          <a:solidFill>
                            <a:schemeClr val="tx1"/>
                          </a:solidFill>
                          <a:effectLst/>
                        </a:rPr>
                        <a:t>Maksud dan Tujuan MBF 2.2</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98937528"/>
                  </a:ext>
                </a:extLst>
              </a:tr>
              <a:tr h="510679">
                <a:tc gridSpan="5">
                  <a:txBody>
                    <a:bodyPr/>
                    <a:lstStyle/>
                    <a:p>
                      <a:pPr algn="l" fontAlgn="t"/>
                      <a:r>
                        <a:rPr lang="id-ID" sz="2000" u="none" strike="noStrike">
                          <a:solidFill>
                            <a:schemeClr val="tx1"/>
                          </a:solidFill>
                          <a:effectLst/>
                        </a:rPr>
                        <a:t>Untuk menggerakkan civitas hospitalia melaksanakan shalat fardhu di awal waktu dengan berjamaah di masjid/ mushalla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055855277"/>
                  </a:ext>
                </a:extLst>
              </a:tr>
              <a:tr h="364771">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33248906"/>
                  </a:ext>
                </a:extLst>
              </a:tr>
              <a:tr h="729541">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menetapkan kebijakan shalat fardhu di awal waktu dan reminding waktu shalat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Kebijakan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113633751"/>
                  </a:ext>
                </a:extLst>
              </a:tr>
              <a:tr h="729541">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memiliki reminder system untuk waktu shalat yang menjangkau seluruh area RS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Reminder system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767487682"/>
                  </a:ext>
                </a:extLst>
              </a:tr>
              <a:tr h="364771">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sv-SE" sz="2000" u="none" strike="noStrike">
                          <a:solidFill>
                            <a:schemeClr val="tx1"/>
                          </a:solidFill>
                          <a:effectLst/>
                        </a:rPr>
                        <a:t>Reminder system berjalan secara rutin</a:t>
                      </a:r>
                      <a:endParaRPr lang="sv-SE"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t"/>
                      <a:r>
                        <a:rPr lang="id-ID" sz="2000" u="none" strike="noStrike">
                          <a:solidFill>
                            <a:schemeClr val="tx1"/>
                          </a:solidFill>
                          <a:effectLst/>
                        </a:rPr>
                        <a:t>Staf/pengunjung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596098941"/>
                  </a:ext>
                </a:extLst>
              </a:tr>
            </a:tbl>
          </a:graphicData>
        </a:graphic>
      </p:graphicFrame>
    </p:spTree>
    <p:extLst>
      <p:ext uri="{BB962C8B-B14F-4D97-AF65-F5344CB8AC3E}">
        <p14:creationId xmlns:p14="http://schemas.microsoft.com/office/powerpoint/2010/main" val="266023861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8B141A3C-3416-4961-A7B0-E1661B025A68}"/>
              </a:ext>
            </a:extLst>
          </p:cNvPr>
          <p:cNvGraphicFramePr>
            <a:graphicFrameLocks noGrp="1"/>
          </p:cNvGraphicFramePr>
          <p:nvPr>
            <p:extLst>
              <p:ext uri="{D42A27DB-BD31-4B8C-83A1-F6EECF244321}">
                <p14:modId xmlns:p14="http://schemas.microsoft.com/office/powerpoint/2010/main" val="1623948369"/>
              </p:ext>
            </p:extLst>
          </p:nvPr>
        </p:nvGraphicFramePr>
        <p:xfrm>
          <a:off x="715617" y="450574"/>
          <a:ext cx="10972799" cy="4501487"/>
        </p:xfrm>
        <a:graphic>
          <a:graphicData uri="http://schemas.openxmlformats.org/drawingml/2006/table">
            <a:tbl>
              <a:tblPr>
                <a:tableStyleId>{5C22544A-7EE6-4342-B048-85BDC9FD1C3A}</a:tableStyleId>
              </a:tblPr>
              <a:tblGrid>
                <a:gridCol w="590972">
                  <a:extLst>
                    <a:ext uri="{9D8B030D-6E8A-4147-A177-3AD203B41FA5}">
                      <a16:colId xmlns:a16="http://schemas.microsoft.com/office/drawing/2014/main" val="2545241553"/>
                    </a:ext>
                  </a:extLst>
                </a:gridCol>
                <a:gridCol w="3906283">
                  <a:extLst>
                    <a:ext uri="{9D8B030D-6E8A-4147-A177-3AD203B41FA5}">
                      <a16:colId xmlns:a16="http://schemas.microsoft.com/office/drawing/2014/main" val="2773004027"/>
                    </a:ext>
                  </a:extLst>
                </a:gridCol>
                <a:gridCol w="251477">
                  <a:extLst>
                    <a:ext uri="{9D8B030D-6E8A-4147-A177-3AD203B41FA5}">
                      <a16:colId xmlns:a16="http://schemas.microsoft.com/office/drawing/2014/main" val="1880744955"/>
                    </a:ext>
                  </a:extLst>
                </a:gridCol>
                <a:gridCol w="5130140">
                  <a:extLst>
                    <a:ext uri="{9D8B030D-6E8A-4147-A177-3AD203B41FA5}">
                      <a16:colId xmlns:a16="http://schemas.microsoft.com/office/drawing/2014/main" val="1196792113"/>
                    </a:ext>
                  </a:extLst>
                </a:gridCol>
                <a:gridCol w="1093927">
                  <a:extLst>
                    <a:ext uri="{9D8B030D-6E8A-4147-A177-3AD203B41FA5}">
                      <a16:colId xmlns:a16="http://schemas.microsoft.com/office/drawing/2014/main" val="857691463"/>
                    </a:ext>
                  </a:extLst>
                </a:gridCol>
              </a:tblGrid>
              <a:tr h="412215">
                <a:tc gridSpan="5">
                  <a:txBody>
                    <a:bodyPr/>
                    <a:lstStyle/>
                    <a:p>
                      <a:pPr algn="ctr" fontAlgn="t"/>
                      <a:r>
                        <a:rPr lang="id-ID" sz="2800" u="none" strike="noStrike" dirty="0">
                          <a:solidFill>
                            <a:schemeClr val="tx1"/>
                          </a:solidFill>
                          <a:effectLst/>
                        </a:rPr>
                        <a:t>ECO EFFICIENCY  </a:t>
                      </a:r>
                      <a:endParaRPr lang="id-ID" sz="28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619839266"/>
                  </a:ext>
                </a:extLst>
              </a:tr>
              <a:tr h="329772">
                <a:tc gridSpan="5">
                  <a:txBody>
                    <a:bodyPr/>
                    <a:lstStyle/>
                    <a:p>
                      <a:pPr algn="l" fontAlgn="t"/>
                      <a:r>
                        <a:rPr lang="id-ID" sz="2000" b="1" u="none" strike="noStrike" dirty="0">
                          <a:solidFill>
                            <a:schemeClr val="tx1"/>
                          </a:solidFill>
                          <a:effectLst/>
                        </a:rPr>
                        <a:t>Standar MBF 3.1</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119277973"/>
                  </a:ext>
                </a:extLst>
              </a:tr>
              <a:tr h="329772">
                <a:tc gridSpan="5">
                  <a:txBody>
                    <a:bodyPr/>
                    <a:lstStyle/>
                    <a:p>
                      <a:pPr algn="l" fontAlgn="t"/>
                      <a:r>
                        <a:rPr lang="id-ID" sz="2000" u="none" strike="noStrike">
                          <a:solidFill>
                            <a:schemeClr val="tx1"/>
                          </a:solidFill>
                          <a:effectLst/>
                        </a:rPr>
                        <a:t>RSMA mencegah tabdzir air</a:t>
                      </a:r>
                      <a:endParaRPr lang="id-ID" sz="2000" b="0" i="1"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335966882"/>
                  </a:ext>
                </a:extLst>
              </a:tr>
              <a:tr h="329772">
                <a:tc gridSpan="5">
                  <a:txBody>
                    <a:bodyPr/>
                    <a:lstStyle/>
                    <a:p>
                      <a:pPr algn="l" fontAlgn="t"/>
                      <a:r>
                        <a:rPr lang="fi-FI" sz="2000" b="1" u="none" strike="noStrike" dirty="0">
                          <a:solidFill>
                            <a:schemeClr val="tx1"/>
                          </a:solidFill>
                          <a:effectLst/>
                        </a:rPr>
                        <a:t>MAKSUD  DAN TUJUAN MBF 3.1 :</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56618184"/>
                  </a:ext>
                </a:extLst>
              </a:tr>
              <a:tr h="478169">
                <a:tc gridSpan="5">
                  <a:txBody>
                    <a:bodyPr/>
                    <a:lstStyle/>
                    <a:p>
                      <a:pPr algn="l" fontAlgn="t"/>
                      <a:r>
                        <a:rPr lang="id-ID" sz="2000" u="none" strike="noStrike">
                          <a:solidFill>
                            <a:schemeClr val="tx1"/>
                          </a:solidFill>
                          <a:effectLst/>
                        </a:rPr>
                        <a:t>Civitas hospitalia memanfaat air dengan efisien dan mencegah penggunaan yang tidak semestinya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29289370"/>
                  </a:ext>
                </a:extLst>
              </a:tr>
              <a:tr h="329772">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732872480"/>
                  </a:ext>
                </a:extLst>
              </a:tr>
              <a:tr h="329772">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RSMA memiliki kebijakan penggunaan air</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Program efesiensi</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rowSpan="4">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756235502"/>
                  </a:ext>
                </a:extLst>
              </a:tr>
              <a:tr h="329772">
                <a:tc rowSpan="3">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Civitas hospitalia menggunakan air secara efisien dan tidak berlebihan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b"/>
                      <a:r>
                        <a:rPr lang="id-ID" sz="2000" u="none" strike="noStrike" dirty="0">
                          <a:solidFill>
                            <a:schemeClr val="tx1"/>
                          </a:solidFill>
                          <a:effectLst/>
                        </a:rPr>
                        <a:t> </a:t>
                      </a:r>
                      <a:r>
                        <a:rPr lang="id-ID" sz="2000" u="none" strike="noStrike" dirty="0" smtClean="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b"/>
                      <a:r>
                        <a:rPr lang="id-ID" sz="2000" u="none" strike="noStrike">
                          <a:solidFill>
                            <a:schemeClr val="tx1"/>
                          </a:solidFill>
                          <a:effectLst/>
                        </a:rPr>
                        <a:t>Bukti penggunaan air efesien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2082535545"/>
                  </a:ext>
                </a:extLst>
              </a:tr>
              <a:tr h="329772">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Penggunaan air</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819815664"/>
                  </a:ext>
                </a:extLst>
              </a:tr>
              <a:tr h="329772">
                <a:tc vMerge="1">
                  <a:txBody>
                    <a:bodyPr/>
                    <a:lstStyle/>
                    <a:p>
                      <a:endParaRPr lang="id-ID"/>
                    </a:p>
                  </a:txBody>
                  <a:tcPr/>
                </a:tc>
                <a:tc vMerge="1">
                  <a:txBody>
                    <a:bodyPr/>
                    <a:lstStyle/>
                    <a:p>
                      <a:endParaRPr lang="id-ID"/>
                    </a:p>
                  </a:txBody>
                  <a:tcPr/>
                </a:tc>
                <a:tc>
                  <a:txBody>
                    <a:bodyPr/>
                    <a:lstStyle/>
                    <a:p>
                      <a:pPr algn="ctr" fontAlgn="b"/>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2354754601"/>
                  </a:ext>
                </a:extLst>
              </a:tr>
              <a:tr h="329772">
                <a:tc rowSpan="2">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fi-FI" sz="2000" u="none" strike="noStrike">
                          <a:solidFill>
                            <a:schemeClr val="tx1"/>
                          </a:solidFill>
                          <a:effectLst/>
                        </a:rPr>
                        <a:t>RSMA melakukan promosi hemat menggunakan air</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b"/>
                      <a:r>
                        <a:rPr lang="id-ID" sz="2000" u="none" strike="noStrike" dirty="0" smtClean="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b"/>
                      <a:r>
                        <a:rPr lang="fi-FI" sz="2000" u="none" strike="noStrike">
                          <a:solidFill>
                            <a:schemeClr val="tx1"/>
                          </a:solidFill>
                          <a:effectLst/>
                        </a:rPr>
                        <a:t>Bukti promosi hemat menggunakan air</a:t>
                      </a:r>
                      <a:endParaRPr lang="fi-FI"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rowSpan="2">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911266346"/>
                  </a:ext>
                </a:extLst>
              </a:tr>
              <a:tr h="329772">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Penggunaan listrik</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2855630275"/>
                  </a:ext>
                </a:extLst>
              </a:tr>
            </a:tbl>
          </a:graphicData>
        </a:graphic>
      </p:graphicFrame>
    </p:spTree>
    <p:extLst>
      <p:ext uri="{BB962C8B-B14F-4D97-AF65-F5344CB8AC3E}">
        <p14:creationId xmlns:p14="http://schemas.microsoft.com/office/powerpoint/2010/main" val="85878890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98FE4FB-1D99-45D7-AD2B-23FA18579422}"/>
              </a:ext>
            </a:extLst>
          </p:cNvPr>
          <p:cNvGraphicFramePr>
            <a:graphicFrameLocks noGrp="1"/>
          </p:cNvGraphicFramePr>
          <p:nvPr>
            <p:extLst>
              <p:ext uri="{D42A27DB-BD31-4B8C-83A1-F6EECF244321}">
                <p14:modId xmlns:p14="http://schemas.microsoft.com/office/powerpoint/2010/main" val="4219779192"/>
              </p:ext>
            </p:extLst>
          </p:nvPr>
        </p:nvGraphicFramePr>
        <p:xfrm>
          <a:off x="437322" y="265043"/>
          <a:ext cx="11476382" cy="4588552"/>
        </p:xfrm>
        <a:graphic>
          <a:graphicData uri="http://schemas.openxmlformats.org/drawingml/2006/table">
            <a:tbl>
              <a:tblPr>
                <a:tableStyleId>{5C22544A-7EE6-4342-B048-85BDC9FD1C3A}</a:tableStyleId>
              </a:tblPr>
              <a:tblGrid>
                <a:gridCol w="1090193">
                  <a:extLst>
                    <a:ext uri="{9D8B030D-6E8A-4147-A177-3AD203B41FA5}">
                      <a16:colId xmlns:a16="http://schemas.microsoft.com/office/drawing/2014/main" val="1183949066"/>
                    </a:ext>
                  </a:extLst>
                </a:gridCol>
                <a:gridCol w="3907924">
                  <a:extLst>
                    <a:ext uri="{9D8B030D-6E8A-4147-A177-3AD203B41FA5}">
                      <a16:colId xmlns:a16="http://schemas.microsoft.com/office/drawing/2014/main" val="1715757776"/>
                    </a:ext>
                  </a:extLst>
                </a:gridCol>
                <a:gridCol w="251583">
                  <a:extLst>
                    <a:ext uri="{9D8B030D-6E8A-4147-A177-3AD203B41FA5}">
                      <a16:colId xmlns:a16="http://schemas.microsoft.com/office/drawing/2014/main" val="2718145096"/>
                    </a:ext>
                  </a:extLst>
                </a:gridCol>
                <a:gridCol w="5132295">
                  <a:extLst>
                    <a:ext uri="{9D8B030D-6E8A-4147-A177-3AD203B41FA5}">
                      <a16:colId xmlns:a16="http://schemas.microsoft.com/office/drawing/2014/main" val="2958260149"/>
                    </a:ext>
                  </a:extLst>
                </a:gridCol>
                <a:gridCol w="1094387">
                  <a:extLst>
                    <a:ext uri="{9D8B030D-6E8A-4147-A177-3AD203B41FA5}">
                      <a16:colId xmlns:a16="http://schemas.microsoft.com/office/drawing/2014/main" val="2380888720"/>
                    </a:ext>
                  </a:extLst>
                </a:gridCol>
              </a:tblGrid>
              <a:tr h="347358">
                <a:tc gridSpan="5">
                  <a:txBody>
                    <a:bodyPr/>
                    <a:lstStyle/>
                    <a:p>
                      <a:pPr algn="l" fontAlgn="t"/>
                      <a:r>
                        <a:rPr lang="id-ID" sz="2000" b="1" u="none" strike="noStrike" dirty="0">
                          <a:solidFill>
                            <a:schemeClr val="tx1"/>
                          </a:solidFill>
                          <a:effectLst/>
                        </a:rPr>
                        <a:t>Standar MBF 3.2</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12205804"/>
                  </a:ext>
                </a:extLst>
              </a:tr>
              <a:tr h="347358">
                <a:tc gridSpan="5">
                  <a:txBody>
                    <a:bodyPr/>
                    <a:lstStyle/>
                    <a:p>
                      <a:pPr algn="l" fontAlgn="t"/>
                      <a:r>
                        <a:rPr lang="id-ID" sz="2000" u="none" strike="noStrike">
                          <a:solidFill>
                            <a:schemeClr val="tx1"/>
                          </a:solidFill>
                          <a:effectLst/>
                        </a:rPr>
                        <a:t>RSMA mencegah tabdzir penggunaan energi</a:t>
                      </a:r>
                      <a:endParaRPr lang="id-ID" sz="2000" b="0" i="1"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87931852"/>
                  </a:ext>
                </a:extLst>
              </a:tr>
              <a:tr h="347358">
                <a:tc gridSpan="5">
                  <a:txBody>
                    <a:bodyPr/>
                    <a:lstStyle/>
                    <a:p>
                      <a:pPr algn="l" fontAlgn="t"/>
                      <a:r>
                        <a:rPr lang="id-ID" sz="2000" b="1" u="none" strike="noStrike" dirty="0">
                          <a:solidFill>
                            <a:schemeClr val="tx1"/>
                          </a:solidFill>
                          <a:effectLst/>
                        </a:rPr>
                        <a:t>MAKSUD  DAN TUJUAN :</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552649816"/>
                  </a:ext>
                </a:extLst>
              </a:tr>
              <a:tr h="347358">
                <a:tc gridSpan="5">
                  <a:txBody>
                    <a:bodyPr/>
                    <a:lstStyle/>
                    <a:p>
                      <a:pPr algn="l" fontAlgn="t"/>
                      <a:r>
                        <a:rPr lang="id-ID" sz="2000" u="none" strike="noStrike">
                          <a:solidFill>
                            <a:schemeClr val="tx1"/>
                          </a:solidFill>
                          <a:effectLst/>
                        </a:rPr>
                        <a:t>Civitas hospitalia memanfaat energi dengan efisen dan mencegah penggunaan yang tidak semestinya</a:t>
                      </a:r>
                      <a:endParaRPr lang="id-ID" sz="2000" b="0" i="1"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036605801"/>
                  </a:ext>
                </a:extLst>
              </a:tr>
              <a:tr h="347358">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946033286"/>
                  </a:ext>
                </a:extLst>
              </a:tr>
              <a:tr h="885763">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memiliki kebijakan penggunaan energi secara efisien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Program efesiensi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951081351"/>
                  </a:ext>
                </a:extLst>
              </a:tr>
              <a:tr h="694716">
                <a:tc>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Tataruang didesain minimal menggunakan penerangan lampu di siang hari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Tata ruang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l"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1818708847"/>
                  </a:ext>
                </a:extLst>
              </a:tr>
              <a:tr h="347358">
                <a:tc rowSpan="3">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RSMA menggunakan listrik secara efisien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dirty="0">
                          <a:solidFill>
                            <a:schemeClr val="tx1"/>
                          </a:solidFill>
                          <a:effectLst/>
                        </a:rPr>
                        <a:t> </a:t>
                      </a:r>
                      <a:r>
                        <a:rPr lang="id-ID" sz="2000" u="none" strike="noStrike" dirty="0" smtClean="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b"/>
                      <a:r>
                        <a:rPr lang="id-ID" sz="2000" u="none" strike="noStrike">
                          <a:solidFill>
                            <a:schemeClr val="tx1"/>
                          </a:solidFill>
                          <a:effectLst/>
                        </a:rPr>
                        <a:t>Bukti penggunaan listrik efesien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rowSpan="3">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381417792"/>
                  </a:ext>
                </a:extLst>
              </a:tr>
              <a:tr h="347358">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Penggunaan listrik</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470378111"/>
                  </a:ext>
                </a:extLst>
              </a:tr>
              <a:tr h="347358">
                <a:tc vMerge="1">
                  <a:txBody>
                    <a:bodyPr/>
                    <a:lstStyle/>
                    <a:p>
                      <a:endParaRPr lang="id-ID"/>
                    </a:p>
                  </a:txBody>
                  <a:tcPr/>
                </a:tc>
                <a:tc vMerge="1">
                  <a:txBody>
                    <a:bodyPr/>
                    <a:lstStyle/>
                    <a:p>
                      <a:endParaRPr lang="id-ID"/>
                    </a:p>
                  </a:txBody>
                  <a:tcPr/>
                </a:tc>
                <a:tc>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dirty="0">
                          <a:solidFill>
                            <a:schemeClr val="tx1"/>
                          </a:solidFill>
                          <a:effectLst/>
                        </a:rPr>
                        <a:t>Staf</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3635958761"/>
                  </a:ext>
                </a:extLst>
              </a:tr>
            </a:tbl>
          </a:graphicData>
        </a:graphic>
      </p:graphicFrame>
    </p:spTree>
    <p:extLst>
      <p:ext uri="{BB962C8B-B14F-4D97-AF65-F5344CB8AC3E}">
        <p14:creationId xmlns:p14="http://schemas.microsoft.com/office/powerpoint/2010/main" val="370361437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0A39261-2866-4FD8-B87B-338C0944C7D0}"/>
              </a:ext>
            </a:extLst>
          </p:cNvPr>
          <p:cNvGraphicFramePr>
            <a:graphicFrameLocks noGrp="1"/>
          </p:cNvGraphicFramePr>
          <p:nvPr>
            <p:extLst>
              <p:ext uri="{D42A27DB-BD31-4B8C-83A1-F6EECF244321}">
                <p14:modId xmlns:p14="http://schemas.microsoft.com/office/powerpoint/2010/main" val="1594358314"/>
              </p:ext>
            </p:extLst>
          </p:nvPr>
        </p:nvGraphicFramePr>
        <p:xfrm>
          <a:off x="172278" y="318052"/>
          <a:ext cx="11741425" cy="5093504"/>
        </p:xfrm>
        <a:graphic>
          <a:graphicData uri="http://schemas.openxmlformats.org/drawingml/2006/table">
            <a:tbl>
              <a:tblPr>
                <a:tableStyleId>{5C22544A-7EE6-4342-B048-85BDC9FD1C3A}</a:tableStyleId>
              </a:tblPr>
              <a:tblGrid>
                <a:gridCol w="632369">
                  <a:extLst>
                    <a:ext uri="{9D8B030D-6E8A-4147-A177-3AD203B41FA5}">
                      <a16:colId xmlns:a16="http://schemas.microsoft.com/office/drawing/2014/main" val="2745449816"/>
                    </a:ext>
                  </a:extLst>
                </a:gridCol>
                <a:gridCol w="4179911">
                  <a:extLst>
                    <a:ext uri="{9D8B030D-6E8A-4147-A177-3AD203B41FA5}">
                      <a16:colId xmlns:a16="http://schemas.microsoft.com/office/drawing/2014/main" val="3809720893"/>
                    </a:ext>
                  </a:extLst>
                </a:gridCol>
                <a:gridCol w="269092">
                  <a:extLst>
                    <a:ext uri="{9D8B030D-6E8A-4147-A177-3AD203B41FA5}">
                      <a16:colId xmlns:a16="http://schemas.microsoft.com/office/drawing/2014/main" val="769266218"/>
                    </a:ext>
                  </a:extLst>
                </a:gridCol>
                <a:gridCol w="5489498">
                  <a:extLst>
                    <a:ext uri="{9D8B030D-6E8A-4147-A177-3AD203B41FA5}">
                      <a16:colId xmlns:a16="http://schemas.microsoft.com/office/drawing/2014/main" val="2462728672"/>
                    </a:ext>
                  </a:extLst>
                </a:gridCol>
                <a:gridCol w="1170555">
                  <a:extLst>
                    <a:ext uri="{9D8B030D-6E8A-4147-A177-3AD203B41FA5}">
                      <a16:colId xmlns:a16="http://schemas.microsoft.com/office/drawing/2014/main" val="625134471"/>
                    </a:ext>
                  </a:extLst>
                </a:gridCol>
              </a:tblGrid>
              <a:tr h="298580">
                <a:tc gridSpan="5">
                  <a:txBody>
                    <a:bodyPr/>
                    <a:lstStyle/>
                    <a:p>
                      <a:pPr algn="l" fontAlgn="t"/>
                      <a:r>
                        <a:rPr lang="id-ID" sz="2000" b="1" u="none" strike="noStrike" dirty="0">
                          <a:solidFill>
                            <a:schemeClr val="tx1"/>
                          </a:solidFill>
                          <a:effectLst/>
                        </a:rPr>
                        <a:t>Standar MBF 3.3</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185467463"/>
                  </a:ext>
                </a:extLst>
              </a:tr>
              <a:tr h="298580">
                <a:tc gridSpan="5">
                  <a:txBody>
                    <a:bodyPr/>
                    <a:lstStyle/>
                    <a:p>
                      <a:pPr algn="l" fontAlgn="t"/>
                      <a:r>
                        <a:rPr lang="id-ID" sz="2000" u="none" strike="noStrike">
                          <a:solidFill>
                            <a:schemeClr val="tx1"/>
                          </a:solidFill>
                          <a:effectLst/>
                        </a:rPr>
                        <a:t>RSMA memanfaatkan limbah untuk hal-hal yang bermanfaat</a:t>
                      </a:r>
                      <a:endParaRPr lang="id-ID" sz="2000" b="0" i="1"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046331911"/>
                  </a:ext>
                </a:extLst>
              </a:tr>
              <a:tr h="298580">
                <a:tc gridSpan="5">
                  <a:txBody>
                    <a:bodyPr/>
                    <a:lstStyle/>
                    <a:p>
                      <a:pPr algn="l" fontAlgn="t"/>
                      <a:r>
                        <a:rPr lang="fi-FI" sz="2000" b="1" u="none" strike="noStrike" dirty="0">
                          <a:solidFill>
                            <a:schemeClr val="tx1"/>
                          </a:solidFill>
                          <a:effectLst/>
                        </a:rPr>
                        <a:t>MAKSUD  DAN TUJUAN MBF 3.3 :</a:t>
                      </a:r>
                      <a:endParaRPr lang="fi-FI"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242395317"/>
                  </a:ext>
                </a:extLst>
              </a:tr>
              <a:tr h="388154">
                <a:tc gridSpan="5">
                  <a:txBody>
                    <a:bodyPr/>
                    <a:lstStyle/>
                    <a:p>
                      <a:pPr algn="l" fontAlgn="t"/>
                      <a:r>
                        <a:rPr lang="id-ID" sz="2000" u="none" strike="noStrike">
                          <a:solidFill>
                            <a:schemeClr val="tx1"/>
                          </a:solidFill>
                          <a:effectLst/>
                        </a:rPr>
                        <a:t>RSMA memanfaatkan limbah yang aman untuk hal-hal yang bermanfaat dan mencegah tabdzir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35608295"/>
                  </a:ext>
                </a:extLst>
              </a:tr>
              <a:tr h="298580">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39271443"/>
                  </a:ext>
                </a:extLst>
              </a:tr>
              <a:tr h="298580">
                <a:tc>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memiliki kebijakan pemanfaatan limbah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Program efesiensi</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rowSpan="4">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783640222"/>
                  </a:ext>
                </a:extLst>
              </a:tr>
              <a:tr h="298580">
                <a:tc rowSpan="3">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RSMA memanfaatkan limbah makanan untuk hal-hal yang bermanfaat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b"/>
                      <a:r>
                        <a:rPr lang="id-ID" sz="2000" u="none" strike="noStrike" dirty="0">
                          <a:solidFill>
                            <a:schemeClr val="tx1"/>
                          </a:solidFill>
                          <a:effectLst/>
                        </a:rPr>
                        <a:t> </a:t>
                      </a:r>
                      <a:r>
                        <a:rPr lang="id-ID" sz="2000" u="none" strike="noStrike" dirty="0" smtClean="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b"/>
                      <a:r>
                        <a:rPr lang="id-ID" sz="2000" u="none" strike="noStrike">
                          <a:solidFill>
                            <a:schemeClr val="tx1"/>
                          </a:solidFill>
                          <a:effectLst/>
                        </a:rPr>
                        <a:t>Bukti penggunaan limbah makanan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1591642905"/>
                  </a:ext>
                </a:extLst>
              </a:tr>
              <a:tr h="298580">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Pemanfaatan limbah makanan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1688219455"/>
                  </a:ext>
                </a:extLst>
              </a:tr>
              <a:tr h="298580">
                <a:tc vMerge="1">
                  <a:txBody>
                    <a:bodyPr/>
                    <a:lstStyle/>
                    <a:p>
                      <a:endParaRPr lang="id-ID"/>
                    </a:p>
                  </a:txBody>
                  <a:tcPr/>
                </a:tc>
                <a:tc vMerge="1">
                  <a:txBody>
                    <a:bodyPr/>
                    <a:lstStyle/>
                    <a:p>
                      <a:endParaRPr lang="id-ID"/>
                    </a:p>
                  </a:txBody>
                  <a:tcPr/>
                </a:tc>
                <a:tc>
                  <a:txBody>
                    <a:bodyPr/>
                    <a:lstStyle/>
                    <a:p>
                      <a:pPr algn="ctr" fontAlgn="b"/>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487596969"/>
                  </a:ext>
                </a:extLst>
              </a:tr>
              <a:tr h="298580">
                <a:tc rowSpan="3">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RSMA memanfatkan limbar air untuk hal-hal yang bermanfaat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b"/>
                      <a:r>
                        <a:rPr lang="id-ID" sz="2000" u="none" strike="noStrike" dirty="0">
                          <a:solidFill>
                            <a:schemeClr val="tx1"/>
                          </a:solidFill>
                          <a:effectLst/>
                        </a:rPr>
                        <a:t> </a:t>
                      </a:r>
                      <a:r>
                        <a:rPr lang="id-ID" sz="2000" u="none" strike="noStrike" dirty="0" smtClean="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b"/>
                      <a:r>
                        <a:rPr lang="id-ID" sz="2000" u="none" strike="noStrike">
                          <a:solidFill>
                            <a:schemeClr val="tx1"/>
                          </a:solidFill>
                          <a:effectLst/>
                        </a:rPr>
                        <a:t>Bukti penggunaan listrik efesien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rowSpan="3">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787242479"/>
                  </a:ext>
                </a:extLst>
              </a:tr>
              <a:tr h="298580">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Penggunaan listrik</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549826000"/>
                  </a:ext>
                </a:extLst>
              </a:tr>
              <a:tr h="298580">
                <a:tc vMerge="1">
                  <a:txBody>
                    <a:bodyPr/>
                    <a:lstStyle/>
                    <a:p>
                      <a:endParaRPr lang="id-ID"/>
                    </a:p>
                  </a:txBody>
                  <a:tcPr/>
                </a:tc>
                <a:tc vMerge="1">
                  <a:txBody>
                    <a:bodyPr/>
                    <a:lstStyle/>
                    <a:p>
                      <a:endParaRPr lang="id-ID"/>
                    </a:p>
                  </a:txBody>
                  <a:tcPr/>
                </a:tc>
                <a:tc>
                  <a:txBody>
                    <a:bodyPr/>
                    <a:lstStyle/>
                    <a:p>
                      <a:pPr algn="ctr" fontAlgn="b"/>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4228247597"/>
                  </a:ext>
                </a:extLst>
              </a:tr>
              <a:tr h="298580">
                <a:tc rowSpan="3">
                  <a:txBody>
                    <a:bodyPr/>
                    <a:lstStyle/>
                    <a:p>
                      <a:pPr algn="ct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RSMA memanfaatkan limbah dan atau mendaur ulang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Bukti pemanfaatan limbah</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rowSpan="3">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4245827432"/>
                  </a:ext>
                </a:extLst>
              </a:tr>
              <a:tr h="298580">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Pemanfaatan limbah</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1274843081"/>
                  </a:ext>
                </a:extLst>
              </a:tr>
              <a:tr h="298580">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Staf</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endParaRPr lang="id-ID"/>
                    </a:p>
                  </a:txBody>
                  <a:tcPr/>
                </a:tc>
                <a:extLst>
                  <a:ext uri="{0D108BD9-81ED-4DB2-BD59-A6C34878D82A}">
                    <a16:rowId xmlns:a16="http://schemas.microsoft.com/office/drawing/2014/main" val="1490273619"/>
                  </a:ext>
                </a:extLst>
              </a:tr>
            </a:tbl>
          </a:graphicData>
        </a:graphic>
      </p:graphicFrame>
    </p:spTree>
    <p:extLst>
      <p:ext uri="{BB962C8B-B14F-4D97-AF65-F5344CB8AC3E}">
        <p14:creationId xmlns:p14="http://schemas.microsoft.com/office/powerpoint/2010/main" val="254528385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A5425B-B142-4686-99AC-F3653F9C8091}"/>
              </a:ext>
            </a:extLst>
          </p:cNvPr>
          <p:cNvSpPr/>
          <p:nvPr/>
        </p:nvSpPr>
        <p:spPr>
          <a:xfrm>
            <a:off x="1640838" y="1720840"/>
            <a:ext cx="8910323" cy="3416320"/>
          </a:xfrm>
          <a:prstGeom prst="rect">
            <a:avLst/>
          </a:prstGeom>
          <a:noFill/>
        </p:spPr>
        <p:txBody>
          <a:bodyPr wrap="none" lIns="91440" tIns="45720" rIns="91440" bIns="45720">
            <a:spAutoFit/>
          </a:bodyPr>
          <a:lstStyle/>
          <a:p>
            <a:pPr algn="ctr"/>
            <a:r>
              <a:rPr lang="id-ID"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BAGIAN KEEMPAT</a:t>
            </a:r>
          </a:p>
          <a:p>
            <a:pPr algn="ctr"/>
            <a:r>
              <a:rPr lang="id-ID"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PELAYANAN RUMAH SAKIT </a:t>
            </a:r>
          </a:p>
          <a:p>
            <a:pPr algn="ctr"/>
            <a:r>
              <a:rPr lang="id-ID"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MUHAMMADIYAH – ‘AISYIYAH</a:t>
            </a:r>
          </a:p>
          <a:p>
            <a:pPr algn="ctr"/>
            <a:r>
              <a:rPr lang="id-ID"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(PRSMA)</a:t>
            </a:r>
            <a:endPar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Tree>
    <p:extLst>
      <p:ext uri="{BB962C8B-B14F-4D97-AF65-F5344CB8AC3E}">
        <p14:creationId xmlns:p14="http://schemas.microsoft.com/office/powerpoint/2010/main" val="223049782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33" y="-6356"/>
            <a:ext cx="10579825" cy="6864356"/>
          </a:xfrm>
          <a:prstGeom prst="rect">
            <a:avLst/>
          </a:prstGeom>
        </p:spPr>
      </p:pic>
    </p:spTree>
    <p:extLst>
      <p:ext uri="{BB962C8B-B14F-4D97-AF65-F5344CB8AC3E}">
        <p14:creationId xmlns:p14="http://schemas.microsoft.com/office/powerpoint/2010/main" val="383209326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05" y="-2299"/>
            <a:ext cx="10693854" cy="6862423"/>
          </a:xfrm>
          <a:prstGeom prst="rect">
            <a:avLst/>
          </a:prstGeom>
        </p:spPr>
      </p:pic>
      <p:sp>
        <p:nvSpPr>
          <p:cNvPr id="21" name="TextBox 20"/>
          <p:cNvSpPr txBox="1"/>
          <p:nvPr/>
        </p:nvSpPr>
        <p:spPr>
          <a:xfrm>
            <a:off x="592455" y="5543006"/>
            <a:ext cx="8238036" cy="584775"/>
          </a:xfrm>
          <a:prstGeom prst="rect">
            <a:avLst/>
          </a:prstGeom>
          <a:noFill/>
        </p:spPr>
        <p:txBody>
          <a:bodyPr wrap="square" rtlCol="0">
            <a:spAutoFit/>
          </a:bodyPr>
          <a:lstStyle/>
          <a:p>
            <a:r>
              <a:rPr lang="id-ID" sz="3200" dirty="0" smtClean="0">
                <a:solidFill>
                  <a:srgbClr val="FF0000"/>
                </a:solidFill>
              </a:rPr>
              <a:t>Semua jenis layanan menjadi sarana dakwah</a:t>
            </a:r>
            <a:endParaRPr lang="id-ID" sz="3200" dirty="0">
              <a:solidFill>
                <a:srgbClr val="FF0000"/>
              </a:solidFill>
            </a:endParaRPr>
          </a:p>
        </p:txBody>
      </p:sp>
    </p:spTree>
    <p:extLst>
      <p:ext uri="{BB962C8B-B14F-4D97-AF65-F5344CB8AC3E}">
        <p14:creationId xmlns:p14="http://schemas.microsoft.com/office/powerpoint/2010/main" val="386720199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87044F4-875E-4B00-B8D9-077238354D47}"/>
              </a:ext>
            </a:extLst>
          </p:cNvPr>
          <p:cNvGraphicFramePr>
            <a:graphicFrameLocks noGrp="1"/>
          </p:cNvGraphicFramePr>
          <p:nvPr>
            <p:extLst>
              <p:ext uri="{D42A27DB-BD31-4B8C-83A1-F6EECF244321}">
                <p14:modId xmlns:p14="http://schemas.microsoft.com/office/powerpoint/2010/main" val="2993640857"/>
              </p:ext>
            </p:extLst>
          </p:nvPr>
        </p:nvGraphicFramePr>
        <p:xfrm>
          <a:off x="304800" y="185530"/>
          <a:ext cx="11502887" cy="6218995"/>
        </p:xfrm>
        <a:graphic>
          <a:graphicData uri="http://schemas.openxmlformats.org/drawingml/2006/table">
            <a:tbl>
              <a:tblPr>
                <a:tableStyleId>{5C22544A-7EE6-4342-B048-85BDC9FD1C3A}</a:tableStyleId>
              </a:tblPr>
              <a:tblGrid>
                <a:gridCol w="619521">
                  <a:extLst>
                    <a:ext uri="{9D8B030D-6E8A-4147-A177-3AD203B41FA5}">
                      <a16:colId xmlns:a16="http://schemas.microsoft.com/office/drawing/2014/main" val="678867731"/>
                    </a:ext>
                  </a:extLst>
                </a:gridCol>
                <a:gridCol w="5966809">
                  <a:extLst>
                    <a:ext uri="{9D8B030D-6E8A-4147-A177-3AD203B41FA5}">
                      <a16:colId xmlns:a16="http://schemas.microsoft.com/office/drawing/2014/main" val="538139658"/>
                    </a:ext>
                  </a:extLst>
                </a:gridCol>
                <a:gridCol w="424070">
                  <a:extLst>
                    <a:ext uri="{9D8B030D-6E8A-4147-A177-3AD203B41FA5}">
                      <a16:colId xmlns:a16="http://schemas.microsoft.com/office/drawing/2014/main" val="1657439668"/>
                    </a:ext>
                  </a:extLst>
                </a:gridCol>
                <a:gridCol w="3345713">
                  <a:extLst>
                    <a:ext uri="{9D8B030D-6E8A-4147-A177-3AD203B41FA5}">
                      <a16:colId xmlns:a16="http://schemas.microsoft.com/office/drawing/2014/main" val="4074562706"/>
                    </a:ext>
                  </a:extLst>
                </a:gridCol>
                <a:gridCol w="1146774">
                  <a:extLst>
                    <a:ext uri="{9D8B030D-6E8A-4147-A177-3AD203B41FA5}">
                      <a16:colId xmlns:a16="http://schemas.microsoft.com/office/drawing/2014/main" val="2164506432"/>
                    </a:ext>
                  </a:extLst>
                </a:gridCol>
              </a:tblGrid>
              <a:tr h="309886">
                <a:tc gridSpan="5">
                  <a:txBody>
                    <a:bodyPr/>
                    <a:lstStyle/>
                    <a:p>
                      <a:pPr algn="ctr" fontAlgn="t"/>
                      <a:r>
                        <a:rPr lang="id-ID" sz="2800" b="1" u="none" strike="noStrike" dirty="0">
                          <a:solidFill>
                            <a:schemeClr val="tx1"/>
                          </a:solidFill>
                          <a:effectLst/>
                        </a:rPr>
                        <a:t>AKSES DAN HAK PELAYANAN </a:t>
                      </a:r>
                      <a:endParaRPr lang="id-ID" sz="2800" b="1" i="0" u="none" strike="noStrike" dirty="0">
                        <a:solidFill>
                          <a:schemeClr val="tx1"/>
                        </a:solidFill>
                        <a:effectLst/>
                        <a:latin typeface="Cambria" panose="020405030504060302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22571808"/>
                  </a:ext>
                </a:extLst>
              </a:tr>
              <a:tr h="258238">
                <a:tc gridSpan="5">
                  <a:txBody>
                    <a:bodyPr/>
                    <a:lstStyle/>
                    <a:p>
                      <a:pPr algn="l" fontAlgn="t"/>
                      <a:r>
                        <a:rPr lang="id-ID" sz="2000" b="1" u="none" strike="noStrike" dirty="0">
                          <a:solidFill>
                            <a:srgbClr val="FFFF00"/>
                          </a:solidFill>
                          <a:effectLst/>
                        </a:rPr>
                        <a:t>Standar PRSMA 1.1</a:t>
                      </a:r>
                      <a:endParaRPr lang="id-ID" sz="2000" b="1" i="0" u="none" strike="noStrike" dirty="0">
                        <a:solidFill>
                          <a:srgbClr val="FFFF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25917919"/>
                  </a:ext>
                </a:extLst>
              </a:tr>
              <a:tr h="322798">
                <a:tc gridSpan="5">
                  <a:txBody>
                    <a:bodyPr/>
                    <a:lstStyle/>
                    <a:p>
                      <a:pPr algn="l" fontAlgn="t"/>
                      <a:r>
                        <a:rPr lang="id-ID" sz="2000" u="none" strike="noStrike" dirty="0">
                          <a:solidFill>
                            <a:schemeClr val="tx1"/>
                          </a:solidFill>
                          <a:effectLst/>
                        </a:rPr>
                        <a:t>Akses atas pelayanan RSMA tidak membedakan agama,  suku dan strata sosial.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727436910"/>
                  </a:ext>
                </a:extLst>
              </a:tr>
              <a:tr h="258238">
                <a:tc gridSpan="5">
                  <a:txBody>
                    <a:bodyPr/>
                    <a:lstStyle/>
                    <a:p>
                      <a:pPr algn="l" fontAlgn="t"/>
                      <a:r>
                        <a:rPr lang="fi-FI" sz="2000" b="1" u="none" strike="noStrike" dirty="0">
                          <a:solidFill>
                            <a:srgbClr val="FFFF00"/>
                          </a:solidFill>
                          <a:effectLst/>
                        </a:rPr>
                        <a:t>Maksud dan Tujuan PRSMA 1.1.</a:t>
                      </a:r>
                      <a:endParaRPr lang="fi-FI" sz="2000" b="1" i="0" u="none" strike="noStrike" dirty="0">
                        <a:solidFill>
                          <a:srgbClr val="FFFF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850479917"/>
                  </a:ext>
                </a:extLst>
              </a:tr>
              <a:tr h="1149161">
                <a:tc gridSpan="5">
                  <a:txBody>
                    <a:bodyPr/>
                    <a:lstStyle/>
                    <a:p>
                      <a:pPr algn="l" fontAlgn="t"/>
                      <a:r>
                        <a:rPr lang="id-ID" sz="2000" u="none" strike="noStrike">
                          <a:solidFill>
                            <a:schemeClr val="tx1"/>
                          </a:solidFill>
                          <a:effectLst/>
                        </a:rPr>
                        <a:t>Awal pendirian RSMA dimotivasi semangat menolong orang yang sengsara apapun agama, suku, dan strata sosialnya. Semangat ini harus dijaga oleh RSMA dalam memberikan pelayannya. Siapapun yang perlu pelayanan rumasakit, diberikan akses ke RSMA. Identifikasi agama dan suku pasien adalah dalam rangka mempersiapkan bimbingan rohani dan perlakuan yang tepat kepada yang bersangkutan selama dirawat, bukan untuk membatasi akses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375904284"/>
                  </a:ext>
                </a:extLst>
              </a:tr>
              <a:tr h="258238">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24859216"/>
                  </a:ext>
                </a:extLst>
              </a:tr>
              <a:tr h="774715">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RSMA memiliki kebijakan memberikan akses pelayanan bagi siapa saja tanpa membedakan agama, suku, ras, dan status sosialnya</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Kebijakan tentang keterbukaan akses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3709355078"/>
                  </a:ext>
                </a:extLst>
              </a:tr>
              <a:tr h="516477">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Kebijakan tentang akses pelayanan tersebut telah  dijalankan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Front Office</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161659193"/>
                  </a:ext>
                </a:extLst>
              </a:tr>
              <a:tr h="774715">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Identifikasi agama dan suku pasien pada saat penerimaan dilaksanakan untuk kepentingan pelayanan, bukan untuk membeda-bedakan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Rekam Medis</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746192444"/>
                  </a:ext>
                </a:extLst>
              </a:tr>
              <a:tr h="516477">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yang dirawat tidak hanya beragama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Pasien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1378850982"/>
                  </a:ext>
                </a:extLst>
              </a:tr>
            </a:tbl>
          </a:graphicData>
        </a:graphic>
      </p:graphicFrame>
    </p:spTree>
    <p:extLst>
      <p:ext uri="{BB962C8B-B14F-4D97-AF65-F5344CB8AC3E}">
        <p14:creationId xmlns:p14="http://schemas.microsoft.com/office/powerpoint/2010/main" val="209323657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015206D-E61C-4E31-9E7E-7008CEF4EF21}"/>
              </a:ext>
            </a:extLst>
          </p:cNvPr>
          <p:cNvGraphicFramePr>
            <a:graphicFrameLocks noGrp="1"/>
          </p:cNvGraphicFramePr>
          <p:nvPr>
            <p:extLst>
              <p:ext uri="{D42A27DB-BD31-4B8C-83A1-F6EECF244321}">
                <p14:modId xmlns:p14="http://schemas.microsoft.com/office/powerpoint/2010/main" val="323500527"/>
              </p:ext>
            </p:extLst>
          </p:nvPr>
        </p:nvGraphicFramePr>
        <p:xfrm>
          <a:off x="291548" y="198783"/>
          <a:ext cx="11688417" cy="5541867"/>
        </p:xfrm>
        <a:graphic>
          <a:graphicData uri="http://schemas.openxmlformats.org/drawingml/2006/table">
            <a:tbl>
              <a:tblPr>
                <a:tableStyleId>{5C22544A-7EE6-4342-B048-85BDC9FD1C3A}</a:tableStyleId>
              </a:tblPr>
              <a:tblGrid>
                <a:gridCol w="629514">
                  <a:extLst>
                    <a:ext uri="{9D8B030D-6E8A-4147-A177-3AD203B41FA5}">
                      <a16:colId xmlns:a16="http://schemas.microsoft.com/office/drawing/2014/main" val="2509286786"/>
                    </a:ext>
                  </a:extLst>
                </a:gridCol>
                <a:gridCol w="6049581">
                  <a:extLst>
                    <a:ext uri="{9D8B030D-6E8A-4147-A177-3AD203B41FA5}">
                      <a16:colId xmlns:a16="http://schemas.microsoft.com/office/drawing/2014/main" val="34870255"/>
                    </a:ext>
                  </a:extLst>
                </a:gridCol>
                <a:gridCol w="410818">
                  <a:extLst>
                    <a:ext uri="{9D8B030D-6E8A-4147-A177-3AD203B41FA5}">
                      <a16:colId xmlns:a16="http://schemas.microsoft.com/office/drawing/2014/main" val="1327197939"/>
                    </a:ext>
                  </a:extLst>
                </a:gridCol>
                <a:gridCol w="3433235">
                  <a:extLst>
                    <a:ext uri="{9D8B030D-6E8A-4147-A177-3AD203B41FA5}">
                      <a16:colId xmlns:a16="http://schemas.microsoft.com/office/drawing/2014/main" val="960374559"/>
                    </a:ext>
                  </a:extLst>
                </a:gridCol>
                <a:gridCol w="1165269">
                  <a:extLst>
                    <a:ext uri="{9D8B030D-6E8A-4147-A177-3AD203B41FA5}">
                      <a16:colId xmlns:a16="http://schemas.microsoft.com/office/drawing/2014/main" val="2641124537"/>
                    </a:ext>
                  </a:extLst>
                </a:gridCol>
              </a:tblGrid>
              <a:tr h="153163">
                <a:tc gridSpan="5">
                  <a:txBody>
                    <a:bodyPr/>
                    <a:lstStyle/>
                    <a:p>
                      <a:pPr algn="l" fontAlgn="t"/>
                      <a:r>
                        <a:rPr lang="id-ID" sz="2000" b="1" u="none" strike="noStrike" dirty="0">
                          <a:solidFill>
                            <a:srgbClr val="FFC000"/>
                          </a:solidFill>
                          <a:effectLst/>
                        </a:rPr>
                        <a:t>Standar PRSMA 1.2</a:t>
                      </a:r>
                      <a:endParaRPr lang="id-ID" sz="2000" b="1" i="0" u="none" strike="noStrike" dirty="0">
                        <a:solidFill>
                          <a:srgbClr val="FFC000"/>
                        </a:solidFill>
                        <a:effectLst/>
                        <a:latin typeface="Calibri" panose="020F0502020204030204" pitchFamily="34" charset="0"/>
                      </a:endParaRPr>
                    </a:p>
                  </a:txBody>
                  <a:tcPr marL="6163" marR="6163" marT="6163"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632711043"/>
                  </a:ext>
                </a:extLst>
              </a:tr>
              <a:tr h="153163">
                <a:tc gridSpan="5">
                  <a:txBody>
                    <a:bodyPr/>
                    <a:lstStyle/>
                    <a:p>
                      <a:pPr algn="l" fontAlgn="t"/>
                      <a:r>
                        <a:rPr lang="id-ID" sz="2000" u="none" strike="noStrike">
                          <a:solidFill>
                            <a:schemeClr val="tx1"/>
                          </a:solidFill>
                          <a:effectLst/>
                        </a:rPr>
                        <a:t>Pasien berhak atas pelayanan bimbingan ruhani</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805845589"/>
                  </a:ext>
                </a:extLst>
              </a:tr>
              <a:tr h="153163">
                <a:tc gridSpan="5">
                  <a:txBody>
                    <a:bodyPr/>
                    <a:lstStyle/>
                    <a:p>
                      <a:pPr algn="l" fontAlgn="t"/>
                      <a:r>
                        <a:rPr lang="fi-FI" sz="2000" b="1" u="none" strike="noStrike" dirty="0">
                          <a:solidFill>
                            <a:srgbClr val="FFC000"/>
                          </a:solidFill>
                          <a:effectLst/>
                        </a:rPr>
                        <a:t>Maksud dan Tujuan PRSMA 1.2</a:t>
                      </a:r>
                      <a:endParaRPr lang="fi-FI" sz="2000" b="1" i="0" u="none" strike="noStrike" dirty="0">
                        <a:solidFill>
                          <a:srgbClr val="FFC000"/>
                        </a:solidFill>
                        <a:effectLst/>
                        <a:latin typeface="Calibri" panose="020F0502020204030204" pitchFamily="34" charset="0"/>
                      </a:endParaRPr>
                    </a:p>
                  </a:txBody>
                  <a:tcPr marL="6163" marR="6163" marT="6163"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566952210"/>
                  </a:ext>
                </a:extLst>
              </a:tr>
              <a:tr h="352277">
                <a:tc gridSpan="5">
                  <a:txBody>
                    <a:bodyPr/>
                    <a:lstStyle/>
                    <a:p>
                      <a:pPr algn="l" fontAlgn="t"/>
                      <a:r>
                        <a:rPr lang="id-ID" sz="2000" u="none" strike="noStrike">
                          <a:solidFill>
                            <a:schemeClr val="tx1"/>
                          </a:solidFill>
                          <a:effectLst/>
                        </a:rPr>
                        <a:t>Pasien muslim mendapatkan hak atas bimbingan ruhani Islam selama dirawat di RSMA meliputi aspek akidah, akhlak, ibadah, dan muamalah. Sedangkan pasien non muslim berhak atas bimbingan ruhani sesuai agamanya</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180800775"/>
                  </a:ext>
                </a:extLst>
              </a:tr>
              <a:tr h="153163">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6163" marR="6163" marT="6163"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6163" marR="6163" marT="6163"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6163" marR="6163" marT="6163" marB="0">
                    <a:solidFill>
                      <a:schemeClr val="bg1"/>
                    </a:solidFill>
                  </a:tcPr>
                </a:tc>
                <a:extLst>
                  <a:ext uri="{0D108BD9-81ED-4DB2-BD59-A6C34878D82A}">
                    <a16:rowId xmlns:a16="http://schemas.microsoft.com/office/drawing/2014/main" val="2843017723"/>
                  </a:ext>
                </a:extLst>
              </a:tr>
              <a:tr h="612654">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RSMA memiliki regulasi pengaturan pemenuhan hak pasien muslim untuk mendapatkan bimbingan ruhani/keagamaan tanpa mengganggu pasien lainnya</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es-ES" sz="2000" u="none" strike="noStrike">
                          <a:solidFill>
                            <a:schemeClr val="tx1"/>
                          </a:solidFill>
                          <a:effectLst/>
                        </a:rPr>
                        <a:t>Regulasi tentang pelayanan ruhani Islam</a:t>
                      </a:r>
                      <a:endParaRPr lang="es-ES"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extLst>
                  <a:ext uri="{0D108BD9-81ED-4DB2-BD59-A6C34878D82A}">
                    <a16:rowId xmlns:a16="http://schemas.microsoft.com/office/drawing/2014/main" val="572472537"/>
                  </a:ext>
                </a:extLst>
              </a:tr>
              <a:tr h="306328">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RSMA memiliki unit kerja yang  bertugas memberikan bimbingan ruhani Islam</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fi-FI" sz="2000" u="none" strike="noStrike">
                          <a:solidFill>
                            <a:schemeClr val="tx1"/>
                          </a:solidFill>
                          <a:effectLst/>
                        </a:rPr>
                        <a:t>Pedoman Pengorganisasian unit kerja BRI</a:t>
                      </a:r>
                      <a:endParaRPr lang="fi-FI"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extLst>
                  <a:ext uri="{0D108BD9-81ED-4DB2-BD59-A6C34878D82A}">
                    <a16:rowId xmlns:a16="http://schemas.microsoft.com/office/drawing/2014/main" val="2600655455"/>
                  </a:ext>
                </a:extLst>
              </a:tr>
              <a:tr h="612654">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Pasien muslim mendapatkan bimbingan ruhani pada aspek akidah, terutama menyangkut seputar sakitnya sehingga tidak terjerumus ke dalam syirik</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Catatan pelayanan ruhani Islam</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extLst>
                  <a:ext uri="{0D108BD9-81ED-4DB2-BD59-A6C34878D82A}">
                    <a16:rowId xmlns:a16="http://schemas.microsoft.com/office/drawing/2014/main" val="3729102239"/>
                  </a:ext>
                </a:extLst>
              </a:tr>
              <a:tr h="765819">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Pasien Muslim mendapatkan bimbingan ruhani pada aspek akhlak, terutama akhlak kepada Allah terkait sakitnya sehingga berbaik sangka kepada Allah, ikhlas menerima sakitnya, dan berdoa untuk kesembuhannya</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Catatan pelayanan ruhani Islam</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163" marR="6163" marT="6163" marB="0">
                    <a:solidFill>
                      <a:schemeClr val="bg1"/>
                    </a:solidFill>
                  </a:tcPr>
                </a:tc>
                <a:extLst>
                  <a:ext uri="{0D108BD9-81ED-4DB2-BD59-A6C34878D82A}">
                    <a16:rowId xmlns:a16="http://schemas.microsoft.com/office/drawing/2014/main" val="209415929"/>
                  </a:ext>
                </a:extLst>
              </a:tr>
            </a:tbl>
          </a:graphicData>
        </a:graphic>
      </p:graphicFrame>
    </p:spTree>
    <p:extLst>
      <p:ext uri="{BB962C8B-B14F-4D97-AF65-F5344CB8AC3E}">
        <p14:creationId xmlns:p14="http://schemas.microsoft.com/office/powerpoint/2010/main" val="3337443969"/>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7638079-7F3C-45CD-ABD3-FA9755DA3ED5}"/>
              </a:ext>
            </a:extLst>
          </p:cNvPr>
          <p:cNvGraphicFramePr>
            <a:graphicFrameLocks noGrp="1"/>
          </p:cNvGraphicFramePr>
          <p:nvPr>
            <p:extLst>
              <p:ext uri="{D42A27DB-BD31-4B8C-83A1-F6EECF244321}">
                <p14:modId xmlns:p14="http://schemas.microsoft.com/office/powerpoint/2010/main" val="1253046049"/>
              </p:ext>
            </p:extLst>
          </p:nvPr>
        </p:nvGraphicFramePr>
        <p:xfrm>
          <a:off x="251791" y="808383"/>
          <a:ext cx="11728174" cy="4646487"/>
        </p:xfrm>
        <a:graphic>
          <a:graphicData uri="http://schemas.openxmlformats.org/drawingml/2006/table">
            <a:tbl>
              <a:tblPr>
                <a:tableStyleId>{5C22544A-7EE6-4342-B048-85BDC9FD1C3A}</a:tableStyleId>
              </a:tblPr>
              <a:tblGrid>
                <a:gridCol w="631655">
                  <a:extLst>
                    <a:ext uri="{9D8B030D-6E8A-4147-A177-3AD203B41FA5}">
                      <a16:colId xmlns:a16="http://schemas.microsoft.com/office/drawing/2014/main" val="553704159"/>
                    </a:ext>
                  </a:extLst>
                </a:gridCol>
                <a:gridCol w="6070158">
                  <a:extLst>
                    <a:ext uri="{9D8B030D-6E8A-4147-A177-3AD203B41FA5}">
                      <a16:colId xmlns:a16="http://schemas.microsoft.com/office/drawing/2014/main" val="2204855209"/>
                    </a:ext>
                  </a:extLst>
                </a:gridCol>
                <a:gridCol w="412215">
                  <a:extLst>
                    <a:ext uri="{9D8B030D-6E8A-4147-A177-3AD203B41FA5}">
                      <a16:colId xmlns:a16="http://schemas.microsoft.com/office/drawing/2014/main" val="1780036974"/>
                    </a:ext>
                  </a:extLst>
                </a:gridCol>
                <a:gridCol w="3444913">
                  <a:extLst>
                    <a:ext uri="{9D8B030D-6E8A-4147-A177-3AD203B41FA5}">
                      <a16:colId xmlns:a16="http://schemas.microsoft.com/office/drawing/2014/main" val="881928086"/>
                    </a:ext>
                  </a:extLst>
                </a:gridCol>
                <a:gridCol w="1169233">
                  <a:extLst>
                    <a:ext uri="{9D8B030D-6E8A-4147-A177-3AD203B41FA5}">
                      <a16:colId xmlns:a16="http://schemas.microsoft.com/office/drawing/2014/main" val="1910483460"/>
                    </a:ext>
                  </a:extLst>
                </a:gridCol>
              </a:tblGrid>
              <a:tr h="1161622">
                <a:tc>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dirty="0">
                          <a:solidFill>
                            <a:schemeClr val="tx1"/>
                          </a:solidFill>
                          <a:effectLst/>
                        </a:rPr>
                        <a:t>Pasien Muslim mendapatkan bimbingan ruhani pada aspek ibadah, terutama tentang motivasi dan bimbingan ibadah selama dalam perawatan</a:t>
                      </a:r>
                      <a:endParaRPr lang="id-ID" sz="2000" b="0" i="0" u="none" strike="noStrike" dirty="0">
                        <a:solidFill>
                          <a:schemeClr val="tx1"/>
                        </a:solidFill>
                        <a:effectLst/>
                        <a:latin typeface="Calibri" panose="020F0502020204030204" pitchFamily="34" charset="0"/>
                      </a:endParaRPr>
                    </a:p>
                  </a:txBody>
                  <a:tcPr marL="6163" marR="6163" marT="6163"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Catatan pelayanan ruhani Islam</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163" marR="6163" marT="6163" marB="0">
                    <a:solidFill>
                      <a:schemeClr val="bg1"/>
                    </a:solidFill>
                  </a:tcPr>
                </a:tc>
                <a:extLst>
                  <a:ext uri="{0D108BD9-81ED-4DB2-BD59-A6C34878D82A}">
                    <a16:rowId xmlns:a16="http://schemas.microsoft.com/office/drawing/2014/main" val="2683952363"/>
                  </a:ext>
                </a:extLst>
              </a:tr>
              <a:tr h="1546236">
                <a:tc>
                  <a:txBody>
                    <a:bodyPr/>
                    <a:lstStyle/>
                    <a:p>
                      <a:pPr algn="r" fontAlgn="t"/>
                      <a:r>
                        <a:rPr lang="id-ID" sz="2000" u="none" strike="noStrike" dirty="0">
                          <a:solidFill>
                            <a:schemeClr val="tx1"/>
                          </a:solidFill>
                          <a:effectLst/>
                        </a:rPr>
                        <a:t>6.</a:t>
                      </a:r>
                      <a:endParaRPr lang="id-ID" sz="2000" b="0" i="0" u="none" strike="noStrike" dirty="0">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Pasien muslim mendapatkan bimbingan ruhani pada aspek muamalat, terutama dalam membangun hubungan baik dengan keluarga yang telah memperhatikannya selama sakit</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Catatan pelayanan ruhani Islam</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163" marR="6163" marT="6163" marB="0">
                    <a:solidFill>
                      <a:schemeClr val="bg1"/>
                    </a:solidFill>
                  </a:tcPr>
                </a:tc>
                <a:extLst>
                  <a:ext uri="{0D108BD9-81ED-4DB2-BD59-A6C34878D82A}">
                    <a16:rowId xmlns:a16="http://schemas.microsoft.com/office/drawing/2014/main" val="2700809804"/>
                  </a:ext>
                </a:extLst>
              </a:tr>
              <a:tr h="1161622">
                <a:tc>
                  <a:txBody>
                    <a:bodyPr/>
                    <a:lstStyle/>
                    <a:p>
                      <a:pPr algn="r" fontAlgn="t"/>
                      <a:r>
                        <a:rPr lang="id-ID" sz="2000" u="none" strike="noStrike">
                          <a:solidFill>
                            <a:schemeClr val="tx1"/>
                          </a:solidFill>
                          <a:effectLst/>
                        </a:rPr>
                        <a:t>7. </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Pasien non muslim berhak menjalankan ibadah secara individual dan mendapatkan bimbingan ruhani sesuai agamanya tanpa mengganggu pasien lainnya</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Rekam Medis</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163" marR="6163" marT="6163" marB="0">
                    <a:solidFill>
                      <a:schemeClr val="bg1"/>
                    </a:solidFill>
                  </a:tcPr>
                </a:tc>
                <a:extLst>
                  <a:ext uri="{0D108BD9-81ED-4DB2-BD59-A6C34878D82A}">
                    <a16:rowId xmlns:a16="http://schemas.microsoft.com/office/drawing/2014/main" val="3299694398"/>
                  </a:ext>
                </a:extLst>
              </a:tr>
              <a:tr h="777007">
                <a:tc>
                  <a:txBody>
                    <a:bodyPr/>
                    <a:lstStyle/>
                    <a:p>
                      <a:pPr algn="r" fontAlgn="t"/>
                      <a:r>
                        <a:rPr lang="id-ID" sz="2000" u="none" strike="noStrike">
                          <a:solidFill>
                            <a:schemeClr val="tx1"/>
                          </a:solidFill>
                          <a:effectLst/>
                        </a:rPr>
                        <a:t>8.</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dirty="0">
                          <a:solidFill>
                            <a:schemeClr val="tx1"/>
                          </a:solidFill>
                          <a:effectLst/>
                        </a:rPr>
                        <a:t>Pasien yang akan mendapatkan pelayanan ruhani non muslim wajib membertahukan kepada petugas</a:t>
                      </a:r>
                      <a:endParaRPr lang="id-ID" sz="2000" b="0" i="0" u="none" strike="noStrike" dirty="0">
                        <a:solidFill>
                          <a:schemeClr val="tx1"/>
                        </a:solidFill>
                        <a:effectLst/>
                        <a:latin typeface="Calibri" panose="020F0502020204030204" pitchFamily="34" charset="0"/>
                      </a:endParaRPr>
                    </a:p>
                  </a:txBody>
                  <a:tcPr marL="6163" marR="6163" marT="6163"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l" fontAlgn="t"/>
                      <a:r>
                        <a:rPr lang="id-ID" sz="2000" u="none" strike="noStrike">
                          <a:solidFill>
                            <a:schemeClr val="tx1"/>
                          </a:solidFill>
                          <a:effectLst/>
                        </a:rPr>
                        <a:t>Permohonan Bimbingan Ruhani non muslim</a:t>
                      </a:r>
                      <a:endParaRPr lang="id-ID" sz="2000" b="0" i="0" u="none" strike="noStrike">
                        <a:solidFill>
                          <a:schemeClr val="tx1"/>
                        </a:solidFill>
                        <a:effectLst/>
                        <a:latin typeface="Calibri" panose="020F0502020204030204" pitchFamily="34" charset="0"/>
                      </a:endParaRPr>
                    </a:p>
                  </a:txBody>
                  <a:tcPr marL="6163" marR="6163" marT="6163"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6163" marR="6163" marT="6163" marB="0">
                    <a:solidFill>
                      <a:schemeClr val="bg1"/>
                    </a:solidFill>
                  </a:tcPr>
                </a:tc>
                <a:extLst>
                  <a:ext uri="{0D108BD9-81ED-4DB2-BD59-A6C34878D82A}">
                    <a16:rowId xmlns:a16="http://schemas.microsoft.com/office/drawing/2014/main" val="721828714"/>
                  </a:ext>
                </a:extLst>
              </a:tr>
            </a:tbl>
          </a:graphicData>
        </a:graphic>
      </p:graphicFrame>
    </p:spTree>
    <p:extLst>
      <p:ext uri="{BB962C8B-B14F-4D97-AF65-F5344CB8AC3E}">
        <p14:creationId xmlns:p14="http://schemas.microsoft.com/office/powerpoint/2010/main" val="250806675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AFD51E5-34B5-415F-AC64-EBDD72B5C0E1}"/>
              </a:ext>
            </a:extLst>
          </p:cNvPr>
          <p:cNvGraphicFramePr>
            <a:graphicFrameLocks noGrp="1"/>
          </p:cNvGraphicFramePr>
          <p:nvPr>
            <p:extLst>
              <p:ext uri="{D42A27DB-BD31-4B8C-83A1-F6EECF244321}">
                <p14:modId xmlns:p14="http://schemas.microsoft.com/office/powerpoint/2010/main" val="2332079082"/>
              </p:ext>
            </p:extLst>
          </p:nvPr>
        </p:nvGraphicFramePr>
        <p:xfrm>
          <a:off x="384314" y="318052"/>
          <a:ext cx="11569148" cy="4962525"/>
        </p:xfrm>
        <a:graphic>
          <a:graphicData uri="http://schemas.openxmlformats.org/drawingml/2006/table">
            <a:tbl>
              <a:tblPr>
                <a:tableStyleId>{5C22544A-7EE6-4342-B048-85BDC9FD1C3A}</a:tableStyleId>
              </a:tblPr>
              <a:tblGrid>
                <a:gridCol w="623090">
                  <a:extLst>
                    <a:ext uri="{9D8B030D-6E8A-4147-A177-3AD203B41FA5}">
                      <a16:colId xmlns:a16="http://schemas.microsoft.com/office/drawing/2014/main" val="3283344265"/>
                    </a:ext>
                  </a:extLst>
                </a:gridCol>
                <a:gridCol w="4118581">
                  <a:extLst>
                    <a:ext uri="{9D8B030D-6E8A-4147-A177-3AD203B41FA5}">
                      <a16:colId xmlns:a16="http://schemas.microsoft.com/office/drawing/2014/main" val="3338493384"/>
                    </a:ext>
                  </a:extLst>
                </a:gridCol>
                <a:gridCol w="265145">
                  <a:extLst>
                    <a:ext uri="{9D8B030D-6E8A-4147-A177-3AD203B41FA5}">
                      <a16:colId xmlns:a16="http://schemas.microsoft.com/office/drawing/2014/main" val="3136436940"/>
                    </a:ext>
                  </a:extLst>
                </a:gridCol>
                <a:gridCol w="5408953">
                  <a:extLst>
                    <a:ext uri="{9D8B030D-6E8A-4147-A177-3AD203B41FA5}">
                      <a16:colId xmlns:a16="http://schemas.microsoft.com/office/drawing/2014/main" val="2938135967"/>
                    </a:ext>
                  </a:extLst>
                </a:gridCol>
                <a:gridCol w="1153379">
                  <a:extLst>
                    <a:ext uri="{9D8B030D-6E8A-4147-A177-3AD203B41FA5}">
                      <a16:colId xmlns:a16="http://schemas.microsoft.com/office/drawing/2014/main" val="2694223509"/>
                    </a:ext>
                  </a:extLst>
                </a:gridCol>
              </a:tblGrid>
              <a:tr h="289079">
                <a:tc gridSpan="5">
                  <a:txBody>
                    <a:bodyPr/>
                    <a:lstStyle/>
                    <a:p>
                      <a:pPr algn="l" fontAlgn="t"/>
                      <a:r>
                        <a:rPr lang="id-ID" sz="2000" b="1" u="none" strike="noStrike" dirty="0">
                          <a:solidFill>
                            <a:srgbClr val="FFC000"/>
                          </a:solidFill>
                          <a:effectLst/>
                        </a:rPr>
                        <a:t>Standar PRSMA 1.3</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303641631"/>
                  </a:ext>
                </a:extLst>
              </a:tr>
              <a:tr h="289079">
                <a:tc gridSpan="5">
                  <a:txBody>
                    <a:bodyPr/>
                    <a:lstStyle/>
                    <a:p>
                      <a:pPr algn="l" fontAlgn="t"/>
                      <a:r>
                        <a:rPr lang="fi-FI" sz="2000" u="none" strike="noStrike">
                          <a:solidFill>
                            <a:schemeClr val="tx1"/>
                          </a:solidFill>
                          <a:effectLst/>
                        </a:rPr>
                        <a:t>Pasien berhak atas kerahasiaan informasi dirinya</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549718225"/>
                  </a:ext>
                </a:extLst>
              </a:tr>
              <a:tr h="289079">
                <a:tc gridSpan="5">
                  <a:txBody>
                    <a:bodyPr/>
                    <a:lstStyle/>
                    <a:p>
                      <a:pPr algn="l" fontAlgn="t"/>
                      <a:r>
                        <a:rPr lang="fi-FI" sz="2000" b="1" u="none" strike="noStrike" dirty="0">
                          <a:solidFill>
                            <a:srgbClr val="FFC000"/>
                          </a:solidFill>
                          <a:effectLst/>
                        </a:rPr>
                        <a:t>Maksud dan Tujuan PRSMA 1.3</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172109380"/>
                  </a:ext>
                </a:extLst>
              </a:tr>
              <a:tr h="592611">
                <a:tc gridSpan="5">
                  <a:txBody>
                    <a:bodyPr/>
                    <a:lstStyle/>
                    <a:p>
                      <a:pPr algn="l" fontAlgn="t"/>
                      <a:r>
                        <a:rPr lang="id-ID" sz="2000" u="none" strike="noStrike">
                          <a:solidFill>
                            <a:schemeClr val="tx1"/>
                          </a:solidFill>
                          <a:effectLst/>
                        </a:rPr>
                        <a:t>RSMA  menjaga privasi pasien menyangkut informasi, perjalanan penyakit, diagnosa, dan hal-hal lain yang harus dirahasiakan kecuali untuk kepentingan yang dibenarkan secara medis dan hukum.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609043366"/>
                  </a:ext>
                </a:extLst>
              </a:tr>
              <a:tr h="289079">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31892523"/>
                  </a:ext>
                </a:extLst>
              </a:tr>
              <a:tr h="578157">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fi-FI" sz="2000" u="none" strike="noStrike" dirty="0">
                          <a:solidFill>
                            <a:schemeClr val="tx1"/>
                          </a:solidFill>
                          <a:effectLst/>
                        </a:rPr>
                        <a:t>RSMA menetapkan kebijakan tentang kerahasiaan informasi pasien</a:t>
                      </a:r>
                      <a:endParaRPr lang="fi-FI"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Kebijakan tentang kerahasiaan informasi pasien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92678125"/>
                  </a:ext>
                </a:extLst>
              </a:tr>
              <a:tr h="867236">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menetapkan batasan informasi tertentu yang dapat dibuka untuk kepentingan medis dan hukum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Kebijakan tentang kerahasiaan informasi pasien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30586863"/>
                  </a:ext>
                </a:extLst>
              </a:tr>
              <a:tr h="867236">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RSMA menetapkan proses pelepasan kerahasaiaan informasi berdasarkan persetujuan pasien </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Proses pelepasan kerahasaiaan informasi berdasarkan persetujuan pasien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599138478"/>
                  </a:ext>
                </a:extLst>
              </a:tr>
              <a:tr h="578157">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Menjaga kerahasiaan pasien telah menjadi budaya setiap pegawai RSMA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Pegawai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46533568"/>
                  </a:ext>
                </a:extLst>
              </a:tr>
            </a:tbl>
          </a:graphicData>
        </a:graphic>
      </p:graphicFrame>
    </p:spTree>
    <p:extLst>
      <p:ext uri="{BB962C8B-B14F-4D97-AF65-F5344CB8AC3E}">
        <p14:creationId xmlns:p14="http://schemas.microsoft.com/office/powerpoint/2010/main" val="130155238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EA14F83-45F8-4E05-8B79-426A50DDC4E6}"/>
              </a:ext>
            </a:extLst>
          </p:cNvPr>
          <p:cNvGraphicFramePr>
            <a:graphicFrameLocks noGrp="1"/>
          </p:cNvGraphicFramePr>
          <p:nvPr>
            <p:extLst>
              <p:ext uri="{D42A27DB-BD31-4B8C-83A1-F6EECF244321}">
                <p14:modId xmlns:p14="http://schemas.microsoft.com/office/powerpoint/2010/main" val="148554494"/>
              </p:ext>
            </p:extLst>
          </p:nvPr>
        </p:nvGraphicFramePr>
        <p:xfrm>
          <a:off x="291548" y="967408"/>
          <a:ext cx="11608904" cy="4323639"/>
        </p:xfrm>
        <a:graphic>
          <a:graphicData uri="http://schemas.openxmlformats.org/drawingml/2006/table">
            <a:tbl>
              <a:tblPr>
                <a:tableStyleId>{5C22544A-7EE6-4342-B048-85BDC9FD1C3A}</a:tableStyleId>
              </a:tblPr>
              <a:tblGrid>
                <a:gridCol w="625231">
                  <a:extLst>
                    <a:ext uri="{9D8B030D-6E8A-4147-A177-3AD203B41FA5}">
                      <a16:colId xmlns:a16="http://schemas.microsoft.com/office/drawing/2014/main" val="4046441026"/>
                    </a:ext>
                  </a:extLst>
                </a:gridCol>
                <a:gridCol w="5126211">
                  <a:extLst>
                    <a:ext uri="{9D8B030D-6E8A-4147-A177-3AD203B41FA5}">
                      <a16:colId xmlns:a16="http://schemas.microsoft.com/office/drawing/2014/main" val="3713200082"/>
                    </a:ext>
                  </a:extLst>
                </a:gridCol>
                <a:gridCol w="477078">
                  <a:extLst>
                    <a:ext uri="{9D8B030D-6E8A-4147-A177-3AD203B41FA5}">
                      <a16:colId xmlns:a16="http://schemas.microsoft.com/office/drawing/2014/main" val="1514246399"/>
                    </a:ext>
                  </a:extLst>
                </a:gridCol>
                <a:gridCol w="4223041">
                  <a:extLst>
                    <a:ext uri="{9D8B030D-6E8A-4147-A177-3AD203B41FA5}">
                      <a16:colId xmlns:a16="http://schemas.microsoft.com/office/drawing/2014/main" val="2880317226"/>
                    </a:ext>
                  </a:extLst>
                </a:gridCol>
                <a:gridCol w="1157343">
                  <a:extLst>
                    <a:ext uri="{9D8B030D-6E8A-4147-A177-3AD203B41FA5}">
                      <a16:colId xmlns:a16="http://schemas.microsoft.com/office/drawing/2014/main" val="170231630"/>
                    </a:ext>
                  </a:extLst>
                </a:gridCol>
              </a:tblGrid>
              <a:tr h="377746">
                <a:tc gridSpan="5">
                  <a:txBody>
                    <a:bodyPr/>
                    <a:lstStyle/>
                    <a:p>
                      <a:pPr algn="l" fontAlgn="t"/>
                      <a:r>
                        <a:rPr lang="id-ID" sz="2000" b="1" u="none" strike="noStrike" dirty="0">
                          <a:solidFill>
                            <a:srgbClr val="FFC000"/>
                          </a:solidFill>
                          <a:effectLst/>
                        </a:rPr>
                        <a:t>Standar PRSMA 1.4</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451084509"/>
                  </a:ext>
                </a:extLst>
              </a:tr>
              <a:tr h="377746">
                <a:tc gridSpan="5">
                  <a:txBody>
                    <a:bodyPr/>
                    <a:lstStyle/>
                    <a:p>
                      <a:pPr algn="l" fontAlgn="t"/>
                      <a:r>
                        <a:rPr lang="id-ID" sz="2000" u="none" strike="noStrike">
                          <a:solidFill>
                            <a:schemeClr val="tx1"/>
                          </a:solidFill>
                          <a:effectLst/>
                        </a:rPr>
                        <a:t>Pasien berhak atas privasi dan penjagaan aurat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485472065"/>
                  </a:ext>
                </a:extLst>
              </a:tr>
              <a:tr h="377746">
                <a:tc gridSpan="5">
                  <a:txBody>
                    <a:bodyPr/>
                    <a:lstStyle/>
                    <a:p>
                      <a:pPr algn="l" fontAlgn="t"/>
                      <a:r>
                        <a:rPr lang="fi-FI" sz="2000" b="1" u="none" strike="noStrike" dirty="0">
                          <a:solidFill>
                            <a:srgbClr val="FFC000"/>
                          </a:solidFill>
                          <a:effectLst/>
                        </a:rPr>
                        <a:t>Maksud dan Tujuan PRSMA 1.4</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64047144"/>
                  </a:ext>
                </a:extLst>
              </a:tr>
              <a:tr h="831042">
                <a:tc gridSpan="5">
                  <a:txBody>
                    <a:bodyPr/>
                    <a:lstStyle/>
                    <a:p>
                      <a:pPr algn="l" fontAlgn="t"/>
                      <a:r>
                        <a:rPr lang="id-ID" sz="2000" u="none" strike="noStrike">
                          <a:solidFill>
                            <a:schemeClr val="tx1"/>
                          </a:solidFill>
                          <a:effectLst/>
                        </a:rPr>
                        <a:t>RSMA menjaga adab pergaulan dan berpakaian dalam memberikan pelayanan. Prosedur pelayanan harus memastikan bahwa aurat pasien dan pemberi pelayanan terjaga kecuali atas alasan medis. Lebih disukai pelayanan pasien dilakukan oleh yang sejenis.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330620337"/>
                  </a:ext>
                </a:extLst>
              </a:tr>
              <a:tr h="377746">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041943850"/>
                  </a:ext>
                </a:extLst>
              </a:tr>
              <a:tr h="1133238">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menetapkan pemeriksaan, tindakan, dan perawatan dilakukan dengan menjaga aurat  pasien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Peraturan / Kebijakan penanganan pasien sesuai dengan Jenis kelamin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14985468"/>
                  </a:ext>
                </a:extLst>
              </a:tr>
              <a:tr h="755492">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Dalam melakukan pemeriksaan, tindakan, dan perawatan, petugas menjaga aurat pasien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12379305"/>
                  </a:ext>
                </a:extLst>
              </a:tr>
            </a:tbl>
          </a:graphicData>
        </a:graphic>
      </p:graphicFrame>
    </p:spTree>
    <p:extLst>
      <p:ext uri="{BB962C8B-B14F-4D97-AF65-F5344CB8AC3E}">
        <p14:creationId xmlns:p14="http://schemas.microsoft.com/office/powerpoint/2010/main" val="1237616379"/>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B15B2CC8-BAE9-49CE-A695-C722D2A833BD}"/>
              </a:ext>
            </a:extLst>
          </p:cNvPr>
          <p:cNvGraphicFramePr>
            <a:graphicFrameLocks noGrp="1"/>
          </p:cNvGraphicFramePr>
          <p:nvPr>
            <p:extLst>
              <p:ext uri="{D42A27DB-BD31-4B8C-83A1-F6EECF244321}">
                <p14:modId xmlns:p14="http://schemas.microsoft.com/office/powerpoint/2010/main" val="3877194417"/>
              </p:ext>
            </p:extLst>
          </p:nvPr>
        </p:nvGraphicFramePr>
        <p:xfrm>
          <a:off x="357809" y="172279"/>
          <a:ext cx="11569150" cy="5876925"/>
        </p:xfrm>
        <a:graphic>
          <a:graphicData uri="http://schemas.openxmlformats.org/drawingml/2006/table">
            <a:tbl>
              <a:tblPr>
                <a:tableStyleId>{5C22544A-7EE6-4342-B048-85BDC9FD1C3A}</a:tableStyleId>
              </a:tblPr>
              <a:tblGrid>
                <a:gridCol w="623091">
                  <a:extLst>
                    <a:ext uri="{9D8B030D-6E8A-4147-A177-3AD203B41FA5}">
                      <a16:colId xmlns:a16="http://schemas.microsoft.com/office/drawing/2014/main" val="1472230585"/>
                    </a:ext>
                  </a:extLst>
                </a:gridCol>
                <a:gridCol w="5168109">
                  <a:extLst>
                    <a:ext uri="{9D8B030D-6E8A-4147-A177-3AD203B41FA5}">
                      <a16:colId xmlns:a16="http://schemas.microsoft.com/office/drawing/2014/main" val="1550563623"/>
                    </a:ext>
                  </a:extLst>
                </a:gridCol>
                <a:gridCol w="636104">
                  <a:extLst>
                    <a:ext uri="{9D8B030D-6E8A-4147-A177-3AD203B41FA5}">
                      <a16:colId xmlns:a16="http://schemas.microsoft.com/office/drawing/2014/main" val="218974356"/>
                    </a:ext>
                  </a:extLst>
                </a:gridCol>
                <a:gridCol w="3988466">
                  <a:extLst>
                    <a:ext uri="{9D8B030D-6E8A-4147-A177-3AD203B41FA5}">
                      <a16:colId xmlns:a16="http://schemas.microsoft.com/office/drawing/2014/main" val="3866551599"/>
                    </a:ext>
                  </a:extLst>
                </a:gridCol>
                <a:gridCol w="1153380">
                  <a:extLst>
                    <a:ext uri="{9D8B030D-6E8A-4147-A177-3AD203B41FA5}">
                      <a16:colId xmlns:a16="http://schemas.microsoft.com/office/drawing/2014/main" val="3525670985"/>
                    </a:ext>
                  </a:extLst>
                </a:gridCol>
              </a:tblGrid>
              <a:tr h="272728">
                <a:tc gridSpan="5">
                  <a:txBody>
                    <a:bodyPr/>
                    <a:lstStyle/>
                    <a:p>
                      <a:pPr algn="l" fontAlgn="ctr"/>
                      <a:r>
                        <a:rPr lang="id-ID" sz="2000" b="1" u="none" strike="noStrike" dirty="0">
                          <a:solidFill>
                            <a:srgbClr val="FFC000"/>
                          </a:solidFill>
                          <a:effectLst/>
                        </a:rPr>
                        <a:t>Standar PRSMA 1.5</a:t>
                      </a:r>
                      <a:endParaRPr lang="id-ID" sz="2000" b="1" i="0" u="none" strike="noStrike" dirty="0">
                        <a:solidFill>
                          <a:srgbClr val="FFC000"/>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449168745"/>
                  </a:ext>
                </a:extLst>
              </a:tr>
              <a:tr h="272728">
                <a:tc gridSpan="5">
                  <a:txBody>
                    <a:bodyPr/>
                    <a:lstStyle/>
                    <a:p>
                      <a:pPr algn="l" fontAlgn="ctr"/>
                      <a:r>
                        <a:rPr lang="id-ID" sz="2000" u="none" strike="noStrike">
                          <a:solidFill>
                            <a:schemeClr val="tx1"/>
                          </a:solidFill>
                          <a:effectLst/>
                        </a:rPr>
                        <a:t>Pasien berhak atas keterjagaan dari ikhtilat selama proses pelayanan selama memungkinkan</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584309634"/>
                  </a:ext>
                </a:extLst>
              </a:tr>
              <a:tr h="272728">
                <a:tc gridSpan="5">
                  <a:txBody>
                    <a:bodyPr/>
                    <a:lstStyle/>
                    <a:p>
                      <a:pPr algn="l" fontAlgn="ctr"/>
                      <a:r>
                        <a:rPr lang="fi-FI" sz="2000" b="1" u="none" strike="noStrike" dirty="0">
                          <a:solidFill>
                            <a:srgbClr val="FFC000"/>
                          </a:solidFill>
                          <a:effectLst/>
                        </a:rPr>
                        <a:t>Maksud dan Tujuan PRSMA 1.5</a:t>
                      </a:r>
                      <a:endParaRPr lang="fi-FI" sz="2000" b="1" i="0" u="none" strike="noStrike" dirty="0">
                        <a:solidFill>
                          <a:srgbClr val="FFC000"/>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938302310"/>
                  </a:ext>
                </a:extLst>
              </a:tr>
              <a:tr h="368183">
                <a:tc gridSpan="5">
                  <a:txBody>
                    <a:bodyPr/>
                    <a:lstStyle/>
                    <a:p>
                      <a:pPr algn="l" fontAlgn="t"/>
                      <a:r>
                        <a:rPr lang="id-ID" sz="2000" u="none" strike="noStrike">
                          <a:solidFill>
                            <a:schemeClr val="tx1"/>
                          </a:solidFill>
                          <a:effectLst/>
                        </a:rPr>
                        <a:t>RSMA melakukan pencegahan terhadap ikhtilat pada area rumah sakit (bercampur baurnya laki-laki dan perempuan)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485169384"/>
                  </a:ext>
                </a:extLst>
              </a:tr>
              <a:tr h="272728">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488260294"/>
                  </a:ext>
                </a:extLst>
              </a:tr>
              <a:tr h="1090912">
                <a:tc>
                  <a:txBody>
                    <a:bodyPr/>
                    <a:lstStyle/>
                    <a:p>
                      <a:pPr algn="r" fontAlgn="t"/>
                      <a:r>
                        <a:rPr lang="id-ID" sz="2000" u="none" strike="noStrike" dirty="0">
                          <a:solidFill>
                            <a:schemeClr val="tx1"/>
                          </a:solidFill>
                          <a:effectLst/>
                        </a:rPr>
                        <a:t>1.</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menetapkan peraturan pemeriksaan dan tindakan pasien oleh dokter yang berbeda jenis kelamin dengan pasien didampingi oleh petugas lain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Regulasi pengelompokan orang berdasar jenis kelamin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4285341601"/>
                  </a:ext>
                </a:extLst>
              </a:tr>
              <a:tr h="1090912">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menetapkan peraturan asuhan pasien dilakukan oleh perawat yang berjenis kelamin sama. Ketika tidak memungkinkan, didampingi oleh petugas lain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Regulasi larangan berkhalwat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679831090"/>
                  </a:ext>
                </a:extLst>
              </a:tr>
              <a:tr h="545456">
                <a:tc rowSpan="2">
                  <a:txBody>
                    <a:bodyPr/>
                    <a:lstStyle/>
                    <a:p>
                      <a:pPr algn="r" fontAlgn="t"/>
                      <a:r>
                        <a:rPr lang="id-ID" sz="2000" u="none" strike="noStrike" dirty="0">
                          <a:solidFill>
                            <a:schemeClr val="tx1"/>
                          </a:solidFill>
                          <a:effectLst/>
                        </a:rPr>
                        <a:t>3.</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dirty="0">
                          <a:solidFill>
                            <a:schemeClr val="tx1"/>
                          </a:solidFill>
                          <a:effectLst/>
                        </a:rPr>
                        <a:t>RSMA melarang khalwat (berduaan lain jenis bukan muhrim di ruangan tertutup)</a:t>
                      </a:r>
                      <a:endParaRPr lang="id-ID" sz="2000" b="0" i="0" u="none" strike="noStrike" dirty="0">
                        <a:solidFill>
                          <a:schemeClr val="tx1"/>
                        </a:solidFill>
                        <a:effectLst/>
                        <a:latin typeface="Calibri" panose="020F0502020204030204" pitchFamily="34" charset="0"/>
                      </a:endParaRPr>
                    </a:p>
                    <a:p>
                      <a:pPr algn="l"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Informasi larangan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876996"/>
                  </a:ext>
                </a:extLst>
              </a:tr>
              <a:tr h="272728">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l"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Perilaku civitas hospitalia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41884011"/>
                  </a:ext>
                </a:extLst>
              </a:tr>
              <a:tr h="545456">
                <a:tc>
                  <a:txBody>
                    <a:bodyPr/>
                    <a:lstStyle/>
                    <a:p>
                      <a:pPr algn="r" fontAlgn="t"/>
                      <a:r>
                        <a:rPr lang="id-ID" sz="2000" u="none" strike="noStrike" dirty="0">
                          <a:solidFill>
                            <a:schemeClr val="tx1"/>
                          </a:solidFill>
                          <a:effectLst/>
                        </a:rPr>
                        <a:t>4.</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RSMA mengatur pengelompokan orang berdasarkan jenis kelamin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Perilaku civitas hospitalia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205610706"/>
                  </a:ext>
                </a:extLst>
              </a:tr>
            </a:tbl>
          </a:graphicData>
        </a:graphic>
      </p:graphicFrame>
    </p:spTree>
    <p:extLst>
      <p:ext uri="{BB962C8B-B14F-4D97-AF65-F5344CB8AC3E}">
        <p14:creationId xmlns:p14="http://schemas.microsoft.com/office/powerpoint/2010/main" val="159006543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09291D0-8526-4F37-A752-63F1B979218A}"/>
              </a:ext>
            </a:extLst>
          </p:cNvPr>
          <p:cNvGraphicFramePr>
            <a:graphicFrameLocks noGrp="1"/>
          </p:cNvGraphicFramePr>
          <p:nvPr>
            <p:extLst>
              <p:ext uri="{D42A27DB-BD31-4B8C-83A1-F6EECF244321}">
                <p14:modId xmlns:p14="http://schemas.microsoft.com/office/powerpoint/2010/main" val="3455922163"/>
              </p:ext>
            </p:extLst>
          </p:nvPr>
        </p:nvGraphicFramePr>
        <p:xfrm>
          <a:off x="649357" y="344558"/>
          <a:ext cx="11277601" cy="4848884"/>
        </p:xfrm>
        <a:graphic>
          <a:graphicData uri="http://schemas.openxmlformats.org/drawingml/2006/table">
            <a:tbl>
              <a:tblPr>
                <a:tableStyleId>{5C22544A-7EE6-4342-B048-85BDC9FD1C3A}</a:tableStyleId>
              </a:tblPr>
              <a:tblGrid>
                <a:gridCol w="607388">
                  <a:extLst>
                    <a:ext uri="{9D8B030D-6E8A-4147-A177-3AD203B41FA5}">
                      <a16:colId xmlns:a16="http://schemas.microsoft.com/office/drawing/2014/main" val="627160571"/>
                    </a:ext>
                  </a:extLst>
                </a:gridCol>
                <a:gridCol w="4014792">
                  <a:extLst>
                    <a:ext uri="{9D8B030D-6E8A-4147-A177-3AD203B41FA5}">
                      <a16:colId xmlns:a16="http://schemas.microsoft.com/office/drawing/2014/main" val="2697128449"/>
                    </a:ext>
                  </a:extLst>
                </a:gridCol>
                <a:gridCol w="258462">
                  <a:extLst>
                    <a:ext uri="{9D8B030D-6E8A-4147-A177-3AD203B41FA5}">
                      <a16:colId xmlns:a16="http://schemas.microsoft.com/office/drawing/2014/main" val="2054762897"/>
                    </a:ext>
                  </a:extLst>
                </a:gridCol>
                <a:gridCol w="5272645">
                  <a:extLst>
                    <a:ext uri="{9D8B030D-6E8A-4147-A177-3AD203B41FA5}">
                      <a16:colId xmlns:a16="http://schemas.microsoft.com/office/drawing/2014/main" val="4069969329"/>
                    </a:ext>
                  </a:extLst>
                </a:gridCol>
                <a:gridCol w="1124314">
                  <a:extLst>
                    <a:ext uri="{9D8B030D-6E8A-4147-A177-3AD203B41FA5}">
                      <a16:colId xmlns:a16="http://schemas.microsoft.com/office/drawing/2014/main" val="1034392280"/>
                    </a:ext>
                  </a:extLst>
                </a:gridCol>
              </a:tblGrid>
              <a:tr h="331606">
                <a:tc gridSpan="5">
                  <a:txBody>
                    <a:bodyPr/>
                    <a:lstStyle/>
                    <a:p>
                      <a:pPr algn="l" fontAlgn="t"/>
                      <a:r>
                        <a:rPr lang="id-ID" sz="2000" b="1" u="none" strike="noStrike" dirty="0">
                          <a:solidFill>
                            <a:srgbClr val="FFC000"/>
                          </a:solidFill>
                          <a:effectLst/>
                        </a:rPr>
                        <a:t>Standar PRSMA 1.6</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14181944"/>
                  </a:ext>
                </a:extLst>
              </a:tr>
              <a:tr h="663212">
                <a:tc gridSpan="5">
                  <a:txBody>
                    <a:bodyPr/>
                    <a:lstStyle/>
                    <a:p>
                      <a:pPr algn="l" fontAlgn="t"/>
                      <a:r>
                        <a:rPr lang="id-ID" sz="2000" u="none" strike="noStrike">
                          <a:solidFill>
                            <a:schemeClr val="tx1"/>
                          </a:solidFill>
                          <a:effectLst/>
                        </a:rPr>
                        <a:t>Pasien berhak atas kunjungan saudara, kerabat, dan relasinya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81622705"/>
                  </a:ext>
                </a:extLst>
              </a:tr>
              <a:tr h="331606">
                <a:tc gridSpan="5">
                  <a:txBody>
                    <a:bodyPr/>
                    <a:lstStyle/>
                    <a:p>
                      <a:pPr algn="l" fontAlgn="t"/>
                      <a:r>
                        <a:rPr lang="fi-FI" sz="2000" b="1" u="none" strike="noStrike" dirty="0">
                          <a:solidFill>
                            <a:srgbClr val="FFC000"/>
                          </a:solidFill>
                          <a:effectLst/>
                        </a:rPr>
                        <a:t>Maksud dan Tujuan PRSMA 1.6</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168262165"/>
                  </a:ext>
                </a:extLst>
              </a:tr>
              <a:tr h="679792">
                <a:tc gridSpan="5">
                  <a:txBody>
                    <a:bodyPr/>
                    <a:lstStyle/>
                    <a:p>
                      <a:pPr algn="l" fontAlgn="t"/>
                      <a:r>
                        <a:rPr lang="id-ID" sz="2000" u="none" strike="noStrike">
                          <a:solidFill>
                            <a:schemeClr val="tx1"/>
                          </a:solidFill>
                          <a:effectLst/>
                        </a:rPr>
                        <a:t>Istirahat merupakan faktor penting dalam proses penyembuhan penyakit dan pemulihan kesehatan pasien. Sementara itu, pasien juga mempunyai hak untuk mendapatkan kunjungan.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033478187"/>
                  </a:ext>
                </a:extLst>
              </a:tr>
              <a:tr h="331606">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440678728"/>
                  </a:ext>
                </a:extLst>
              </a:tr>
              <a:tr h="663212">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RSMA menetapkan batasan kunjungan bagi pasien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Penetapan batasan kunjungan bagi pasien </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307979063"/>
                  </a:ext>
                </a:extLst>
              </a:tr>
              <a:tr h="663212">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a:solidFill>
                            <a:schemeClr val="tx1"/>
                          </a:solidFill>
                          <a:effectLst/>
                        </a:rPr>
                        <a:t>RSMA menyediakan media informsi yang memadai terkait batasan kunjungan pasien</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Media informasi kunjungan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383630461"/>
                  </a:ext>
                </a:extLst>
              </a:tr>
              <a:tr h="663212">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melakukan monitoring pelaksanaan peraturan batasan kunjungan pasien.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 security</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61893846"/>
                  </a:ext>
                </a:extLst>
              </a:tr>
            </a:tbl>
          </a:graphicData>
        </a:graphic>
      </p:graphicFrame>
    </p:spTree>
    <p:extLst>
      <p:ext uri="{BB962C8B-B14F-4D97-AF65-F5344CB8AC3E}">
        <p14:creationId xmlns:p14="http://schemas.microsoft.com/office/powerpoint/2010/main" val="17480581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67D0408-5E30-460B-A99E-57D3C85973AB}"/>
              </a:ext>
            </a:extLst>
          </p:cNvPr>
          <p:cNvGraphicFramePr>
            <a:graphicFrameLocks noGrp="1"/>
          </p:cNvGraphicFramePr>
          <p:nvPr>
            <p:extLst>
              <p:ext uri="{D42A27DB-BD31-4B8C-83A1-F6EECF244321}">
                <p14:modId xmlns:p14="http://schemas.microsoft.com/office/powerpoint/2010/main" val="2005205467"/>
              </p:ext>
            </p:extLst>
          </p:nvPr>
        </p:nvGraphicFramePr>
        <p:xfrm>
          <a:off x="185528" y="198783"/>
          <a:ext cx="11860698" cy="6626188"/>
        </p:xfrm>
        <a:graphic>
          <a:graphicData uri="http://schemas.openxmlformats.org/drawingml/2006/table">
            <a:tbl>
              <a:tblPr>
                <a:tableStyleId>{5C22544A-7EE6-4342-B048-85BDC9FD1C3A}</a:tableStyleId>
              </a:tblPr>
              <a:tblGrid>
                <a:gridCol w="565452">
                  <a:extLst>
                    <a:ext uri="{9D8B030D-6E8A-4147-A177-3AD203B41FA5}">
                      <a16:colId xmlns:a16="http://schemas.microsoft.com/office/drawing/2014/main" val="3442412147"/>
                    </a:ext>
                  </a:extLst>
                </a:gridCol>
                <a:gridCol w="5792434">
                  <a:extLst>
                    <a:ext uri="{9D8B030D-6E8A-4147-A177-3AD203B41FA5}">
                      <a16:colId xmlns:a16="http://schemas.microsoft.com/office/drawing/2014/main" val="698176788"/>
                    </a:ext>
                  </a:extLst>
                </a:gridCol>
                <a:gridCol w="413745">
                  <a:extLst>
                    <a:ext uri="{9D8B030D-6E8A-4147-A177-3AD203B41FA5}">
                      <a16:colId xmlns:a16="http://schemas.microsoft.com/office/drawing/2014/main" val="2321545099"/>
                    </a:ext>
                  </a:extLst>
                </a:gridCol>
                <a:gridCol w="4252633">
                  <a:extLst>
                    <a:ext uri="{9D8B030D-6E8A-4147-A177-3AD203B41FA5}">
                      <a16:colId xmlns:a16="http://schemas.microsoft.com/office/drawing/2014/main" val="4109724895"/>
                    </a:ext>
                  </a:extLst>
                </a:gridCol>
                <a:gridCol w="836434">
                  <a:extLst>
                    <a:ext uri="{9D8B030D-6E8A-4147-A177-3AD203B41FA5}">
                      <a16:colId xmlns:a16="http://schemas.microsoft.com/office/drawing/2014/main" val="1199201105"/>
                    </a:ext>
                  </a:extLst>
                </a:gridCol>
              </a:tblGrid>
              <a:tr h="252929">
                <a:tc gridSpan="5">
                  <a:txBody>
                    <a:bodyPr/>
                    <a:lstStyle/>
                    <a:p>
                      <a:pPr algn="l" fontAlgn="t"/>
                      <a:r>
                        <a:rPr lang="id-ID" sz="2000" b="1" u="none" strike="noStrike" dirty="0">
                          <a:solidFill>
                            <a:srgbClr val="FFC000"/>
                          </a:solidFill>
                          <a:effectLst/>
                        </a:rPr>
                        <a:t>Standar PRSMA 1.7</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064510542"/>
                  </a:ext>
                </a:extLst>
              </a:tr>
              <a:tr h="328808">
                <a:tc gridSpan="5">
                  <a:txBody>
                    <a:bodyPr/>
                    <a:lstStyle/>
                    <a:p>
                      <a:pPr algn="l" fontAlgn="t"/>
                      <a:r>
                        <a:rPr lang="id-ID" sz="2000" u="none" strike="noStrike" dirty="0">
                          <a:solidFill>
                            <a:schemeClr val="tx1"/>
                          </a:solidFill>
                          <a:effectLst/>
                        </a:rPr>
                        <a:t>Pasien dengan pemulangan kritis berhak dihubungkan dengan pimpinan Muhammadiyah/lembaga dakwah setempat</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51561046"/>
                  </a:ext>
                </a:extLst>
              </a:tr>
              <a:tr h="252929">
                <a:tc gridSpan="5">
                  <a:txBody>
                    <a:bodyPr/>
                    <a:lstStyle/>
                    <a:p>
                      <a:pPr algn="l" fontAlgn="t"/>
                      <a:r>
                        <a:rPr lang="fi-FI" sz="2000" b="1" u="none" strike="noStrike" dirty="0">
                          <a:solidFill>
                            <a:srgbClr val="FFC000"/>
                          </a:solidFill>
                          <a:effectLst/>
                        </a:rPr>
                        <a:t>Maksud dan Tujuan PRSMA 1.7</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271675692"/>
                  </a:ext>
                </a:extLst>
              </a:tr>
              <a:tr h="1037011">
                <a:tc gridSpan="5">
                  <a:txBody>
                    <a:bodyPr/>
                    <a:lstStyle/>
                    <a:p>
                      <a:pPr algn="l" fontAlgn="t"/>
                      <a:r>
                        <a:rPr lang="id-ID" sz="2000" u="none" strike="noStrike">
                          <a:solidFill>
                            <a:schemeClr val="tx1"/>
                          </a:solidFill>
                          <a:effectLst/>
                        </a:rPr>
                        <a:t>Kondisi critical dalam konteks ajaran Islam (attanbih) didapatkan berdasarkan asesmen awal terhadap kondisi spiritual dari pasien. Pasien dengan kondisi tersebut merupakan sasaran dawah yang penting, terlebih RSMA di sini mengemban misi dakwah Muhammadiyah. Mereka  yang yang masuk kategori ini diidentifikasi dan direncanakan pelayanan bimbingan ruhani sejak masuk rumah sakit hingga tindak lanjut pasca pemulangan yang dilakukan oleh lembaga dakwah setempat.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847841107"/>
                  </a:ext>
                </a:extLst>
              </a:tr>
              <a:tr h="252929">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33092522"/>
                  </a:ext>
                </a:extLst>
              </a:tr>
              <a:tr h="680380">
                <a:tc rowSpan="2">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a:solidFill>
                            <a:schemeClr val="tx1"/>
                          </a:solidFill>
                          <a:effectLst/>
                        </a:rPr>
                        <a:t>RSMA menetapkan regulasi tentang kriteria pasien dengan kondisi yang membutuhkan perhatian khusus dalam konteks ajaran Islam (religiusitas) dan proses rujukan untuk menjamin keberlangsungan bimbingan rohani Islam pasca pemulangan.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Kriteria pasien dengan kondisi yang membutuhkan perhatian khusus dalam konteks ajaran Islam (religiusitas)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810984956"/>
                  </a:ext>
                </a:extLst>
              </a:tr>
              <a:tr h="1112890">
                <a:tc vMerge="1">
                  <a:txBody>
                    <a:bodyPr/>
                    <a:lstStyle/>
                    <a:p>
                      <a:endParaRPr lang="id-ID"/>
                    </a:p>
                  </a:txBody>
                  <a:tcPr/>
                </a:tc>
                <a:tc vMerge="1">
                  <a:txBody>
                    <a:bodyPr/>
                    <a:lstStyle/>
                    <a:p>
                      <a:endParaRPr lang="id-ID"/>
                    </a:p>
                  </a:txBody>
                  <a:tcPr/>
                </a:tc>
                <a:tc vMerge="1">
                  <a:txBody>
                    <a:bodyPr/>
                    <a:lstStyle/>
                    <a:p>
                      <a:endParaRPr lang="id-ID"/>
                    </a:p>
                  </a:txBody>
                  <a:tcPr/>
                </a:tc>
                <a:tc>
                  <a:txBody>
                    <a:bodyPr/>
                    <a:lstStyle/>
                    <a:p>
                      <a:pPr algn="l" fontAlgn="t"/>
                      <a:r>
                        <a:rPr lang="id-ID" sz="2000" u="none" strike="noStrike">
                          <a:solidFill>
                            <a:schemeClr val="tx1"/>
                          </a:solidFill>
                          <a:effectLst/>
                        </a:rPr>
                        <a:t>Proses untuk merujuk pasien dengan kondisi yang membtuhkan perhatian khusus dalam konteks ajaran Islam kepada lembaga dakwah setempat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extLst>
                  <a:ext uri="{0D108BD9-81ED-4DB2-BD59-A6C34878D82A}">
                    <a16:rowId xmlns:a16="http://schemas.microsoft.com/office/drawing/2014/main" val="2262050753"/>
                  </a:ext>
                </a:extLst>
              </a:tr>
              <a:tr h="505859">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memiliki daftar lembaga dakwah sesuai demografi pasien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Daftar lembaga dakwah sesuai dengan data demografi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55762899"/>
                  </a:ext>
                </a:extLst>
              </a:tr>
              <a:tr h="758788">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menghubungkan pasien dengan pemulangan kritis kepada lembaga dakwah setempat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en-US" sz="2000" u="none" strike="noStrike" dirty="0" smtClean="0">
                          <a:solidFill>
                            <a:schemeClr val="tx1"/>
                          </a:solidFill>
                          <a:effectLst/>
                        </a:rPr>
                        <a:t>D</a:t>
                      </a:r>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MOU dengan lembaga dakwah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010002118"/>
                  </a:ext>
                </a:extLst>
              </a:tr>
            </a:tbl>
          </a:graphicData>
        </a:graphic>
      </p:graphicFrame>
    </p:spTree>
    <p:extLst>
      <p:ext uri="{BB962C8B-B14F-4D97-AF65-F5344CB8AC3E}">
        <p14:creationId xmlns:p14="http://schemas.microsoft.com/office/powerpoint/2010/main" val="42709818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3E2604B-292F-4BAF-B623-CC214E11617C}"/>
              </a:ext>
            </a:extLst>
          </p:cNvPr>
          <p:cNvGraphicFramePr>
            <a:graphicFrameLocks noGrp="1"/>
          </p:cNvGraphicFramePr>
          <p:nvPr>
            <p:extLst>
              <p:ext uri="{D42A27DB-BD31-4B8C-83A1-F6EECF244321}">
                <p14:modId xmlns:p14="http://schemas.microsoft.com/office/powerpoint/2010/main" val="3918972598"/>
              </p:ext>
            </p:extLst>
          </p:nvPr>
        </p:nvGraphicFramePr>
        <p:xfrm>
          <a:off x="132521" y="463826"/>
          <a:ext cx="11926958" cy="6062170"/>
        </p:xfrm>
        <a:graphic>
          <a:graphicData uri="http://schemas.openxmlformats.org/drawingml/2006/table">
            <a:tbl>
              <a:tblPr>
                <a:tableStyleId>{5C22544A-7EE6-4342-B048-85BDC9FD1C3A}</a:tableStyleId>
              </a:tblPr>
              <a:tblGrid>
                <a:gridCol w="642361">
                  <a:extLst>
                    <a:ext uri="{9D8B030D-6E8A-4147-A177-3AD203B41FA5}">
                      <a16:colId xmlns:a16="http://schemas.microsoft.com/office/drawing/2014/main" val="893677193"/>
                    </a:ext>
                  </a:extLst>
                </a:gridCol>
                <a:gridCol w="6633083">
                  <a:extLst>
                    <a:ext uri="{9D8B030D-6E8A-4147-A177-3AD203B41FA5}">
                      <a16:colId xmlns:a16="http://schemas.microsoft.com/office/drawing/2014/main" val="298224389"/>
                    </a:ext>
                  </a:extLst>
                </a:gridCol>
                <a:gridCol w="503583">
                  <a:extLst>
                    <a:ext uri="{9D8B030D-6E8A-4147-A177-3AD203B41FA5}">
                      <a16:colId xmlns:a16="http://schemas.microsoft.com/office/drawing/2014/main" val="2166309553"/>
                    </a:ext>
                  </a:extLst>
                </a:gridCol>
                <a:gridCol w="2958880">
                  <a:extLst>
                    <a:ext uri="{9D8B030D-6E8A-4147-A177-3AD203B41FA5}">
                      <a16:colId xmlns:a16="http://schemas.microsoft.com/office/drawing/2014/main" val="4153324678"/>
                    </a:ext>
                  </a:extLst>
                </a:gridCol>
                <a:gridCol w="1189051">
                  <a:extLst>
                    <a:ext uri="{9D8B030D-6E8A-4147-A177-3AD203B41FA5}">
                      <a16:colId xmlns:a16="http://schemas.microsoft.com/office/drawing/2014/main" val="1324080436"/>
                    </a:ext>
                  </a:extLst>
                </a:gridCol>
              </a:tblGrid>
              <a:tr h="263020">
                <a:tc gridSpan="5">
                  <a:txBody>
                    <a:bodyPr/>
                    <a:lstStyle/>
                    <a:p>
                      <a:pPr algn="ctr" fontAlgn="t"/>
                      <a:r>
                        <a:rPr lang="id-ID" sz="2400" b="1" u="none" strike="noStrike" dirty="0">
                          <a:solidFill>
                            <a:schemeClr val="tx1"/>
                          </a:solidFill>
                          <a:effectLst/>
                        </a:rPr>
                        <a:t>ASESMEN DAN ASUHAN PASIEN</a:t>
                      </a:r>
                      <a:endParaRPr lang="id-ID" sz="2400" b="1" i="0" u="none" strike="noStrike" dirty="0">
                        <a:solidFill>
                          <a:schemeClr val="tx1"/>
                        </a:solidFill>
                        <a:effectLst/>
                        <a:latin typeface="Cambria" panose="02040503050406030204" pitchFamily="18" charset="0"/>
                      </a:endParaRPr>
                    </a:p>
                  </a:txBody>
                  <a:tcPr marL="9239" marR="9239" marT="9239"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55655868"/>
                  </a:ext>
                </a:extLst>
              </a:tr>
              <a:tr h="218321">
                <a:tc gridSpan="5">
                  <a:txBody>
                    <a:bodyPr/>
                    <a:lstStyle/>
                    <a:p>
                      <a:pPr algn="l" fontAlgn="t"/>
                      <a:r>
                        <a:rPr lang="id-ID" sz="2000" b="1" u="none" strike="noStrike" dirty="0">
                          <a:solidFill>
                            <a:srgbClr val="FFC000"/>
                          </a:solidFill>
                          <a:effectLst/>
                        </a:rPr>
                        <a:t>Standar PRSMA 2.1</a:t>
                      </a:r>
                      <a:endParaRPr lang="id-ID" sz="2000" b="1" i="0" u="none" strike="noStrike" dirty="0">
                        <a:solidFill>
                          <a:srgbClr val="FFC000"/>
                        </a:solidFill>
                        <a:effectLst/>
                        <a:latin typeface="Calibri" panose="020F0502020204030204" pitchFamily="34" charset="0"/>
                      </a:endParaRPr>
                    </a:p>
                  </a:txBody>
                  <a:tcPr marL="9239" marR="9239" marT="9239"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99084506"/>
                  </a:ext>
                </a:extLst>
              </a:tr>
              <a:tr h="251070">
                <a:tc gridSpan="5">
                  <a:txBody>
                    <a:bodyPr/>
                    <a:lstStyle/>
                    <a:p>
                      <a:pPr algn="l" fontAlgn="t"/>
                      <a:r>
                        <a:rPr lang="id-ID" sz="2000" u="none" strike="noStrike">
                          <a:solidFill>
                            <a:schemeClr val="tx1"/>
                          </a:solidFill>
                          <a:effectLst/>
                        </a:rPr>
                        <a:t>Pasien mendapatkan asesmen aspek spiritual keagamaan</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864484336"/>
                  </a:ext>
                </a:extLst>
              </a:tr>
              <a:tr h="218321">
                <a:tc gridSpan="5">
                  <a:txBody>
                    <a:bodyPr/>
                    <a:lstStyle/>
                    <a:p>
                      <a:pPr algn="l" fontAlgn="t"/>
                      <a:r>
                        <a:rPr lang="fi-FI" sz="2000" b="1" u="none" strike="noStrike" dirty="0">
                          <a:solidFill>
                            <a:srgbClr val="FFC000"/>
                          </a:solidFill>
                          <a:effectLst/>
                        </a:rPr>
                        <a:t>Maksud dan Tujuan PRSMA 2.1</a:t>
                      </a:r>
                      <a:endParaRPr lang="fi-FI" sz="2000" b="1" i="0" u="none" strike="noStrike" dirty="0">
                        <a:solidFill>
                          <a:srgbClr val="FFC000"/>
                        </a:solidFill>
                        <a:effectLst/>
                        <a:latin typeface="Calibri" panose="020F0502020204030204" pitchFamily="34" charset="0"/>
                      </a:endParaRPr>
                    </a:p>
                  </a:txBody>
                  <a:tcPr marL="9239" marR="9239" marT="9239"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777988924"/>
                  </a:ext>
                </a:extLst>
              </a:tr>
              <a:tr h="698630">
                <a:tc gridSpan="5">
                  <a:txBody>
                    <a:bodyPr/>
                    <a:lstStyle/>
                    <a:p>
                      <a:pPr algn="l" fontAlgn="t"/>
                      <a:r>
                        <a:rPr lang="id-ID" sz="2000" u="none" strike="noStrike">
                          <a:solidFill>
                            <a:schemeClr val="tx1"/>
                          </a:solidFill>
                          <a:effectLst/>
                        </a:rPr>
                        <a:t>Asesmen spiritual keagamaan merupakan hal penting untuk memperoleh informasi status spiritual keagamaan pasien. Informasi ini diperlukan untuk kepentingan perencanaan pelayanan pasien, terutama untuk bimbingan ruhani. Aspek-aspek yang dilakukan asesmen meliputi aspek akidah, akhlak, ibadah, dan muamalah.</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33700174"/>
                  </a:ext>
                </a:extLst>
              </a:tr>
              <a:tr h="218321">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239" marR="9239" marT="9239"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239" marR="9239" marT="9239"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239" marR="9239" marT="9239" marB="0">
                    <a:solidFill>
                      <a:schemeClr val="bg1"/>
                    </a:solidFill>
                  </a:tcPr>
                </a:tc>
                <a:extLst>
                  <a:ext uri="{0D108BD9-81ED-4DB2-BD59-A6C34878D82A}">
                    <a16:rowId xmlns:a16="http://schemas.microsoft.com/office/drawing/2014/main" val="1938198298"/>
                  </a:ext>
                </a:extLst>
              </a:tr>
              <a:tr h="654966">
                <a:tc>
                  <a:txBody>
                    <a:bodyPr/>
                    <a:lstStyle/>
                    <a:p>
                      <a:pPr algn="r" fontAlgn="t"/>
                      <a:r>
                        <a:rPr lang="id-ID" sz="2000" u="none" strike="noStrike">
                          <a:solidFill>
                            <a:schemeClr val="tx1"/>
                          </a:solidFill>
                          <a:effectLst/>
                        </a:rPr>
                        <a:t>1. </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ctr"/>
                      <a:r>
                        <a:rPr lang="id-ID" sz="2000" u="none" strike="noStrike">
                          <a:solidFill>
                            <a:schemeClr val="tx1"/>
                          </a:solidFill>
                          <a:effectLst/>
                        </a:rPr>
                        <a:t>RSMA menetapkan asesmen spiritual keagamaan pasien yang meliputi aspek akidah, akhlak, ibadah, dan muamalah</a:t>
                      </a:r>
                      <a:endParaRPr lang="id-ID" sz="2000" b="0" i="0" u="none" strike="noStrike">
                        <a:solidFill>
                          <a:schemeClr val="tx1"/>
                        </a:solidFill>
                        <a:effectLst/>
                        <a:latin typeface="Calibri" panose="020F0502020204030204" pitchFamily="34" charset="0"/>
                      </a:endParaRPr>
                    </a:p>
                  </a:txBody>
                  <a:tcPr marL="9239" marR="9239" marT="9239"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t"/>
                      <a:r>
                        <a:rPr lang="id-ID" sz="2000" u="none" strike="noStrike">
                          <a:solidFill>
                            <a:schemeClr val="tx1"/>
                          </a:solidFill>
                          <a:effectLst/>
                        </a:rPr>
                        <a:t>Formulir asesmen </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extLst>
                  <a:ext uri="{0D108BD9-81ED-4DB2-BD59-A6C34878D82A}">
                    <a16:rowId xmlns:a16="http://schemas.microsoft.com/office/drawing/2014/main" val="3697203597"/>
                  </a:ext>
                </a:extLst>
              </a:tr>
              <a:tr h="654966">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ctr"/>
                      <a:r>
                        <a:rPr lang="id-ID" sz="2000" u="none" strike="noStrike">
                          <a:solidFill>
                            <a:schemeClr val="tx1"/>
                          </a:solidFill>
                          <a:effectLst/>
                        </a:rPr>
                        <a:t>Asesmen aspek akidah difokuskan pada persepsi dan keyakinan tentang penyakitnya, apakah ada unsur-unsur syirik</a:t>
                      </a:r>
                      <a:endParaRPr lang="id-ID" sz="2000" b="0" i="0" u="none" strike="noStrike">
                        <a:solidFill>
                          <a:schemeClr val="tx1"/>
                        </a:solidFill>
                        <a:effectLst/>
                        <a:latin typeface="Calibri" panose="020F0502020204030204" pitchFamily="34" charset="0"/>
                      </a:endParaRPr>
                    </a:p>
                  </a:txBody>
                  <a:tcPr marL="9239" marR="9239" marT="9239"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t"/>
                      <a:r>
                        <a:rPr lang="id-ID" sz="2000" u="none" strike="noStrike">
                          <a:solidFill>
                            <a:schemeClr val="tx1"/>
                          </a:solidFill>
                          <a:effectLst/>
                        </a:rPr>
                        <a:t>Catatan Rekam Medis</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extLst>
                  <a:ext uri="{0D108BD9-81ED-4DB2-BD59-A6C34878D82A}">
                    <a16:rowId xmlns:a16="http://schemas.microsoft.com/office/drawing/2014/main" val="2729229219"/>
                  </a:ext>
                </a:extLst>
              </a:tr>
              <a:tr h="873288">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b"/>
                      <a:r>
                        <a:rPr lang="id-ID" sz="2000" u="none" strike="noStrike">
                          <a:solidFill>
                            <a:schemeClr val="tx1"/>
                          </a:solidFill>
                          <a:effectLst/>
                        </a:rPr>
                        <a:t>Asesmen Aspek akhlak difokuskan pada akhlak terhadap Allah yang menyangkut keikhlasannya menerima penyakit dan kemampuannya berdoa</a:t>
                      </a:r>
                      <a:endParaRPr lang="id-ID" sz="2000" b="0" i="0" u="none" strike="noStrike">
                        <a:solidFill>
                          <a:schemeClr val="tx1"/>
                        </a:solidFill>
                        <a:effectLst/>
                        <a:latin typeface="Calibri" panose="020F0502020204030204" pitchFamily="34" charset="0"/>
                      </a:endParaRPr>
                    </a:p>
                  </a:txBody>
                  <a:tcPr marL="9239" marR="9239" marT="9239" marB="0" anchor="b">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t"/>
                      <a:r>
                        <a:rPr lang="id-ID" sz="2000" u="none" strike="noStrike">
                          <a:solidFill>
                            <a:schemeClr val="tx1"/>
                          </a:solidFill>
                          <a:effectLst/>
                        </a:rPr>
                        <a:t>Catatan Rekam Medis</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extLst>
                  <a:ext uri="{0D108BD9-81ED-4DB2-BD59-A6C34878D82A}">
                    <a16:rowId xmlns:a16="http://schemas.microsoft.com/office/drawing/2014/main" val="2569356057"/>
                  </a:ext>
                </a:extLst>
              </a:tr>
              <a:tr h="654966">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b"/>
                      <a:r>
                        <a:rPr lang="sv-SE" sz="2000" u="none" strike="noStrike">
                          <a:solidFill>
                            <a:schemeClr val="tx1"/>
                          </a:solidFill>
                          <a:effectLst/>
                        </a:rPr>
                        <a:t>Asesmen aspek ibadah difokuskan pada pengetahuan dan pengamalan shalat, khususnya dalam kondisi sakit</a:t>
                      </a:r>
                      <a:endParaRPr lang="sv-SE" sz="2000" b="0" i="0" u="none" strike="noStrike">
                        <a:solidFill>
                          <a:schemeClr val="tx1"/>
                        </a:solidFill>
                        <a:effectLst/>
                        <a:latin typeface="Calibri" panose="020F0502020204030204" pitchFamily="34" charset="0"/>
                      </a:endParaRPr>
                    </a:p>
                  </a:txBody>
                  <a:tcPr marL="9239" marR="9239" marT="9239" marB="0" anchor="b">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t"/>
                      <a:r>
                        <a:rPr lang="id-ID" sz="2000" u="none" strike="noStrike">
                          <a:solidFill>
                            <a:schemeClr val="tx1"/>
                          </a:solidFill>
                          <a:effectLst/>
                        </a:rPr>
                        <a:t>Catatan Rekam Medis</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extLst>
                  <a:ext uri="{0D108BD9-81ED-4DB2-BD59-A6C34878D82A}">
                    <a16:rowId xmlns:a16="http://schemas.microsoft.com/office/drawing/2014/main" val="3483770187"/>
                  </a:ext>
                </a:extLst>
              </a:tr>
              <a:tr h="436643">
                <a:tc>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b"/>
                      <a:r>
                        <a:rPr lang="id-ID" sz="2000" u="none" strike="noStrike">
                          <a:solidFill>
                            <a:schemeClr val="tx1"/>
                          </a:solidFill>
                          <a:effectLst/>
                        </a:rPr>
                        <a:t>Asesmen aspek muamalah difokuskan pada hubungannya dengan keluarga dan tetangga</a:t>
                      </a:r>
                      <a:endParaRPr lang="id-ID" sz="2000" b="0" i="0" u="none" strike="noStrike">
                        <a:solidFill>
                          <a:schemeClr val="tx1"/>
                        </a:solidFill>
                        <a:effectLst/>
                        <a:latin typeface="Calibri" panose="020F0502020204030204" pitchFamily="34" charset="0"/>
                      </a:endParaRPr>
                    </a:p>
                  </a:txBody>
                  <a:tcPr marL="9239" marR="9239" marT="9239" marB="0" anchor="b">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l" fontAlgn="t"/>
                      <a:r>
                        <a:rPr lang="id-ID" sz="2000" u="none" strike="noStrike">
                          <a:solidFill>
                            <a:schemeClr val="tx1"/>
                          </a:solidFill>
                          <a:effectLst/>
                        </a:rPr>
                        <a:t>Catatan Rekam Medis</a:t>
                      </a:r>
                      <a:endParaRPr lang="id-ID" sz="2000" b="0" i="0" u="none" strike="noStrike">
                        <a:solidFill>
                          <a:schemeClr val="tx1"/>
                        </a:solidFill>
                        <a:effectLst/>
                        <a:latin typeface="Calibri" panose="020F0502020204030204" pitchFamily="34" charset="0"/>
                      </a:endParaRPr>
                    </a:p>
                  </a:txBody>
                  <a:tcPr marL="9239" marR="9239" marT="9239"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239" marR="9239" marT="9239" marB="0">
                    <a:solidFill>
                      <a:schemeClr val="bg1"/>
                    </a:solidFill>
                  </a:tcPr>
                </a:tc>
                <a:extLst>
                  <a:ext uri="{0D108BD9-81ED-4DB2-BD59-A6C34878D82A}">
                    <a16:rowId xmlns:a16="http://schemas.microsoft.com/office/drawing/2014/main" val="1724298459"/>
                  </a:ext>
                </a:extLst>
              </a:tr>
            </a:tbl>
          </a:graphicData>
        </a:graphic>
      </p:graphicFrame>
    </p:spTree>
    <p:extLst>
      <p:ext uri="{BB962C8B-B14F-4D97-AF65-F5344CB8AC3E}">
        <p14:creationId xmlns:p14="http://schemas.microsoft.com/office/powerpoint/2010/main" val="119268363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FA5DB10-B968-4457-A624-89EEF1CA1CE1}"/>
              </a:ext>
            </a:extLst>
          </p:cNvPr>
          <p:cNvGraphicFramePr>
            <a:graphicFrameLocks noGrp="1"/>
          </p:cNvGraphicFramePr>
          <p:nvPr>
            <p:extLst>
              <p:ext uri="{D42A27DB-BD31-4B8C-83A1-F6EECF244321}">
                <p14:modId xmlns:p14="http://schemas.microsoft.com/office/powerpoint/2010/main" val="3227844567"/>
              </p:ext>
            </p:extLst>
          </p:nvPr>
        </p:nvGraphicFramePr>
        <p:xfrm>
          <a:off x="371061" y="775396"/>
          <a:ext cx="11449878" cy="5307208"/>
        </p:xfrm>
        <a:graphic>
          <a:graphicData uri="http://schemas.openxmlformats.org/drawingml/2006/table">
            <a:tbl>
              <a:tblPr>
                <a:tableStyleId>{5C22544A-7EE6-4342-B048-85BDC9FD1C3A}</a:tableStyleId>
              </a:tblPr>
              <a:tblGrid>
                <a:gridCol w="616667">
                  <a:extLst>
                    <a:ext uri="{9D8B030D-6E8A-4147-A177-3AD203B41FA5}">
                      <a16:colId xmlns:a16="http://schemas.microsoft.com/office/drawing/2014/main" val="3259057334"/>
                    </a:ext>
                  </a:extLst>
                </a:gridCol>
                <a:gridCol w="5068515">
                  <a:extLst>
                    <a:ext uri="{9D8B030D-6E8A-4147-A177-3AD203B41FA5}">
                      <a16:colId xmlns:a16="http://schemas.microsoft.com/office/drawing/2014/main" val="2207533776"/>
                    </a:ext>
                  </a:extLst>
                </a:gridCol>
                <a:gridCol w="1007166">
                  <a:extLst>
                    <a:ext uri="{9D8B030D-6E8A-4147-A177-3AD203B41FA5}">
                      <a16:colId xmlns:a16="http://schemas.microsoft.com/office/drawing/2014/main" val="1774427309"/>
                    </a:ext>
                  </a:extLst>
                </a:gridCol>
                <a:gridCol w="3616041">
                  <a:extLst>
                    <a:ext uri="{9D8B030D-6E8A-4147-A177-3AD203B41FA5}">
                      <a16:colId xmlns:a16="http://schemas.microsoft.com/office/drawing/2014/main" val="3505999163"/>
                    </a:ext>
                  </a:extLst>
                </a:gridCol>
                <a:gridCol w="1141489">
                  <a:extLst>
                    <a:ext uri="{9D8B030D-6E8A-4147-A177-3AD203B41FA5}">
                      <a16:colId xmlns:a16="http://schemas.microsoft.com/office/drawing/2014/main" val="2576835919"/>
                    </a:ext>
                  </a:extLst>
                </a:gridCol>
              </a:tblGrid>
              <a:tr h="220770">
                <a:tc gridSpan="5">
                  <a:txBody>
                    <a:bodyPr/>
                    <a:lstStyle/>
                    <a:p>
                      <a:pPr algn="l" fontAlgn="t"/>
                      <a:r>
                        <a:rPr lang="id-ID" sz="2000" b="1" u="none" strike="noStrike" dirty="0">
                          <a:solidFill>
                            <a:srgbClr val="FFC000"/>
                          </a:solidFill>
                          <a:effectLst/>
                        </a:rPr>
                        <a:t>Standar PRSMA 2.2</a:t>
                      </a:r>
                      <a:endParaRPr lang="id-ID" sz="2000" b="1" i="0" u="none" strike="noStrike" dirty="0">
                        <a:solidFill>
                          <a:srgbClr val="FFC000"/>
                        </a:solidFill>
                        <a:effectLst/>
                        <a:latin typeface="Calibri" panose="020F0502020204030204" pitchFamily="34" charset="0"/>
                      </a:endParaRPr>
                    </a:p>
                  </a:txBody>
                  <a:tcPr marL="8972" marR="8972" marT="897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702026373"/>
                  </a:ext>
                </a:extLst>
              </a:tr>
              <a:tr h="264924">
                <a:tc gridSpan="5">
                  <a:txBody>
                    <a:bodyPr/>
                    <a:lstStyle/>
                    <a:p>
                      <a:pPr algn="l" fontAlgn="t"/>
                      <a:r>
                        <a:rPr lang="id-ID" sz="2000" u="none" strike="noStrike">
                          <a:solidFill>
                            <a:schemeClr val="tx1"/>
                          </a:solidFill>
                          <a:effectLst/>
                        </a:rPr>
                        <a:t>Asuhan pasien tidak gawat dan tidak darurat diberikan secara konprehensif dan islami</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19334893"/>
                  </a:ext>
                </a:extLst>
              </a:tr>
              <a:tr h="220770">
                <a:tc gridSpan="5">
                  <a:txBody>
                    <a:bodyPr/>
                    <a:lstStyle/>
                    <a:p>
                      <a:pPr algn="l" fontAlgn="t"/>
                      <a:r>
                        <a:rPr lang="fi-FI" sz="2000" b="1" u="none" strike="noStrike" dirty="0">
                          <a:solidFill>
                            <a:srgbClr val="FFC000"/>
                          </a:solidFill>
                          <a:effectLst/>
                        </a:rPr>
                        <a:t>MAKSUD DAN TUJUAN PRSMA 2.2 : </a:t>
                      </a:r>
                      <a:endParaRPr lang="fi-FI" sz="2000" b="1" i="0" u="none" strike="noStrike" dirty="0">
                        <a:solidFill>
                          <a:srgbClr val="FFC000"/>
                        </a:solidFill>
                        <a:effectLst/>
                        <a:latin typeface="Calibri" panose="020F0502020204030204" pitchFamily="34" charset="0"/>
                      </a:endParaRPr>
                    </a:p>
                  </a:txBody>
                  <a:tcPr marL="8972" marR="8972" marT="897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05044655"/>
                  </a:ext>
                </a:extLst>
              </a:tr>
              <a:tr h="673349">
                <a:tc gridSpan="5">
                  <a:txBody>
                    <a:bodyPr/>
                    <a:lstStyle/>
                    <a:p>
                      <a:pPr algn="l" fontAlgn="t"/>
                      <a:r>
                        <a:rPr lang="id-ID" sz="2000" u="none" strike="noStrike">
                          <a:solidFill>
                            <a:schemeClr val="tx1"/>
                          </a:solidFill>
                          <a:effectLst/>
                        </a:rPr>
                        <a:t>Asuhan  pasien yang tidak gawat dan tidak darurat sedapat mungkin diberikan oleh petugas berjenis kelamin sama, pasien berjenis kelamin berbeda dilakukan secara terpisah, dengan menjaga aurat pasien, mencegah ikhtilat dan diberikan secara komprehenif holistik meliputi  aspek fisik, psikososial dan spiritual</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778238154"/>
                  </a:ext>
                </a:extLst>
              </a:tr>
              <a:tr h="220770">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8972" marR="8972" marT="8972"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8972" marR="8972" marT="8972"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8972" marR="8972" marT="8972" marB="0">
                    <a:solidFill>
                      <a:schemeClr val="bg1"/>
                    </a:solidFill>
                  </a:tcPr>
                </a:tc>
                <a:extLst>
                  <a:ext uri="{0D108BD9-81ED-4DB2-BD59-A6C34878D82A}">
                    <a16:rowId xmlns:a16="http://schemas.microsoft.com/office/drawing/2014/main" val="1639288552"/>
                  </a:ext>
                </a:extLst>
              </a:tr>
              <a:tr h="220770">
                <a:tc rowSpan="3">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l" fontAlgn="t"/>
                      <a:r>
                        <a:rPr lang="fi-FI" sz="2000" u="none" strike="noStrike" dirty="0">
                          <a:solidFill>
                            <a:schemeClr val="tx1"/>
                          </a:solidFill>
                          <a:effectLst/>
                        </a:rPr>
                        <a:t>Asuhan Pasien oleh petugas dilakukan berdasarkan etika Islam</a:t>
                      </a:r>
                      <a:endParaRPr lang="fi-FI"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extLst>
                  <a:ext uri="{0D108BD9-81ED-4DB2-BD59-A6C34878D82A}">
                    <a16:rowId xmlns:a16="http://schemas.microsoft.com/office/drawing/2014/main" val="2061582768"/>
                  </a:ext>
                </a:extLst>
              </a:tr>
              <a:tr h="22077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dirty="0">
                          <a:solidFill>
                            <a:schemeClr val="tx1"/>
                          </a:solidFill>
                          <a:effectLst/>
                        </a:rPr>
                        <a:t>Staf</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204206108"/>
                  </a:ext>
                </a:extLst>
              </a:tr>
              <a:tr h="22077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Pasien dan keluarga</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39840824"/>
                  </a:ext>
                </a:extLst>
              </a:tr>
              <a:tr h="220770">
                <a:tc rowSpan="3">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l" fontAlgn="t"/>
                      <a:r>
                        <a:rPr lang="fi-FI" sz="2000" u="none" strike="noStrike">
                          <a:solidFill>
                            <a:schemeClr val="tx1"/>
                          </a:solidFill>
                          <a:effectLst/>
                        </a:rPr>
                        <a:t> Asuhan pasien sedapat mungkin diberikan oleh petugas berjenis kelamin sama</a:t>
                      </a:r>
                      <a:endParaRPr lang="fi-FI"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extLst>
                  <a:ext uri="{0D108BD9-81ED-4DB2-BD59-A6C34878D82A}">
                    <a16:rowId xmlns:a16="http://schemas.microsoft.com/office/drawing/2014/main" val="2307332863"/>
                  </a:ext>
                </a:extLst>
              </a:tr>
              <a:tr h="220770">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467549542"/>
                  </a:ext>
                </a:extLst>
              </a:tr>
              <a:tr h="220770">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Pasien dan keluarga</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2945837758"/>
                  </a:ext>
                </a:extLst>
              </a:tr>
              <a:tr h="441540">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 Asuhan pasien berjenis kelamin berbeda dilakukan secara terpisah</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ctr" fontAlgn="t"/>
                      <a:r>
                        <a:rPr lang="id-ID" sz="2000" u="none" strike="noStrike" dirty="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Ruang perawatan pasien</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extLst>
                  <a:ext uri="{0D108BD9-81ED-4DB2-BD59-A6C34878D82A}">
                    <a16:rowId xmlns:a16="http://schemas.microsoft.com/office/drawing/2014/main" val="3165951039"/>
                  </a:ext>
                </a:extLst>
              </a:tr>
              <a:tr h="220770">
                <a:tc rowSpan="2">
                  <a:txBody>
                    <a:bodyPr/>
                    <a:lstStyle/>
                    <a:p>
                      <a:endParaRPr lang="id-ID">
                        <a:solidFill>
                          <a:schemeClr val="tx1"/>
                        </a:solidFill>
                      </a:endParaRPr>
                    </a:p>
                  </a:txBody>
                  <a:tcPr>
                    <a:solidFill>
                      <a:schemeClr val="bg1"/>
                    </a:solidFill>
                  </a:tcPr>
                </a:tc>
                <a:tc rowSpan="2">
                  <a:txBody>
                    <a:bodyPr/>
                    <a:lstStyle/>
                    <a:p>
                      <a:endParaRPr lang="id-ID">
                        <a:solidFill>
                          <a:schemeClr val="tx1"/>
                        </a:solidFill>
                      </a:endParaRPr>
                    </a:p>
                  </a:txBody>
                  <a:tcPr>
                    <a:solidFill>
                      <a:schemeClr val="bg1"/>
                    </a:solidFill>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2">
                  <a:txBody>
                    <a:bodyPr/>
                    <a:lstStyle/>
                    <a:p>
                      <a:endParaRPr lang="id-ID" dirty="0">
                        <a:solidFill>
                          <a:schemeClr val="tx1"/>
                        </a:solidFill>
                      </a:endParaRPr>
                    </a:p>
                  </a:txBody>
                  <a:tcPr>
                    <a:solidFill>
                      <a:schemeClr val="bg1"/>
                    </a:solidFill>
                  </a:tcPr>
                </a:tc>
                <a:extLst>
                  <a:ext uri="{0D108BD9-81ED-4DB2-BD59-A6C34878D82A}">
                    <a16:rowId xmlns:a16="http://schemas.microsoft.com/office/drawing/2014/main" val="2787640622"/>
                  </a:ext>
                </a:extLst>
              </a:tr>
              <a:tr h="220770">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dirty="0">
                          <a:solidFill>
                            <a:schemeClr val="tx1"/>
                          </a:solidFill>
                          <a:effectLst/>
                        </a:rPr>
                        <a:t>Pasien dan keluarga</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1330417600"/>
                  </a:ext>
                </a:extLst>
              </a:tr>
            </a:tbl>
          </a:graphicData>
        </a:graphic>
      </p:graphicFrame>
    </p:spTree>
    <p:extLst>
      <p:ext uri="{BB962C8B-B14F-4D97-AF65-F5344CB8AC3E}">
        <p14:creationId xmlns:p14="http://schemas.microsoft.com/office/powerpoint/2010/main" val="205929348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FA5DB10-B968-4457-A624-89EEF1CA1CE1}"/>
              </a:ext>
            </a:extLst>
          </p:cNvPr>
          <p:cNvGraphicFramePr>
            <a:graphicFrameLocks noGrp="1"/>
          </p:cNvGraphicFramePr>
          <p:nvPr>
            <p:extLst>
              <p:ext uri="{D42A27DB-BD31-4B8C-83A1-F6EECF244321}">
                <p14:modId xmlns:p14="http://schemas.microsoft.com/office/powerpoint/2010/main" val="897560943"/>
              </p:ext>
            </p:extLst>
          </p:nvPr>
        </p:nvGraphicFramePr>
        <p:xfrm>
          <a:off x="530087" y="1736037"/>
          <a:ext cx="11449878" cy="2823948"/>
        </p:xfrm>
        <a:graphic>
          <a:graphicData uri="http://schemas.openxmlformats.org/drawingml/2006/table">
            <a:tbl>
              <a:tblPr>
                <a:tableStyleId>{5C22544A-7EE6-4342-B048-85BDC9FD1C3A}</a:tableStyleId>
              </a:tblPr>
              <a:tblGrid>
                <a:gridCol w="616667">
                  <a:extLst>
                    <a:ext uri="{9D8B030D-6E8A-4147-A177-3AD203B41FA5}">
                      <a16:colId xmlns:a16="http://schemas.microsoft.com/office/drawing/2014/main" val="3259057334"/>
                    </a:ext>
                  </a:extLst>
                </a:gridCol>
                <a:gridCol w="5068515">
                  <a:extLst>
                    <a:ext uri="{9D8B030D-6E8A-4147-A177-3AD203B41FA5}">
                      <a16:colId xmlns:a16="http://schemas.microsoft.com/office/drawing/2014/main" val="2207533776"/>
                    </a:ext>
                  </a:extLst>
                </a:gridCol>
                <a:gridCol w="1007166">
                  <a:extLst>
                    <a:ext uri="{9D8B030D-6E8A-4147-A177-3AD203B41FA5}">
                      <a16:colId xmlns:a16="http://schemas.microsoft.com/office/drawing/2014/main" val="1774427309"/>
                    </a:ext>
                  </a:extLst>
                </a:gridCol>
                <a:gridCol w="3616041">
                  <a:extLst>
                    <a:ext uri="{9D8B030D-6E8A-4147-A177-3AD203B41FA5}">
                      <a16:colId xmlns:a16="http://schemas.microsoft.com/office/drawing/2014/main" val="3505999163"/>
                    </a:ext>
                  </a:extLst>
                </a:gridCol>
                <a:gridCol w="1141489">
                  <a:extLst>
                    <a:ext uri="{9D8B030D-6E8A-4147-A177-3AD203B41FA5}">
                      <a16:colId xmlns:a16="http://schemas.microsoft.com/office/drawing/2014/main" val="2576835919"/>
                    </a:ext>
                  </a:extLst>
                </a:gridCol>
              </a:tblGrid>
              <a:tr h="220770">
                <a:tc rowSpan="3">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l" fontAlgn="t"/>
                      <a:r>
                        <a:rPr lang="fi-FI" sz="2000" u="none" strike="noStrike">
                          <a:solidFill>
                            <a:schemeClr val="tx1"/>
                          </a:solidFill>
                          <a:effectLst/>
                        </a:rPr>
                        <a:t>Asuhan pasien dilakukan dengan menjaga aurat pasien</a:t>
                      </a:r>
                      <a:endParaRPr lang="fi-FI"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extLst>
                  <a:ext uri="{0D108BD9-81ED-4DB2-BD59-A6C34878D82A}">
                    <a16:rowId xmlns:a16="http://schemas.microsoft.com/office/drawing/2014/main" val="2806113229"/>
                  </a:ext>
                </a:extLst>
              </a:tr>
              <a:tr h="220770">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1213141856"/>
                  </a:ext>
                </a:extLst>
              </a:tr>
              <a:tr h="220770">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Pasien dan keluarga</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2937811436"/>
                  </a:ext>
                </a:extLst>
              </a:tr>
              <a:tr h="220770">
                <a:tc rowSpan="3">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l" fontAlgn="t"/>
                      <a:r>
                        <a:rPr lang="id-ID" sz="2000" u="none" strike="noStrike">
                          <a:solidFill>
                            <a:schemeClr val="tx1"/>
                          </a:solidFill>
                          <a:effectLst/>
                        </a:rPr>
                        <a:t>Asuhan pasien dilakukan dengan mencegah ikhtilat</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extLst>
                  <a:ext uri="{0D108BD9-81ED-4DB2-BD59-A6C34878D82A}">
                    <a16:rowId xmlns:a16="http://schemas.microsoft.com/office/drawing/2014/main" val="917462064"/>
                  </a:ext>
                </a:extLst>
              </a:tr>
              <a:tr h="220770">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119066823"/>
                  </a:ext>
                </a:extLst>
              </a:tr>
              <a:tr h="220770">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Pasien dan keluarga</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299368328"/>
                  </a:ext>
                </a:extLst>
              </a:tr>
              <a:tr h="220770">
                <a:tc rowSpan="3">
                  <a:txBody>
                    <a:bodyPr/>
                    <a:lstStyle/>
                    <a:p>
                      <a:pPr algn="r" fontAlgn="t"/>
                      <a:r>
                        <a:rPr lang="id-ID" sz="2000" u="none" strike="noStrike">
                          <a:solidFill>
                            <a:schemeClr val="tx1"/>
                          </a:solidFill>
                          <a:effectLst/>
                        </a:rPr>
                        <a:t>6.</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l" fontAlgn="t"/>
                      <a:r>
                        <a:rPr lang="id-ID" sz="2000" u="none" strike="noStrike">
                          <a:solidFill>
                            <a:schemeClr val="tx1"/>
                          </a:solidFill>
                          <a:effectLst/>
                        </a:rPr>
                        <a:t>Asuhan pasien diberikan secara komprehenif holistik meliputi  aspek fisik, psikososial dan spiritual</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rowSpan="3">
                  <a:txBody>
                    <a:bodyPr/>
                    <a:lstStyle/>
                    <a:p>
                      <a:pPr algn="ct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extLst>
                  <a:ext uri="{0D108BD9-81ED-4DB2-BD59-A6C34878D82A}">
                    <a16:rowId xmlns:a16="http://schemas.microsoft.com/office/drawing/2014/main" val="4267318307"/>
                  </a:ext>
                </a:extLst>
              </a:tr>
              <a:tr h="220770">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2787640622"/>
                  </a:ext>
                </a:extLst>
              </a:tr>
              <a:tr h="220770">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a:txBody>
                    <a:bodyPr/>
                    <a:lstStyle/>
                    <a:p>
                      <a:pPr algn="l" fontAlgn="t"/>
                      <a:r>
                        <a:rPr lang="id-ID" sz="2000" u="none" strike="noStrike" dirty="0">
                          <a:solidFill>
                            <a:schemeClr val="tx1"/>
                          </a:solidFill>
                          <a:effectLst/>
                        </a:rPr>
                        <a:t>Pasien dan keluarga</a:t>
                      </a:r>
                      <a:endParaRPr lang="id-ID" sz="2000" b="0" i="0" u="none" strike="noStrike" dirty="0">
                        <a:solidFill>
                          <a:schemeClr val="tx1"/>
                        </a:solidFill>
                        <a:effectLst/>
                        <a:latin typeface="Calibri" panose="020F0502020204030204" pitchFamily="34" charset="0"/>
                      </a:endParaRPr>
                    </a:p>
                  </a:txBody>
                  <a:tcPr marL="8972" marR="8972" marT="8972" marB="0">
                    <a:solidFill>
                      <a:schemeClr val="bg1"/>
                    </a:solidFill>
                  </a:tcPr>
                </a:tc>
                <a:tc vMerge="1">
                  <a:txBody>
                    <a:bodyPr/>
                    <a:lstStyle/>
                    <a:p>
                      <a:endParaRPr lang="id-ID"/>
                    </a:p>
                  </a:txBody>
                  <a:tcPr/>
                </a:tc>
                <a:extLst>
                  <a:ext uri="{0D108BD9-81ED-4DB2-BD59-A6C34878D82A}">
                    <a16:rowId xmlns:a16="http://schemas.microsoft.com/office/drawing/2014/main" val="1330417600"/>
                  </a:ext>
                </a:extLst>
              </a:tr>
            </a:tbl>
          </a:graphicData>
        </a:graphic>
      </p:graphicFrame>
    </p:spTree>
    <p:extLst>
      <p:ext uri="{BB962C8B-B14F-4D97-AF65-F5344CB8AC3E}">
        <p14:creationId xmlns:p14="http://schemas.microsoft.com/office/powerpoint/2010/main" val="132806819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6FE4F3F1-1D29-4729-BE8E-AE4535CB9BEC}"/>
              </a:ext>
            </a:extLst>
          </p:cNvPr>
          <p:cNvGraphicFramePr>
            <a:graphicFrameLocks noGrp="1"/>
          </p:cNvGraphicFramePr>
          <p:nvPr>
            <p:extLst>
              <p:ext uri="{D42A27DB-BD31-4B8C-83A1-F6EECF244321}">
                <p14:modId xmlns:p14="http://schemas.microsoft.com/office/powerpoint/2010/main" val="999051830"/>
              </p:ext>
            </p:extLst>
          </p:nvPr>
        </p:nvGraphicFramePr>
        <p:xfrm>
          <a:off x="291548" y="344557"/>
          <a:ext cx="11714922" cy="5493022"/>
        </p:xfrm>
        <a:graphic>
          <a:graphicData uri="http://schemas.openxmlformats.org/drawingml/2006/table">
            <a:tbl>
              <a:tblPr>
                <a:tableStyleId>{5C22544A-7EE6-4342-B048-85BDC9FD1C3A}</a:tableStyleId>
              </a:tblPr>
              <a:tblGrid>
                <a:gridCol w="630941">
                  <a:extLst>
                    <a:ext uri="{9D8B030D-6E8A-4147-A177-3AD203B41FA5}">
                      <a16:colId xmlns:a16="http://schemas.microsoft.com/office/drawing/2014/main" val="4266797398"/>
                    </a:ext>
                  </a:extLst>
                </a:gridCol>
                <a:gridCol w="4170476">
                  <a:extLst>
                    <a:ext uri="{9D8B030D-6E8A-4147-A177-3AD203B41FA5}">
                      <a16:colId xmlns:a16="http://schemas.microsoft.com/office/drawing/2014/main" val="1244227764"/>
                    </a:ext>
                  </a:extLst>
                </a:gridCol>
                <a:gridCol w="268485">
                  <a:extLst>
                    <a:ext uri="{9D8B030D-6E8A-4147-A177-3AD203B41FA5}">
                      <a16:colId xmlns:a16="http://schemas.microsoft.com/office/drawing/2014/main" val="158714724"/>
                    </a:ext>
                  </a:extLst>
                </a:gridCol>
                <a:gridCol w="5477107">
                  <a:extLst>
                    <a:ext uri="{9D8B030D-6E8A-4147-A177-3AD203B41FA5}">
                      <a16:colId xmlns:a16="http://schemas.microsoft.com/office/drawing/2014/main" val="1573706358"/>
                    </a:ext>
                  </a:extLst>
                </a:gridCol>
                <a:gridCol w="1167913">
                  <a:extLst>
                    <a:ext uri="{9D8B030D-6E8A-4147-A177-3AD203B41FA5}">
                      <a16:colId xmlns:a16="http://schemas.microsoft.com/office/drawing/2014/main" val="895999542"/>
                    </a:ext>
                  </a:extLst>
                </a:gridCol>
              </a:tblGrid>
              <a:tr h="288632">
                <a:tc gridSpan="5">
                  <a:txBody>
                    <a:bodyPr/>
                    <a:lstStyle/>
                    <a:p>
                      <a:pPr algn="l" fontAlgn="t"/>
                      <a:r>
                        <a:rPr lang="id-ID" sz="2000" b="1" u="none" strike="noStrike" dirty="0">
                          <a:solidFill>
                            <a:srgbClr val="FFC000"/>
                          </a:solidFill>
                          <a:effectLst/>
                        </a:rPr>
                        <a:t>Standar PRSMA 2.3</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170635506"/>
                  </a:ext>
                </a:extLst>
              </a:tr>
              <a:tr h="404085">
                <a:tc gridSpan="5">
                  <a:txBody>
                    <a:bodyPr/>
                    <a:lstStyle/>
                    <a:p>
                      <a:pPr algn="l" fontAlgn="t"/>
                      <a:r>
                        <a:rPr lang="sv-SE" sz="2000" u="none" strike="noStrike">
                          <a:solidFill>
                            <a:schemeClr val="tx1"/>
                          </a:solidFill>
                          <a:effectLst/>
                        </a:rPr>
                        <a:t>Asuhan pasien bedah diberikan sesuai etika Islam</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589770847"/>
                  </a:ext>
                </a:extLst>
              </a:tr>
              <a:tr h="288632">
                <a:tc gridSpan="5">
                  <a:txBody>
                    <a:bodyPr/>
                    <a:lstStyle/>
                    <a:p>
                      <a:pPr algn="l" fontAlgn="t"/>
                      <a:r>
                        <a:rPr lang="fi-FI" sz="2000" b="1" u="none" strike="noStrike" dirty="0">
                          <a:solidFill>
                            <a:srgbClr val="FFC000"/>
                          </a:solidFill>
                          <a:effectLst/>
                        </a:rPr>
                        <a:t>Maksud dan Tujuan PRSMA 2.3</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175505466"/>
                  </a:ext>
                </a:extLst>
              </a:tr>
              <a:tr h="736012">
                <a:tc gridSpan="5">
                  <a:txBody>
                    <a:bodyPr/>
                    <a:lstStyle/>
                    <a:p>
                      <a:pPr algn="l" fontAlgn="t"/>
                      <a:r>
                        <a:rPr lang="id-ID" sz="2000" u="none" strike="noStrike">
                          <a:solidFill>
                            <a:schemeClr val="tx1"/>
                          </a:solidFill>
                          <a:effectLst/>
                        </a:rPr>
                        <a:t>RSMA melakukan pembedahan semata-mata berdasarkan indikasi medis/ alasan yang dibenarkan oleh ajaran Islam. Selama proses persiapan, pelaksanaan, dan paska pembedahan dilakukan penjagaan  aurat pasien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66596982"/>
                  </a:ext>
                </a:extLst>
              </a:tr>
              <a:tr h="288632">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32627360"/>
                  </a:ext>
                </a:extLst>
              </a:tr>
              <a:tr h="288632">
                <a:tc rowSpan="3">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sv-SE" sz="2000" u="none" strike="noStrike">
                          <a:solidFill>
                            <a:schemeClr val="tx1"/>
                          </a:solidFill>
                          <a:effectLst/>
                        </a:rPr>
                        <a:t>Asuhan pasien bedah diberikan sesuai etika Islam</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046069088"/>
                  </a:ext>
                </a:extLst>
              </a:tr>
              <a:tr h="288632">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Pelayanan pasien bedah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031240844"/>
                  </a:ext>
                </a:extLst>
              </a:tr>
              <a:tr h="288632">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336178392"/>
                  </a:ext>
                </a:extLst>
              </a:tr>
              <a:tr h="288632">
                <a:tc rowSpan="2">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sv-SE" sz="2000" u="none" strike="noStrike" dirty="0">
                          <a:solidFill>
                            <a:schemeClr val="tx1"/>
                          </a:solidFill>
                          <a:effectLst/>
                        </a:rPr>
                        <a:t>Pembedahan dilakukan atas indikasi medis atau alasan yang dibenarkan menurut ajaran Islam</a:t>
                      </a:r>
                      <a:endParaRPr lang="sv-SE"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755749025"/>
                  </a:ext>
                </a:extLst>
              </a:tr>
              <a:tr h="288632">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 medik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096903484"/>
                  </a:ext>
                </a:extLst>
              </a:tr>
              <a:tr h="577264">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Asuhan pasien pembedahan  kondisi darurat dilaksanakan sesuai dengan kebijakan RSMA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594732518"/>
                  </a:ext>
                </a:extLst>
              </a:tr>
              <a:tr h="577264">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Tindakan pembedahan dilakukan dengan menjaga aurat pasien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dirty="0">
                          <a:solidFill>
                            <a:schemeClr val="tx1"/>
                          </a:solidFill>
                          <a:effectLst/>
                        </a:rPr>
                        <a:t>O</a:t>
                      </a:r>
                      <a:endParaRPr lang="id-ID" sz="2000" b="0" i="0" u="none" strike="noStrike" dirty="0">
                        <a:solidFill>
                          <a:schemeClr val="tx1"/>
                        </a:solidFill>
                        <a:effectLst/>
                        <a:latin typeface="Calibri" panose="020F0502020204030204" pitchFamily="34" charset="0"/>
                      </a:endParaRPr>
                    </a:p>
                    <a:p>
                      <a:pPr algn="ct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Pelayanan di kamar bedah</a:t>
                      </a:r>
                      <a:endParaRPr lang="id-ID" sz="2000" b="0" i="0" u="none" strike="noStrike" dirty="0">
                        <a:solidFill>
                          <a:schemeClr val="tx1"/>
                        </a:solidFill>
                        <a:effectLst/>
                        <a:latin typeface="Calibri" panose="020F0502020204030204" pitchFamily="34" charset="0"/>
                      </a:endParaRPr>
                    </a:p>
                    <a:p>
                      <a:pPr algn="l"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620709357"/>
                  </a:ext>
                </a:extLst>
              </a:tr>
            </a:tbl>
          </a:graphicData>
        </a:graphic>
      </p:graphicFrame>
    </p:spTree>
    <p:extLst>
      <p:ext uri="{BB962C8B-B14F-4D97-AF65-F5344CB8AC3E}">
        <p14:creationId xmlns:p14="http://schemas.microsoft.com/office/powerpoint/2010/main" val="154464115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533C466-366B-4B03-AE14-8D160D75D2E8}"/>
              </a:ext>
            </a:extLst>
          </p:cNvPr>
          <p:cNvGraphicFramePr>
            <a:graphicFrameLocks noGrp="1"/>
          </p:cNvGraphicFramePr>
          <p:nvPr>
            <p:extLst>
              <p:ext uri="{D42A27DB-BD31-4B8C-83A1-F6EECF244321}">
                <p14:modId xmlns:p14="http://schemas.microsoft.com/office/powerpoint/2010/main" val="3850478227"/>
              </p:ext>
            </p:extLst>
          </p:nvPr>
        </p:nvGraphicFramePr>
        <p:xfrm>
          <a:off x="410817" y="291548"/>
          <a:ext cx="11449879" cy="4470956"/>
        </p:xfrm>
        <a:graphic>
          <a:graphicData uri="http://schemas.openxmlformats.org/drawingml/2006/table">
            <a:tbl>
              <a:tblPr>
                <a:tableStyleId>{5C22544A-7EE6-4342-B048-85BDC9FD1C3A}</a:tableStyleId>
              </a:tblPr>
              <a:tblGrid>
                <a:gridCol w="617138">
                  <a:extLst>
                    <a:ext uri="{9D8B030D-6E8A-4147-A177-3AD203B41FA5}">
                      <a16:colId xmlns:a16="http://schemas.microsoft.com/office/drawing/2014/main" val="3111834084"/>
                    </a:ext>
                  </a:extLst>
                </a:gridCol>
                <a:gridCol w="10832741">
                  <a:extLst>
                    <a:ext uri="{9D8B030D-6E8A-4147-A177-3AD203B41FA5}">
                      <a16:colId xmlns:a16="http://schemas.microsoft.com/office/drawing/2014/main" val="2746224235"/>
                    </a:ext>
                  </a:extLst>
                </a:gridCol>
              </a:tblGrid>
              <a:tr h="319354">
                <a:tc gridSpan="2">
                  <a:txBody>
                    <a:bodyPr/>
                    <a:lstStyle/>
                    <a:p>
                      <a:pPr algn="l" fontAlgn="t"/>
                      <a:r>
                        <a:rPr lang="id-ID" sz="2000" b="1" u="none" strike="noStrike" dirty="0">
                          <a:solidFill>
                            <a:srgbClr val="FFC000"/>
                          </a:solidFill>
                          <a:effectLst/>
                        </a:rPr>
                        <a:t>Standar PRSMA 2.4</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1854401373"/>
                  </a:ext>
                </a:extLst>
              </a:tr>
              <a:tr h="319354">
                <a:tc gridSpan="2">
                  <a:txBody>
                    <a:bodyPr/>
                    <a:lstStyle/>
                    <a:p>
                      <a:pPr algn="l" fontAlgn="t"/>
                      <a:r>
                        <a:rPr lang="fi-FI" sz="2000" u="none" strike="noStrike">
                          <a:solidFill>
                            <a:schemeClr val="tx1"/>
                          </a:solidFill>
                          <a:effectLst/>
                        </a:rPr>
                        <a:t>Asuhan pasien ibu dan anak diberikan sesuai tuntunan Islam </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4165575163"/>
                  </a:ext>
                </a:extLst>
              </a:tr>
              <a:tr h="319354">
                <a:tc gridSpan="2">
                  <a:txBody>
                    <a:bodyPr/>
                    <a:lstStyle/>
                    <a:p>
                      <a:pPr algn="l" fontAlgn="t"/>
                      <a:r>
                        <a:rPr lang="sv-SE" sz="2000" u="none" strike="noStrike" dirty="0">
                          <a:solidFill>
                            <a:srgbClr val="FFC000"/>
                          </a:solidFill>
                          <a:effectLst/>
                        </a:rPr>
                        <a:t>Maksud dan Tujuan Standar PRSMA 2.4</a:t>
                      </a:r>
                      <a:endParaRPr lang="sv-SE"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187084895"/>
                  </a:ext>
                </a:extLst>
              </a:tr>
              <a:tr h="319354">
                <a:tc gridSpan="2">
                  <a:txBody>
                    <a:bodyPr/>
                    <a:lstStyle/>
                    <a:p>
                      <a:pPr algn="l" fontAlgn="t"/>
                      <a:r>
                        <a:rPr lang="id-ID" sz="2000" u="none" strike="noStrike">
                          <a:solidFill>
                            <a:schemeClr val="tx1"/>
                          </a:solidFill>
                          <a:effectLst/>
                        </a:rPr>
                        <a:t>Rumah sakit memberikan pelayanan ibu dan bayi sesuai tuntunan ajaran Islam, antara lain: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1441678056"/>
                  </a:ext>
                </a:extLst>
              </a:tr>
              <a:tr h="319354">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Melakukan edukasi tentang proses kehamilan menurut al-Qur'an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656830536"/>
                  </a:ext>
                </a:extLst>
              </a:tr>
              <a:tr h="319354">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Melakukan edukasi tentang pemberian ASI menurut tuntunn Islam dan hak-hak anak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895803619"/>
                  </a:ext>
                </a:extLst>
              </a:tr>
              <a:tr h="319354">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Merencanakan kelahiran anak sesuai tuntunan Islam</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041627563"/>
                  </a:ext>
                </a:extLst>
              </a:tr>
              <a:tr h="319354">
                <a:tc gridSpan="2">
                  <a:txBody>
                    <a:bodyPr/>
                    <a:lstStyle/>
                    <a:p>
                      <a:pPr algn="l" fontAlgn="t"/>
                      <a:r>
                        <a:rPr lang="sv-SE" sz="2000" u="none" strike="noStrike">
                          <a:solidFill>
                            <a:schemeClr val="tx1"/>
                          </a:solidFill>
                          <a:effectLst/>
                        </a:rPr>
                        <a:t>Dalam memberikan asuhan pasien ibu dan anak sesuai dengan tuntunan Islam termasuk :</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extLst>
                  <a:ext uri="{0D108BD9-81ED-4DB2-BD59-A6C34878D82A}">
                    <a16:rowId xmlns:a16="http://schemas.microsoft.com/office/drawing/2014/main" val="372839557"/>
                  </a:ext>
                </a:extLst>
              </a:tr>
              <a:tr h="319354">
                <a:tc>
                  <a:txBody>
                    <a:bodyPr/>
                    <a:lstStyle/>
                    <a:p>
                      <a:pPr algn="r" fontAlgn="t"/>
                      <a:r>
                        <a:rPr lang="id-ID" sz="2000" u="none" strike="noStrike">
                          <a:solidFill>
                            <a:schemeClr val="tx1"/>
                          </a:solidFill>
                          <a:effectLst/>
                        </a:rPr>
                        <a:t>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menyiapkan inisiasi menyusui dini,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59260734"/>
                  </a:ext>
                </a:extLst>
              </a:tr>
              <a:tr h="319354">
                <a:tc>
                  <a:txBody>
                    <a:bodyPr/>
                    <a:lstStyle/>
                    <a:p>
                      <a:pPr algn="r" fontAlgn="t"/>
                      <a:r>
                        <a:rPr lang="id-ID" sz="2000" u="none" strike="noStrike">
                          <a:solidFill>
                            <a:schemeClr val="tx1"/>
                          </a:solidFill>
                          <a:effectLst/>
                        </a:rPr>
                        <a:t>b.</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 menyusui anak  hingga berusia 2 tahun, </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293594441"/>
                  </a:ext>
                </a:extLst>
              </a:tr>
              <a:tr h="319354">
                <a:tc>
                  <a:txBody>
                    <a:bodyPr/>
                    <a:lstStyle/>
                    <a:p>
                      <a:pPr algn="r" fontAlgn="t"/>
                      <a:r>
                        <a:rPr lang="id-ID" sz="2000" u="none" strike="noStrike">
                          <a:solidFill>
                            <a:schemeClr val="tx1"/>
                          </a:solidFill>
                          <a:effectLst/>
                        </a:rPr>
                        <a:t>c.</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memilih metode KB yang sesuai ajaran Islam,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156020491"/>
                  </a:ext>
                </a:extLst>
              </a:tr>
              <a:tr h="319354">
                <a:tc>
                  <a:txBody>
                    <a:bodyPr/>
                    <a:lstStyle/>
                    <a:p>
                      <a:pPr algn="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memotivasi untuk melaksanakan aqiqah,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30981317"/>
                  </a:ext>
                </a:extLst>
              </a:tr>
              <a:tr h="319354">
                <a:tc>
                  <a:txBody>
                    <a:bodyPr/>
                    <a:lstStyle/>
                    <a:p>
                      <a:pPr algn="r" fontAlgn="t"/>
                      <a:r>
                        <a:rPr lang="id-ID" sz="2000" u="none" strike="noStrike">
                          <a:solidFill>
                            <a:schemeClr val="tx1"/>
                          </a:solidFill>
                          <a:effectLst/>
                        </a:rPr>
                        <a:t>e.</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menjalani program imunisasi,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493942284"/>
                  </a:ext>
                </a:extLst>
              </a:tr>
              <a:tr h="319354">
                <a:tc>
                  <a:txBody>
                    <a:bodyPr/>
                    <a:lstStyle/>
                    <a:p>
                      <a:pPr algn="r" fontAlgn="t"/>
                      <a:r>
                        <a:rPr lang="id-ID" sz="2000" u="none" strike="noStrike">
                          <a:solidFill>
                            <a:schemeClr val="tx1"/>
                          </a:solidFill>
                          <a:effectLst/>
                        </a:rPr>
                        <a:t>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 memberikan bimbingan tentang fiqih haid dan nifas serta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289295024"/>
                  </a:ext>
                </a:extLst>
              </a:tr>
            </a:tbl>
          </a:graphicData>
        </a:graphic>
      </p:graphicFrame>
    </p:spTree>
    <p:extLst>
      <p:ext uri="{BB962C8B-B14F-4D97-AF65-F5344CB8AC3E}">
        <p14:creationId xmlns:p14="http://schemas.microsoft.com/office/powerpoint/2010/main" val="425312614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8716E68-61BC-43E8-9B1E-2F162F5748A7}"/>
              </a:ext>
            </a:extLst>
          </p:cNvPr>
          <p:cNvGraphicFramePr>
            <a:graphicFrameLocks noGrp="1"/>
          </p:cNvGraphicFramePr>
          <p:nvPr>
            <p:extLst>
              <p:ext uri="{D42A27DB-BD31-4B8C-83A1-F6EECF244321}">
                <p14:modId xmlns:p14="http://schemas.microsoft.com/office/powerpoint/2010/main" val="1335182853"/>
              </p:ext>
            </p:extLst>
          </p:nvPr>
        </p:nvGraphicFramePr>
        <p:xfrm>
          <a:off x="225287" y="247134"/>
          <a:ext cx="11834191" cy="6499485"/>
        </p:xfrm>
        <a:graphic>
          <a:graphicData uri="http://schemas.openxmlformats.org/drawingml/2006/table">
            <a:tbl>
              <a:tblPr>
                <a:tableStyleId>{5C22544A-7EE6-4342-B048-85BDC9FD1C3A}</a:tableStyleId>
              </a:tblPr>
              <a:tblGrid>
                <a:gridCol w="441202">
                  <a:extLst>
                    <a:ext uri="{9D8B030D-6E8A-4147-A177-3AD203B41FA5}">
                      <a16:colId xmlns:a16="http://schemas.microsoft.com/office/drawing/2014/main" val="1493006170"/>
                    </a:ext>
                  </a:extLst>
                </a:gridCol>
                <a:gridCol w="5376502">
                  <a:extLst>
                    <a:ext uri="{9D8B030D-6E8A-4147-A177-3AD203B41FA5}">
                      <a16:colId xmlns:a16="http://schemas.microsoft.com/office/drawing/2014/main" val="623402813"/>
                    </a:ext>
                  </a:extLst>
                </a:gridCol>
                <a:gridCol w="516835">
                  <a:extLst>
                    <a:ext uri="{9D8B030D-6E8A-4147-A177-3AD203B41FA5}">
                      <a16:colId xmlns:a16="http://schemas.microsoft.com/office/drawing/2014/main" val="3141592194"/>
                    </a:ext>
                  </a:extLst>
                </a:gridCol>
                <a:gridCol w="4837044">
                  <a:extLst>
                    <a:ext uri="{9D8B030D-6E8A-4147-A177-3AD203B41FA5}">
                      <a16:colId xmlns:a16="http://schemas.microsoft.com/office/drawing/2014/main" val="1993385812"/>
                    </a:ext>
                  </a:extLst>
                </a:gridCol>
                <a:gridCol w="662608">
                  <a:extLst>
                    <a:ext uri="{9D8B030D-6E8A-4147-A177-3AD203B41FA5}">
                      <a16:colId xmlns:a16="http://schemas.microsoft.com/office/drawing/2014/main" val="3325842657"/>
                    </a:ext>
                  </a:extLst>
                </a:gridCol>
              </a:tblGrid>
              <a:tr h="140055">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5805" marR="5805" marT="5805" marB="0" anchor="b">
                    <a:solidFill>
                      <a:schemeClr val="bg1"/>
                    </a:solidFill>
                  </a:tcPr>
                </a:tc>
                <a:tc hMerge="1">
                  <a:txBody>
                    <a:bodyPr/>
                    <a:lstStyle/>
                    <a:p>
                      <a:endParaRPr lang="id-ID"/>
                    </a:p>
                  </a:txBody>
                  <a:tcPr/>
                </a:tc>
                <a:tc gridSpan="2">
                  <a:txBody>
                    <a:bodyPr/>
                    <a:lstStyle/>
                    <a:p>
                      <a:pPr algn="ctr" fontAlgn="b"/>
                      <a:r>
                        <a:rPr lang="id-ID" sz="2000" b="1" u="none" strike="noStrike" dirty="0">
                          <a:solidFill>
                            <a:schemeClr val="tx1"/>
                          </a:solidFill>
                          <a:effectLst/>
                        </a:rPr>
                        <a:t>TELUSUR</a:t>
                      </a:r>
                      <a:endParaRPr lang="id-ID" sz="2000" b="1" i="0" u="none" strike="noStrike" dirty="0">
                        <a:solidFill>
                          <a:schemeClr val="tx1"/>
                        </a:solidFill>
                        <a:effectLst/>
                        <a:latin typeface="Calibri" panose="020F0502020204030204" pitchFamily="34" charset="0"/>
                      </a:endParaRPr>
                    </a:p>
                  </a:txBody>
                  <a:tcPr marL="5805" marR="5805" marT="580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5805" marR="5805" marT="5805" marB="0">
                    <a:solidFill>
                      <a:schemeClr val="bg1"/>
                    </a:solidFill>
                  </a:tcPr>
                </a:tc>
                <a:extLst>
                  <a:ext uri="{0D108BD9-81ED-4DB2-BD59-A6C34878D82A}">
                    <a16:rowId xmlns:a16="http://schemas.microsoft.com/office/drawing/2014/main" val="4173516895"/>
                  </a:ext>
                </a:extLst>
              </a:tr>
              <a:tr h="140055">
                <a:tc rowSpan="4">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4">
                  <a:txBody>
                    <a:bodyPr/>
                    <a:lstStyle/>
                    <a:p>
                      <a:pPr algn="l" fontAlgn="t"/>
                      <a:r>
                        <a:rPr lang="id-ID" sz="2000" u="none" strike="noStrike">
                          <a:solidFill>
                            <a:schemeClr val="tx1"/>
                          </a:solidFill>
                          <a:effectLst/>
                        </a:rPr>
                        <a:t>Asuhan pasien ibu dan bayi diberikan berdasarkan tuntunan Islam sesuai maksud dan tujuan di atas</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ctr" fontAlgn="b"/>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a:txBody>
                    <a:bodyPr/>
                    <a:lstStyle/>
                    <a:p>
                      <a:pPr algn="l" fontAlgn="b"/>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rowSpan="4">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2596103811"/>
                  </a:ext>
                </a:extLst>
              </a:tr>
              <a:tr h="140055">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a:txBody>
                    <a:bodyPr/>
                    <a:lstStyle/>
                    <a:p>
                      <a:pPr algn="l" fontAlgn="b"/>
                      <a:r>
                        <a:rPr lang="id-ID" sz="2000" u="none" strike="noStrike">
                          <a:solidFill>
                            <a:schemeClr val="tx1"/>
                          </a:solidFill>
                          <a:effectLst/>
                        </a:rPr>
                        <a:t>Pelayanan ibu dan bayi</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194911967"/>
                  </a:ext>
                </a:extLst>
              </a:tr>
              <a:tr h="140055">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a:txBody>
                    <a:bodyPr/>
                    <a:lstStyle/>
                    <a:p>
                      <a:pPr algn="l" fontAlgn="b"/>
                      <a:r>
                        <a:rPr lang="id-ID" sz="2000" u="none" strike="noStrike">
                          <a:solidFill>
                            <a:schemeClr val="tx1"/>
                          </a:solidFill>
                          <a:effectLst/>
                        </a:rPr>
                        <a:t>PPA</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3287300231"/>
                  </a:ext>
                </a:extLst>
              </a:tr>
              <a:tr h="140055">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S</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a:txBody>
                    <a:bodyPr/>
                    <a:lstStyle/>
                    <a:p>
                      <a:pPr algn="l" fontAlgn="b"/>
                      <a:r>
                        <a:rPr lang="id-ID" sz="2000" u="none" strike="noStrike">
                          <a:solidFill>
                            <a:schemeClr val="tx1"/>
                          </a:solidFill>
                          <a:effectLst/>
                        </a:rPr>
                        <a:t>PPA</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2591435471"/>
                  </a:ext>
                </a:extLst>
              </a:tr>
              <a:tr h="140055">
                <a:tc rowSpan="4">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4">
                  <a:txBody>
                    <a:bodyPr/>
                    <a:lstStyle/>
                    <a:p>
                      <a:pPr algn="l" fontAlgn="t"/>
                      <a:r>
                        <a:rPr lang="id-ID" sz="2000" u="none" strike="noStrike">
                          <a:solidFill>
                            <a:schemeClr val="tx1"/>
                          </a:solidFill>
                          <a:effectLst/>
                        </a:rPr>
                        <a:t>Mempersiapkan ibu melahirkan melakukan inisiasi menyusui dini</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ctr" fontAlgn="b"/>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a:txBody>
                    <a:bodyPr/>
                    <a:lstStyle/>
                    <a:p>
                      <a:pPr algn="l" fontAlgn="b"/>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rowSpan="4">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903945520"/>
                  </a:ext>
                </a:extLst>
              </a:tr>
              <a:tr h="140055">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a:txBody>
                    <a:bodyPr/>
                    <a:lstStyle/>
                    <a:p>
                      <a:pPr algn="l" fontAlgn="b"/>
                      <a:r>
                        <a:rPr lang="fi-FI" sz="2000" u="none" strike="noStrike">
                          <a:solidFill>
                            <a:schemeClr val="tx1"/>
                          </a:solidFill>
                          <a:effectLst/>
                        </a:rPr>
                        <a:t>Tindakan menyiapkan inisiasi menyusui dini</a:t>
                      </a:r>
                      <a:endParaRPr lang="fi-FI"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959309668"/>
                  </a:ext>
                </a:extLst>
              </a:tr>
              <a:tr h="140055">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a:txBody>
                    <a:bodyPr/>
                    <a:lstStyle/>
                    <a:p>
                      <a:pPr algn="l" fontAlgn="b"/>
                      <a:r>
                        <a:rPr lang="id-ID" sz="2000" u="none" strike="noStrike">
                          <a:solidFill>
                            <a:schemeClr val="tx1"/>
                          </a:solidFill>
                          <a:effectLst/>
                        </a:rPr>
                        <a:t>PPA</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2245242093"/>
                  </a:ext>
                </a:extLst>
              </a:tr>
              <a:tr h="140055">
                <a:tc vMerge="1">
                  <a:txBody>
                    <a:bodyPr/>
                    <a:lstStyle/>
                    <a:p>
                      <a:endParaRPr lang="id-ID"/>
                    </a:p>
                  </a:txBody>
                  <a:tcPr/>
                </a:tc>
                <a:tc vMerge="1">
                  <a:txBody>
                    <a:bodyPr/>
                    <a:lstStyle/>
                    <a:p>
                      <a:endParaRPr lang="id-ID"/>
                    </a:p>
                  </a:txBody>
                  <a:tcPr/>
                </a:tc>
                <a:tc>
                  <a:txBody>
                    <a:bodyPr/>
                    <a:lstStyle/>
                    <a:p>
                      <a:pPr algn="ctr" fontAlgn="b"/>
                      <a:r>
                        <a:rPr lang="id-ID" sz="2000" u="none" strike="noStrike">
                          <a:solidFill>
                            <a:schemeClr val="tx1"/>
                          </a:solidFill>
                          <a:effectLst/>
                        </a:rPr>
                        <a:t>S</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a:txBody>
                    <a:bodyPr/>
                    <a:lstStyle/>
                    <a:p>
                      <a:pPr algn="l" fontAlgn="b"/>
                      <a:r>
                        <a:rPr lang="fi-FI" sz="2000" u="none" strike="noStrike">
                          <a:solidFill>
                            <a:schemeClr val="tx1"/>
                          </a:solidFill>
                          <a:effectLst/>
                        </a:rPr>
                        <a:t>Tindakan menyiapkan inisiasi menyusui dini</a:t>
                      </a:r>
                      <a:endParaRPr lang="fi-FI"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1726909573"/>
                  </a:ext>
                </a:extLst>
              </a:tr>
              <a:tr h="140055">
                <a:tc rowSpan="4">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4">
                  <a:txBody>
                    <a:bodyPr/>
                    <a:lstStyle/>
                    <a:p>
                      <a:pPr algn="l" fontAlgn="t"/>
                      <a:r>
                        <a:rPr lang="id-ID" sz="2000" u="none" strike="noStrike">
                          <a:solidFill>
                            <a:schemeClr val="tx1"/>
                          </a:solidFill>
                          <a:effectLst/>
                        </a:rPr>
                        <a:t>Menjelaskan tentang menyusui menurut tuntunan ajaran Islam dan memotivasi ibu melahirkan menyusui hingga 2 tahun</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4">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extLst>
                  <a:ext uri="{0D108BD9-81ED-4DB2-BD59-A6C34878D82A}">
                    <a16:rowId xmlns:a16="http://schemas.microsoft.com/office/drawing/2014/main" val="647788868"/>
                  </a:ext>
                </a:extLst>
              </a:tr>
              <a:tr h="26439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a:solidFill>
                            <a:schemeClr val="tx1"/>
                          </a:solidFill>
                          <a:effectLst/>
                        </a:rPr>
                        <a:t>Tindakan memotivasi ibu menyusui hingga anak usia 2 tahun</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extLst>
                  <a:ext uri="{0D108BD9-81ED-4DB2-BD59-A6C34878D82A}">
                    <a16:rowId xmlns:a16="http://schemas.microsoft.com/office/drawing/2014/main" val="2467308178"/>
                  </a:ext>
                </a:extLst>
              </a:tr>
              <a:tr h="140055">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a:solidFill>
                            <a:schemeClr val="tx1"/>
                          </a:solidFill>
                          <a:effectLst/>
                        </a:rPr>
                        <a:t>PPA</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extLst>
                  <a:ext uri="{0D108BD9-81ED-4DB2-BD59-A6C34878D82A}">
                    <a16:rowId xmlns:a16="http://schemas.microsoft.com/office/drawing/2014/main" val="2001586416"/>
                  </a:ext>
                </a:extLst>
              </a:tr>
              <a:tr h="26439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S</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a:solidFill>
                            <a:schemeClr val="tx1"/>
                          </a:solidFill>
                          <a:effectLst/>
                        </a:rPr>
                        <a:t>Tindakan memotivasi ibu menyusui hingga anak usia 2 tahun</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extLst>
                  <a:ext uri="{0D108BD9-81ED-4DB2-BD59-A6C34878D82A}">
                    <a16:rowId xmlns:a16="http://schemas.microsoft.com/office/drawing/2014/main" val="4035847444"/>
                  </a:ext>
                </a:extLst>
              </a:tr>
              <a:tr h="140055">
                <a:tc rowSpan="4">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4">
                  <a:txBody>
                    <a:bodyPr/>
                    <a:lstStyle/>
                    <a:p>
                      <a:pPr algn="l" fontAlgn="t"/>
                      <a:r>
                        <a:rPr lang="id-ID" sz="2000" u="none" strike="noStrike" dirty="0">
                          <a:solidFill>
                            <a:schemeClr val="tx1"/>
                          </a:solidFill>
                          <a:effectLst/>
                        </a:rPr>
                        <a:t>Menjelaskan tentang metode KB dan memotivasi ibu melahirkan memilih metode yang aman dan tidak dilarang oleh ajaran Islam</a:t>
                      </a:r>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4">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extLst>
                  <a:ext uri="{0D108BD9-81ED-4DB2-BD59-A6C34878D82A}">
                    <a16:rowId xmlns:a16="http://schemas.microsoft.com/office/drawing/2014/main" val="3353235554"/>
                  </a:ext>
                </a:extLst>
              </a:tr>
              <a:tr h="280109">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a:solidFill>
                            <a:schemeClr val="tx1"/>
                          </a:solidFill>
                          <a:effectLst/>
                        </a:rPr>
                        <a:t>Tindakan memotivasi ibu untuk memilih metode KB yang sesuai ajaran Islam</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extLst>
                  <a:ext uri="{0D108BD9-81ED-4DB2-BD59-A6C34878D82A}">
                    <a16:rowId xmlns:a16="http://schemas.microsoft.com/office/drawing/2014/main" val="1119945393"/>
                  </a:ext>
                </a:extLst>
              </a:tr>
              <a:tr h="140055">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a:solidFill>
                            <a:schemeClr val="tx1"/>
                          </a:solidFill>
                          <a:effectLst/>
                        </a:rPr>
                        <a:t>PPA</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extLst>
                  <a:ext uri="{0D108BD9-81ED-4DB2-BD59-A6C34878D82A}">
                    <a16:rowId xmlns:a16="http://schemas.microsoft.com/office/drawing/2014/main" val="4272469341"/>
                  </a:ext>
                </a:extLst>
              </a:tr>
              <a:tr h="280109">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S</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a:solidFill>
                            <a:schemeClr val="tx1"/>
                          </a:solidFill>
                          <a:effectLst/>
                        </a:rPr>
                        <a:t>Tindakan memotivasi ibu untuk memilih metode KB yang sesuai ajaran Islam</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extLst>
                  <a:ext uri="{0D108BD9-81ED-4DB2-BD59-A6C34878D82A}">
                    <a16:rowId xmlns:a16="http://schemas.microsoft.com/office/drawing/2014/main" val="2893475235"/>
                  </a:ext>
                </a:extLst>
              </a:tr>
            </a:tbl>
          </a:graphicData>
        </a:graphic>
      </p:graphicFrame>
    </p:spTree>
    <p:extLst>
      <p:ext uri="{BB962C8B-B14F-4D97-AF65-F5344CB8AC3E}">
        <p14:creationId xmlns:p14="http://schemas.microsoft.com/office/powerpoint/2010/main" val="1190544676"/>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11D6944-6053-4197-948C-11D249BFF21F}"/>
              </a:ext>
            </a:extLst>
          </p:cNvPr>
          <p:cNvGraphicFramePr>
            <a:graphicFrameLocks noGrp="1"/>
          </p:cNvGraphicFramePr>
          <p:nvPr>
            <p:extLst>
              <p:ext uri="{D42A27DB-BD31-4B8C-83A1-F6EECF244321}">
                <p14:modId xmlns:p14="http://schemas.microsoft.com/office/powerpoint/2010/main" val="2362781179"/>
              </p:ext>
            </p:extLst>
          </p:nvPr>
        </p:nvGraphicFramePr>
        <p:xfrm>
          <a:off x="178904" y="990738"/>
          <a:ext cx="11834191" cy="5556060"/>
        </p:xfrm>
        <a:graphic>
          <a:graphicData uri="http://schemas.openxmlformats.org/drawingml/2006/table">
            <a:tbl>
              <a:tblPr>
                <a:tableStyleId>{5C22544A-7EE6-4342-B048-85BDC9FD1C3A}</a:tableStyleId>
              </a:tblPr>
              <a:tblGrid>
                <a:gridCol w="441202">
                  <a:extLst>
                    <a:ext uri="{9D8B030D-6E8A-4147-A177-3AD203B41FA5}">
                      <a16:colId xmlns:a16="http://schemas.microsoft.com/office/drawing/2014/main" val="2637078902"/>
                    </a:ext>
                  </a:extLst>
                </a:gridCol>
                <a:gridCol w="5959598">
                  <a:extLst>
                    <a:ext uri="{9D8B030D-6E8A-4147-A177-3AD203B41FA5}">
                      <a16:colId xmlns:a16="http://schemas.microsoft.com/office/drawing/2014/main" val="1380682666"/>
                    </a:ext>
                  </a:extLst>
                </a:gridCol>
                <a:gridCol w="786703">
                  <a:extLst>
                    <a:ext uri="{9D8B030D-6E8A-4147-A177-3AD203B41FA5}">
                      <a16:colId xmlns:a16="http://schemas.microsoft.com/office/drawing/2014/main" val="3079041060"/>
                    </a:ext>
                  </a:extLst>
                </a:gridCol>
                <a:gridCol w="3829997">
                  <a:extLst>
                    <a:ext uri="{9D8B030D-6E8A-4147-A177-3AD203B41FA5}">
                      <a16:colId xmlns:a16="http://schemas.microsoft.com/office/drawing/2014/main" val="2467273552"/>
                    </a:ext>
                  </a:extLst>
                </a:gridCol>
                <a:gridCol w="816691">
                  <a:extLst>
                    <a:ext uri="{9D8B030D-6E8A-4147-A177-3AD203B41FA5}">
                      <a16:colId xmlns:a16="http://schemas.microsoft.com/office/drawing/2014/main" val="1803166609"/>
                    </a:ext>
                  </a:extLst>
                </a:gridCol>
              </a:tblGrid>
              <a:tr h="140055">
                <a:tc rowSpan="5">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5">
                  <a:txBody>
                    <a:bodyPr/>
                    <a:lstStyle/>
                    <a:p>
                      <a:pPr algn="l" fontAlgn="t"/>
                      <a:r>
                        <a:rPr lang="id-ID" sz="2000" u="none" strike="noStrike" dirty="0">
                          <a:solidFill>
                            <a:schemeClr val="tx1"/>
                          </a:solidFill>
                          <a:effectLst/>
                        </a:rPr>
                        <a:t>Menjelaskan tentang hak-hak anak dari orang tuanya dan memotivasi ibu melahirkan memenuhinya (termasuk aqiqah)</a:t>
                      </a:r>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rowSpan="5">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3578785134"/>
                  </a:ext>
                </a:extLst>
              </a:tr>
              <a:tr h="26439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dirty="0">
                          <a:solidFill>
                            <a:schemeClr val="tx1"/>
                          </a:solidFill>
                          <a:effectLst/>
                        </a:rPr>
                        <a:t>Tindakan memotivasi untuk menjalankan </a:t>
                      </a:r>
                      <a:r>
                        <a:rPr lang="id-ID" sz="2000" i="1" u="none" strike="noStrike" dirty="0">
                          <a:solidFill>
                            <a:schemeClr val="tx1"/>
                          </a:solidFill>
                          <a:effectLst/>
                        </a:rPr>
                        <a:t>aqiqah</a:t>
                      </a:r>
                      <a:r>
                        <a:rPr lang="id-ID" sz="2000" u="none" strike="noStrike" dirty="0">
                          <a:solidFill>
                            <a:schemeClr val="tx1"/>
                          </a:solidFill>
                          <a:effectLst/>
                        </a:rPr>
                        <a:t> bagi bayinya</a:t>
                      </a:r>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200937810"/>
                  </a:ext>
                </a:extLst>
              </a:tr>
              <a:tr h="140055">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a:solidFill>
                            <a:schemeClr val="tx1"/>
                          </a:solidFill>
                          <a:effectLst/>
                        </a:rPr>
                        <a:t>PPA</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4107690111"/>
                  </a:ext>
                </a:extLst>
              </a:tr>
              <a:tr h="26439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S</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a:solidFill>
                            <a:schemeClr val="tx1"/>
                          </a:solidFill>
                          <a:effectLst/>
                        </a:rPr>
                        <a:t>Tindakan memotivasi untuk menjalankan aqiqah bagi bayinya</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3644163928"/>
                  </a:ext>
                </a:extLst>
              </a:tr>
              <a:tr h="140055">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dirty="0">
                          <a:solidFill>
                            <a:schemeClr val="tx1"/>
                          </a:solidFill>
                          <a:effectLst/>
                        </a:rPr>
                        <a:t>Catatan dalam rekam medis</a:t>
                      </a:r>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1589337415"/>
                  </a:ext>
                </a:extLst>
              </a:tr>
              <a:tr h="264390">
                <a:tc rowSpan="3">
                  <a:txBody>
                    <a:bodyPr/>
                    <a:lstStyle/>
                    <a:p>
                      <a:pPr algn="r" fontAlgn="t"/>
                      <a:r>
                        <a:rPr lang="id-ID" sz="2000" u="none" strike="noStrike">
                          <a:solidFill>
                            <a:schemeClr val="tx1"/>
                          </a:solidFill>
                          <a:effectLst/>
                        </a:rPr>
                        <a:t>6.</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3">
                  <a:txBody>
                    <a:bodyPr/>
                    <a:lstStyle/>
                    <a:p>
                      <a:pPr algn="l" fontAlgn="t"/>
                      <a:r>
                        <a:rPr lang="sv-SE" sz="2000" u="none" strike="noStrike">
                          <a:solidFill>
                            <a:schemeClr val="tx1"/>
                          </a:solidFill>
                          <a:effectLst/>
                        </a:rPr>
                        <a:t>Menjelaskan tentang manfaat imunisasi dan memotivasi ibu melahirkan untuk menjalani program imunisasi bagi bayinya</a:t>
                      </a:r>
                      <a:endParaRPr lang="sv-SE"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t"/>
                      <a:r>
                        <a:rPr lang="id-ID" sz="2000" u="none" strike="noStrike">
                          <a:solidFill>
                            <a:schemeClr val="tx1"/>
                          </a:solidFill>
                          <a:effectLst/>
                        </a:rPr>
                        <a:t>Tindakan memotivasi  agar bayi menjalani program imunisasi</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3">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859582969"/>
                  </a:ext>
                </a:extLst>
              </a:tr>
              <a:tr h="140055">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a:solidFill>
                            <a:schemeClr val="tx1"/>
                          </a:solidFill>
                          <a:effectLst/>
                        </a:rPr>
                        <a:t>PPA</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1421199627"/>
                  </a:ext>
                </a:extLst>
              </a:tr>
              <a:tr h="26439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S</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a:solidFill>
                            <a:schemeClr val="tx1"/>
                          </a:solidFill>
                          <a:effectLst/>
                        </a:rPr>
                        <a:t>Tindakan memotivasi  agar bayi menjalani program imunisasi</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911377597"/>
                  </a:ext>
                </a:extLst>
              </a:tr>
              <a:tr h="140055">
                <a:tc rowSpan="4">
                  <a:txBody>
                    <a:bodyPr/>
                    <a:lstStyle/>
                    <a:p>
                      <a:pPr algn="r" fontAlgn="t"/>
                      <a:r>
                        <a:rPr lang="id-ID" sz="2000" u="none" strike="noStrike">
                          <a:solidFill>
                            <a:schemeClr val="tx1"/>
                          </a:solidFill>
                          <a:effectLst/>
                        </a:rPr>
                        <a:t>7.</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rowSpan="4">
                  <a:txBody>
                    <a:bodyPr/>
                    <a:lstStyle/>
                    <a:p>
                      <a:pPr algn="l" fontAlgn="t"/>
                      <a:r>
                        <a:rPr lang="id-ID" sz="2000" u="none" strike="noStrike" dirty="0" smtClean="0">
                          <a:solidFill>
                            <a:schemeClr val="tx1"/>
                          </a:solidFill>
                          <a:effectLst/>
                        </a:rPr>
                        <a:t>Menjelaskan </a:t>
                      </a:r>
                      <a:r>
                        <a:rPr lang="id-ID" sz="2000" u="none" strike="noStrike" dirty="0">
                          <a:solidFill>
                            <a:schemeClr val="tx1"/>
                          </a:solidFill>
                          <a:effectLst/>
                        </a:rPr>
                        <a:t>tentang fiqh haid dan nifas kepada ibu melahirkan dan membimbing pengamalannya</a:t>
                      </a:r>
                      <a:endParaRPr lang="id-ID" sz="2000" b="0" i="0" u="none" strike="noStrike" dirty="0">
                        <a:solidFill>
                          <a:schemeClr val="tx1"/>
                        </a:solidFill>
                        <a:effectLst/>
                        <a:latin typeface="Calibri" panose="020F0502020204030204" pitchFamily="34" charset="0"/>
                      </a:endParaRPr>
                    </a:p>
                  </a:txBody>
                  <a:tcPr marL="5805" marR="5805" marT="580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rowSpan="4">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2073361847"/>
                  </a:ext>
                </a:extLst>
              </a:tr>
              <a:tr h="26439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a:solidFill>
                            <a:schemeClr val="tx1"/>
                          </a:solidFill>
                          <a:effectLst/>
                        </a:rPr>
                        <a:t>Tindakan memotivasi  agar bayi menjalani program imunisasi</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2960289892"/>
                  </a:ext>
                </a:extLst>
              </a:tr>
              <a:tr h="140055">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a:solidFill>
                            <a:schemeClr val="tx1"/>
                          </a:solidFill>
                          <a:effectLst/>
                        </a:rPr>
                        <a:t>PPA</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536814543"/>
                  </a:ext>
                </a:extLst>
              </a:tr>
              <a:tr h="26439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S</a:t>
                      </a:r>
                      <a:endParaRPr lang="id-ID" sz="2000" b="0" i="0" u="none" strike="noStrike">
                        <a:solidFill>
                          <a:schemeClr val="tx1"/>
                        </a:solidFill>
                        <a:effectLst/>
                        <a:latin typeface="Calibri" panose="020F0502020204030204" pitchFamily="34" charset="0"/>
                      </a:endParaRPr>
                    </a:p>
                  </a:txBody>
                  <a:tcPr marL="5805" marR="5805" marT="5805" marB="0">
                    <a:solidFill>
                      <a:schemeClr val="bg1"/>
                    </a:solidFill>
                  </a:tcPr>
                </a:tc>
                <a:tc>
                  <a:txBody>
                    <a:bodyPr/>
                    <a:lstStyle/>
                    <a:p>
                      <a:pPr algn="l" fontAlgn="b"/>
                      <a:r>
                        <a:rPr lang="id-ID" sz="2000" u="none" strike="noStrike">
                          <a:solidFill>
                            <a:schemeClr val="tx1"/>
                          </a:solidFill>
                          <a:effectLst/>
                        </a:rPr>
                        <a:t>Tindakan memotivasi  agar bayi menjalani program imunisasi</a:t>
                      </a:r>
                      <a:endParaRPr lang="id-ID" sz="2000" b="0" i="0" u="none" strike="noStrike">
                        <a:solidFill>
                          <a:schemeClr val="tx1"/>
                        </a:solidFill>
                        <a:effectLst/>
                        <a:latin typeface="Calibri" panose="020F0502020204030204" pitchFamily="34" charset="0"/>
                      </a:endParaRPr>
                    </a:p>
                  </a:txBody>
                  <a:tcPr marL="5805" marR="5805" marT="580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5805" marR="5805" marT="5805" marB="0" anchor="b">
                    <a:solidFill>
                      <a:schemeClr val="bg1"/>
                    </a:solidFill>
                  </a:tcPr>
                </a:tc>
                <a:extLst>
                  <a:ext uri="{0D108BD9-81ED-4DB2-BD59-A6C34878D82A}">
                    <a16:rowId xmlns:a16="http://schemas.microsoft.com/office/drawing/2014/main" val="3625642100"/>
                  </a:ext>
                </a:extLst>
              </a:tr>
            </a:tbl>
          </a:graphicData>
        </a:graphic>
      </p:graphicFrame>
    </p:spTree>
    <p:extLst>
      <p:ext uri="{BB962C8B-B14F-4D97-AF65-F5344CB8AC3E}">
        <p14:creationId xmlns:p14="http://schemas.microsoft.com/office/powerpoint/2010/main" val="76988837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9E8EB5C-FB23-4F9A-9432-DA00F1AF722A}"/>
              </a:ext>
            </a:extLst>
          </p:cNvPr>
          <p:cNvGraphicFramePr>
            <a:graphicFrameLocks noGrp="1"/>
          </p:cNvGraphicFramePr>
          <p:nvPr>
            <p:extLst>
              <p:ext uri="{D42A27DB-BD31-4B8C-83A1-F6EECF244321}">
                <p14:modId xmlns:p14="http://schemas.microsoft.com/office/powerpoint/2010/main" val="2349732823"/>
              </p:ext>
            </p:extLst>
          </p:nvPr>
        </p:nvGraphicFramePr>
        <p:xfrm>
          <a:off x="490331" y="1007165"/>
          <a:ext cx="11423373" cy="4520349"/>
        </p:xfrm>
        <a:graphic>
          <a:graphicData uri="http://schemas.openxmlformats.org/drawingml/2006/table">
            <a:tbl>
              <a:tblPr>
                <a:tableStyleId>{5C22544A-7EE6-4342-B048-85BDC9FD1C3A}</a:tableStyleId>
              </a:tblPr>
              <a:tblGrid>
                <a:gridCol w="615239">
                  <a:extLst>
                    <a:ext uri="{9D8B030D-6E8A-4147-A177-3AD203B41FA5}">
                      <a16:colId xmlns:a16="http://schemas.microsoft.com/office/drawing/2014/main" val="969118361"/>
                    </a:ext>
                  </a:extLst>
                </a:gridCol>
                <a:gridCol w="4066686">
                  <a:extLst>
                    <a:ext uri="{9D8B030D-6E8A-4147-A177-3AD203B41FA5}">
                      <a16:colId xmlns:a16="http://schemas.microsoft.com/office/drawing/2014/main" val="2960135235"/>
                    </a:ext>
                  </a:extLst>
                </a:gridCol>
                <a:gridCol w="261803">
                  <a:extLst>
                    <a:ext uri="{9D8B030D-6E8A-4147-A177-3AD203B41FA5}">
                      <a16:colId xmlns:a16="http://schemas.microsoft.com/office/drawing/2014/main" val="3943987273"/>
                    </a:ext>
                  </a:extLst>
                </a:gridCol>
                <a:gridCol w="5340798">
                  <a:extLst>
                    <a:ext uri="{9D8B030D-6E8A-4147-A177-3AD203B41FA5}">
                      <a16:colId xmlns:a16="http://schemas.microsoft.com/office/drawing/2014/main" val="2354652764"/>
                    </a:ext>
                  </a:extLst>
                </a:gridCol>
                <a:gridCol w="1138847">
                  <a:extLst>
                    <a:ext uri="{9D8B030D-6E8A-4147-A177-3AD203B41FA5}">
                      <a16:colId xmlns:a16="http://schemas.microsoft.com/office/drawing/2014/main" val="3199030081"/>
                    </a:ext>
                  </a:extLst>
                </a:gridCol>
              </a:tblGrid>
              <a:tr h="333438">
                <a:tc gridSpan="5">
                  <a:txBody>
                    <a:bodyPr/>
                    <a:lstStyle/>
                    <a:p>
                      <a:pPr algn="l" fontAlgn="t"/>
                      <a:r>
                        <a:rPr lang="id-ID" sz="2000" b="1" u="none" strike="noStrike" dirty="0">
                          <a:solidFill>
                            <a:srgbClr val="FFC000"/>
                          </a:solidFill>
                          <a:effectLst/>
                        </a:rPr>
                        <a:t>Standar PRSMA 2.5</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34905095"/>
                  </a:ext>
                </a:extLst>
              </a:tr>
              <a:tr h="450141">
                <a:tc gridSpan="5">
                  <a:txBody>
                    <a:bodyPr/>
                    <a:lstStyle/>
                    <a:p>
                      <a:pPr algn="l" fontAlgn="t"/>
                      <a:r>
                        <a:rPr lang="id-ID" sz="2000" u="none" strike="noStrike">
                          <a:solidFill>
                            <a:schemeClr val="tx1"/>
                          </a:solidFill>
                          <a:effectLst/>
                        </a:rPr>
                        <a:t>Asuhan pasien kritis dan darurat diberikan berdasarkan kebijakan terkait kondisi darurat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764633415"/>
                  </a:ext>
                </a:extLst>
              </a:tr>
              <a:tr h="650204">
                <a:tc gridSpan="5">
                  <a:txBody>
                    <a:bodyPr/>
                    <a:lstStyle/>
                    <a:p>
                      <a:pPr algn="l" fontAlgn="t"/>
                      <a:r>
                        <a:rPr lang="fi-FI" sz="2000" b="1" u="none" strike="noStrike" dirty="0">
                          <a:solidFill>
                            <a:srgbClr val="FFC000"/>
                          </a:solidFill>
                          <a:effectLst/>
                        </a:rPr>
                        <a:t>Maksud dan Tujuan PRSMA 2.5</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716792197"/>
                  </a:ext>
                </a:extLst>
              </a:tr>
              <a:tr h="603522">
                <a:tc gridSpan="5">
                  <a:txBody>
                    <a:bodyPr/>
                    <a:lstStyle/>
                    <a:p>
                      <a:pPr algn="l" fontAlgn="t"/>
                      <a:r>
                        <a:rPr lang="sv-SE" sz="2000" u="none" strike="noStrike">
                          <a:solidFill>
                            <a:schemeClr val="tx1"/>
                          </a:solidFill>
                          <a:effectLst/>
                        </a:rPr>
                        <a:t>Pasien kritis adalah pasien dengan disfungsi atau gagal pada satu atau lebih sistem tubuh dan tergantung pada penggunaan peralatan monitoring dan terapi</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56534656"/>
                  </a:ext>
                </a:extLst>
              </a:tr>
              <a:tr h="466813">
                <a:tc gridSpan="5">
                  <a:txBody>
                    <a:bodyPr/>
                    <a:lstStyle/>
                    <a:p>
                      <a:pPr algn="l" fontAlgn="t"/>
                      <a:r>
                        <a:rPr lang="id-ID" sz="2000" u="none" strike="noStrike" dirty="0">
                          <a:solidFill>
                            <a:schemeClr val="tx1"/>
                          </a:solidFill>
                          <a:effectLst/>
                        </a:rPr>
                        <a:t>Pasien darurat adalah pasien dengan kondisi yang bila tidak segera ditolong dapat terancam jiwanya</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900076226"/>
                  </a:ext>
                </a:extLst>
              </a:tr>
              <a:tr h="333438">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902371806"/>
                  </a:ext>
                </a:extLst>
              </a:tr>
              <a:tr h="333438">
                <a:tc rowSpan="3">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sv-SE" sz="2000" u="none" strike="noStrike">
                          <a:solidFill>
                            <a:schemeClr val="tx1"/>
                          </a:solidFill>
                          <a:effectLst/>
                        </a:rPr>
                        <a:t>Asuhan pasien kritis dan darurat diberikan berdasarkan tuntunan Islam</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171144273"/>
                  </a:ext>
                </a:extLst>
              </a:tr>
              <a:tr h="333438">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997175186"/>
                  </a:ext>
                </a:extLst>
              </a:tr>
              <a:tr h="333438">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dan keluarga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917963060"/>
                  </a:ext>
                </a:extLst>
              </a:tr>
              <a:tr h="333438">
                <a:tc rowSpan="2">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a:solidFill>
                            <a:schemeClr val="tx1"/>
                          </a:solidFill>
                          <a:effectLst/>
                        </a:rPr>
                        <a:t>Asuhan pasien diberikan berdasarkan kebijakan terkait kondisi darurat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498885759"/>
                  </a:ext>
                </a:extLst>
              </a:tr>
              <a:tr h="333438">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168299956"/>
                  </a:ext>
                </a:extLst>
              </a:tr>
            </a:tbl>
          </a:graphicData>
        </a:graphic>
      </p:graphicFrame>
    </p:spTree>
    <p:extLst>
      <p:ext uri="{BB962C8B-B14F-4D97-AF65-F5344CB8AC3E}">
        <p14:creationId xmlns:p14="http://schemas.microsoft.com/office/powerpoint/2010/main" val="3747190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E4B98B79-4AD7-4820-8E45-B45CA18404A5}"/>
              </a:ext>
            </a:extLst>
          </p:cNvPr>
          <p:cNvGraphicFramePr>
            <a:graphicFrameLocks noGrp="1"/>
          </p:cNvGraphicFramePr>
          <p:nvPr>
            <p:extLst>
              <p:ext uri="{D42A27DB-BD31-4B8C-83A1-F6EECF244321}">
                <p14:modId xmlns:p14="http://schemas.microsoft.com/office/powerpoint/2010/main" val="996718259"/>
              </p:ext>
            </p:extLst>
          </p:nvPr>
        </p:nvGraphicFramePr>
        <p:xfrm>
          <a:off x="278296" y="265043"/>
          <a:ext cx="11661912" cy="5446978"/>
        </p:xfrm>
        <a:graphic>
          <a:graphicData uri="http://schemas.openxmlformats.org/drawingml/2006/table">
            <a:tbl>
              <a:tblPr>
                <a:tableStyleId>{5C22544A-7EE6-4342-B048-85BDC9FD1C3A}</a:tableStyleId>
              </a:tblPr>
              <a:tblGrid>
                <a:gridCol w="628086">
                  <a:extLst>
                    <a:ext uri="{9D8B030D-6E8A-4147-A177-3AD203B41FA5}">
                      <a16:colId xmlns:a16="http://schemas.microsoft.com/office/drawing/2014/main" val="80310521"/>
                    </a:ext>
                  </a:extLst>
                </a:gridCol>
                <a:gridCol w="4151605">
                  <a:extLst>
                    <a:ext uri="{9D8B030D-6E8A-4147-A177-3AD203B41FA5}">
                      <a16:colId xmlns:a16="http://schemas.microsoft.com/office/drawing/2014/main" val="834121406"/>
                    </a:ext>
                  </a:extLst>
                </a:gridCol>
                <a:gridCol w="267270">
                  <a:extLst>
                    <a:ext uri="{9D8B030D-6E8A-4147-A177-3AD203B41FA5}">
                      <a16:colId xmlns:a16="http://schemas.microsoft.com/office/drawing/2014/main" val="305331988"/>
                    </a:ext>
                  </a:extLst>
                </a:gridCol>
                <a:gridCol w="5452323">
                  <a:extLst>
                    <a:ext uri="{9D8B030D-6E8A-4147-A177-3AD203B41FA5}">
                      <a16:colId xmlns:a16="http://schemas.microsoft.com/office/drawing/2014/main" val="2560260708"/>
                    </a:ext>
                  </a:extLst>
                </a:gridCol>
                <a:gridCol w="1162628">
                  <a:extLst>
                    <a:ext uri="{9D8B030D-6E8A-4147-A177-3AD203B41FA5}">
                      <a16:colId xmlns:a16="http://schemas.microsoft.com/office/drawing/2014/main" val="2417562887"/>
                    </a:ext>
                  </a:extLst>
                </a:gridCol>
              </a:tblGrid>
              <a:tr h="283581">
                <a:tc gridSpan="5">
                  <a:txBody>
                    <a:bodyPr/>
                    <a:lstStyle/>
                    <a:p>
                      <a:pPr algn="l" fontAlgn="t"/>
                      <a:r>
                        <a:rPr lang="id-ID" sz="2000" b="1" u="none" strike="noStrike" dirty="0">
                          <a:solidFill>
                            <a:srgbClr val="FFC000"/>
                          </a:solidFill>
                          <a:effectLst/>
                        </a:rPr>
                        <a:t>Standar PRSMA 2.6</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647627605"/>
                  </a:ext>
                </a:extLst>
              </a:tr>
              <a:tr h="368655">
                <a:tc gridSpan="5">
                  <a:txBody>
                    <a:bodyPr/>
                    <a:lstStyle/>
                    <a:p>
                      <a:pPr algn="l" fontAlgn="t"/>
                      <a:r>
                        <a:rPr lang="id-ID" sz="2000" u="none" strike="noStrike">
                          <a:solidFill>
                            <a:schemeClr val="tx1"/>
                          </a:solidFill>
                          <a:effectLst/>
                        </a:rPr>
                        <a:t>Asuhan pasien terminal diberikan untuk lebih mendekatkan diri kepada Allah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784324843"/>
                  </a:ext>
                </a:extLst>
              </a:tr>
              <a:tr h="283581">
                <a:tc gridSpan="5">
                  <a:txBody>
                    <a:bodyPr/>
                    <a:lstStyle/>
                    <a:p>
                      <a:pPr algn="l" fontAlgn="t"/>
                      <a:r>
                        <a:rPr lang="fi-FI" sz="2000" b="1" u="none" strike="noStrike" dirty="0">
                          <a:solidFill>
                            <a:srgbClr val="FFC000"/>
                          </a:solidFill>
                          <a:effectLst/>
                        </a:rPr>
                        <a:t>MAKSUD DAN TUJUAN PRSMA 2.6 : </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839658483"/>
                  </a:ext>
                </a:extLst>
              </a:tr>
              <a:tr h="836563">
                <a:tc gridSpan="5">
                  <a:txBody>
                    <a:bodyPr/>
                    <a:lstStyle/>
                    <a:p>
                      <a:pPr algn="l" fontAlgn="ctr"/>
                      <a:r>
                        <a:rPr lang="id-ID" sz="2000" u="none" strike="noStrike">
                          <a:solidFill>
                            <a:schemeClr val="tx1"/>
                          </a:solidFill>
                          <a:effectLst/>
                        </a:rPr>
                        <a:t>Pasien terminal adalah pasien yang secara medis penyakitnya tidak bisa disembuhkan. RSMA memberikan asuhan pasien terminal dengan membimbing pasien dan keluarganya untuk berbaik sangka kepada Allah,  berserah diri dan mendekatkan diri kepada-Nya, banyak berdzikir, serta ikhlas menerima semua ketentuan Allah.</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796274599"/>
                  </a:ext>
                </a:extLst>
              </a:tr>
              <a:tr h="283581">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515331681"/>
                  </a:ext>
                </a:extLst>
              </a:tr>
              <a:tr h="283581">
                <a:tc rowSpan="3">
                  <a:txBody>
                    <a:bodyPr/>
                    <a:lstStyle/>
                    <a:p>
                      <a:pPr algn="ct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fi-FI" sz="2000" u="none" strike="noStrike">
                          <a:solidFill>
                            <a:schemeClr val="tx1"/>
                          </a:solidFill>
                          <a:effectLst/>
                        </a:rPr>
                        <a:t>Asuhan pasien terminal diberikan sesuai tuntunan Islam</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40008494"/>
                  </a:ext>
                </a:extLst>
              </a:tr>
              <a:tr h="524624">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953356481"/>
                  </a:ext>
                </a:extLst>
              </a:tr>
              <a:tr h="524624">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dan keluarga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38886567"/>
                  </a:ext>
                </a:extLst>
              </a:tr>
              <a:tr h="524624">
                <a:tc rowSpan="3">
                  <a:txBody>
                    <a:bodyPr/>
                    <a:lstStyle/>
                    <a:p>
                      <a:pPr algn="ct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Dilakukan bimbingan ruhani bagi pasien dan keluarganya agar mendekatkan dan berserah diri kepada Allah, ikhlas menerima penyakitnya, dan memperbanyak amal ibadah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923944542"/>
                  </a:ext>
                </a:extLst>
              </a:tr>
              <a:tr h="283581">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75692237"/>
                  </a:ext>
                </a:extLst>
              </a:tr>
              <a:tr h="283581">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dan keluarga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603501132"/>
                  </a:ext>
                </a:extLst>
              </a:tr>
              <a:tr h="283581">
                <a:tc>
                  <a:txBody>
                    <a:bodyPr/>
                    <a:lstStyle/>
                    <a:p>
                      <a:pPr algn="ct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melarang euthanasia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Kebijakan tidak melakukan euthanasia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846893589"/>
                  </a:ext>
                </a:extLst>
              </a:tr>
            </a:tbl>
          </a:graphicData>
        </a:graphic>
      </p:graphicFrame>
    </p:spTree>
    <p:extLst>
      <p:ext uri="{BB962C8B-B14F-4D97-AF65-F5344CB8AC3E}">
        <p14:creationId xmlns:p14="http://schemas.microsoft.com/office/powerpoint/2010/main" val="375286190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4656B87-6870-4E80-ADFB-E53A12A90296}"/>
              </a:ext>
            </a:extLst>
          </p:cNvPr>
          <p:cNvGraphicFramePr>
            <a:graphicFrameLocks noGrp="1"/>
          </p:cNvGraphicFramePr>
          <p:nvPr>
            <p:extLst>
              <p:ext uri="{D42A27DB-BD31-4B8C-83A1-F6EECF244321}">
                <p14:modId xmlns:p14="http://schemas.microsoft.com/office/powerpoint/2010/main" val="3278897699"/>
              </p:ext>
            </p:extLst>
          </p:nvPr>
        </p:nvGraphicFramePr>
        <p:xfrm>
          <a:off x="662610" y="384313"/>
          <a:ext cx="11290853" cy="4762134"/>
        </p:xfrm>
        <a:graphic>
          <a:graphicData uri="http://schemas.openxmlformats.org/drawingml/2006/table">
            <a:tbl>
              <a:tblPr>
                <a:tableStyleId>{5C22544A-7EE6-4342-B048-85BDC9FD1C3A}</a:tableStyleId>
              </a:tblPr>
              <a:tblGrid>
                <a:gridCol w="608102">
                  <a:extLst>
                    <a:ext uri="{9D8B030D-6E8A-4147-A177-3AD203B41FA5}">
                      <a16:colId xmlns:a16="http://schemas.microsoft.com/office/drawing/2014/main" val="1456825046"/>
                    </a:ext>
                  </a:extLst>
                </a:gridCol>
                <a:gridCol w="4019509">
                  <a:extLst>
                    <a:ext uri="{9D8B030D-6E8A-4147-A177-3AD203B41FA5}">
                      <a16:colId xmlns:a16="http://schemas.microsoft.com/office/drawing/2014/main" val="1468568656"/>
                    </a:ext>
                  </a:extLst>
                </a:gridCol>
                <a:gridCol w="258767">
                  <a:extLst>
                    <a:ext uri="{9D8B030D-6E8A-4147-A177-3AD203B41FA5}">
                      <a16:colId xmlns:a16="http://schemas.microsoft.com/office/drawing/2014/main" val="4292019887"/>
                    </a:ext>
                  </a:extLst>
                </a:gridCol>
                <a:gridCol w="5278840">
                  <a:extLst>
                    <a:ext uri="{9D8B030D-6E8A-4147-A177-3AD203B41FA5}">
                      <a16:colId xmlns:a16="http://schemas.microsoft.com/office/drawing/2014/main" val="1023993956"/>
                    </a:ext>
                  </a:extLst>
                </a:gridCol>
                <a:gridCol w="1125635">
                  <a:extLst>
                    <a:ext uri="{9D8B030D-6E8A-4147-A177-3AD203B41FA5}">
                      <a16:colId xmlns:a16="http://schemas.microsoft.com/office/drawing/2014/main" val="2279710570"/>
                    </a:ext>
                  </a:extLst>
                </a:gridCol>
              </a:tblGrid>
              <a:tr h="304507">
                <a:tc gridSpan="5">
                  <a:txBody>
                    <a:bodyPr/>
                    <a:lstStyle/>
                    <a:p>
                      <a:pPr algn="l" fontAlgn="t"/>
                      <a:r>
                        <a:rPr lang="id-ID" sz="2000" b="1" u="none" strike="noStrike" dirty="0">
                          <a:solidFill>
                            <a:srgbClr val="FFC000"/>
                          </a:solidFill>
                          <a:effectLst/>
                        </a:rPr>
                        <a:t>Standar PRSMA 2.7</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443364552"/>
                  </a:ext>
                </a:extLst>
              </a:tr>
              <a:tr h="304507">
                <a:tc gridSpan="5">
                  <a:txBody>
                    <a:bodyPr/>
                    <a:lstStyle/>
                    <a:p>
                      <a:pPr algn="l" fontAlgn="t"/>
                      <a:r>
                        <a:rPr lang="fi-FI" sz="2000" u="none" strike="noStrike">
                          <a:solidFill>
                            <a:schemeClr val="tx1"/>
                          </a:solidFill>
                          <a:effectLst/>
                        </a:rPr>
                        <a:t>RSMA Memberikan asuhan pasien sakaratul maut</a:t>
                      </a:r>
                      <a:endParaRPr lang="fi-FI"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0033213"/>
                  </a:ext>
                </a:extLst>
              </a:tr>
              <a:tr h="380634">
                <a:tc gridSpan="5">
                  <a:txBody>
                    <a:bodyPr/>
                    <a:lstStyle/>
                    <a:p>
                      <a:pPr algn="l" fontAlgn="t"/>
                      <a:r>
                        <a:rPr lang="id-ID" sz="2000" u="none" strike="noStrike">
                          <a:solidFill>
                            <a:schemeClr val="tx1"/>
                          </a:solidFill>
                          <a:effectLst/>
                        </a:rPr>
                        <a:t>Asuhan pasien sakaratul maut diberikan dengan mentalqin yang bersangkutan dan memotivasi keluarganya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71687982"/>
                  </a:ext>
                </a:extLst>
              </a:tr>
              <a:tr h="304507">
                <a:tc gridSpan="5">
                  <a:txBody>
                    <a:bodyPr/>
                    <a:lstStyle/>
                    <a:p>
                      <a:pPr algn="l" fontAlgn="t"/>
                      <a:r>
                        <a:rPr lang="fi-FI" sz="2000" b="1" u="none" strike="noStrike" dirty="0">
                          <a:solidFill>
                            <a:srgbClr val="FFC000"/>
                          </a:solidFill>
                          <a:effectLst/>
                        </a:rPr>
                        <a:t>Maksud dan Tujuan PRSMA 2.7</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054806093"/>
                  </a:ext>
                </a:extLst>
              </a:tr>
              <a:tr h="700366">
                <a:tc gridSpan="5">
                  <a:txBody>
                    <a:bodyPr/>
                    <a:lstStyle/>
                    <a:p>
                      <a:pPr algn="l" fontAlgn="t"/>
                      <a:r>
                        <a:rPr lang="id-ID" sz="2000" u="none" strike="noStrike">
                          <a:solidFill>
                            <a:schemeClr val="tx1"/>
                          </a:solidFill>
                          <a:effectLst/>
                        </a:rPr>
                        <a:t>Pasien sakaratul maut adalah pasien yang berada pada kondisi akhir kehidupan. Kepada pasien muslim dituntun mengucapkan kalimah thayyibah. Kepada keluarga pasien diminta mendoakan dan turut mentalqinkan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000585564"/>
                  </a:ext>
                </a:extLst>
              </a:tr>
              <a:tr h="304507">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239399196"/>
                  </a:ext>
                </a:extLst>
              </a:tr>
              <a:tr h="304507">
                <a:tc rowSpan="3">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fi-FI" sz="2000" u="none" strike="noStrike">
                          <a:solidFill>
                            <a:schemeClr val="tx1"/>
                          </a:solidFill>
                          <a:effectLst/>
                        </a:rPr>
                        <a:t>Asuhan pasien sakaratul maut dilakukan sesuai dengan tuntunan Islam</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50966577"/>
                  </a:ext>
                </a:extLst>
              </a:tr>
              <a:tr h="304507">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647122674"/>
                  </a:ext>
                </a:extLst>
              </a:tr>
              <a:tr h="304507">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dan keluarga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665574372"/>
                  </a:ext>
                </a:extLst>
              </a:tr>
              <a:tr h="304507">
                <a:tc rowSpan="3">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Petugas RSMA memotivasi  keluarga pasien sakaratul maut untuk pasrah, bersabar, dan berdoa kepada Allah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52558771"/>
                  </a:ext>
                </a:extLst>
              </a:tr>
              <a:tr h="304507">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654129523"/>
                  </a:ext>
                </a:extLst>
              </a:tr>
              <a:tr h="304507">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dan keluarga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67291704"/>
                  </a:ext>
                </a:extLst>
              </a:tr>
              <a:tr h="304507">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melarang euthanasia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Kebijakan tidak melakukan euthanasia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198038636"/>
                  </a:ext>
                </a:extLst>
              </a:tr>
            </a:tbl>
          </a:graphicData>
        </a:graphic>
      </p:graphicFrame>
    </p:spTree>
    <p:extLst>
      <p:ext uri="{BB962C8B-B14F-4D97-AF65-F5344CB8AC3E}">
        <p14:creationId xmlns:p14="http://schemas.microsoft.com/office/powerpoint/2010/main" val="2510344236"/>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E222326-E246-4F6B-9AB3-DD3E9A0931B5}"/>
              </a:ext>
            </a:extLst>
          </p:cNvPr>
          <p:cNvGraphicFramePr>
            <a:graphicFrameLocks noGrp="1"/>
          </p:cNvGraphicFramePr>
          <p:nvPr>
            <p:extLst>
              <p:ext uri="{D42A27DB-BD31-4B8C-83A1-F6EECF244321}">
                <p14:modId xmlns:p14="http://schemas.microsoft.com/office/powerpoint/2010/main" val="2632440593"/>
              </p:ext>
            </p:extLst>
          </p:nvPr>
        </p:nvGraphicFramePr>
        <p:xfrm>
          <a:off x="437322" y="622853"/>
          <a:ext cx="11264348" cy="4619665"/>
        </p:xfrm>
        <a:graphic>
          <a:graphicData uri="http://schemas.openxmlformats.org/drawingml/2006/table">
            <a:tbl>
              <a:tblPr>
                <a:tableStyleId>{5C22544A-7EE6-4342-B048-85BDC9FD1C3A}</a:tableStyleId>
              </a:tblPr>
              <a:tblGrid>
                <a:gridCol w="606674">
                  <a:extLst>
                    <a:ext uri="{9D8B030D-6E8A-4147-A177-3AD203B41FA5}">
                      <a16:colId xmlns:a16="http://schemas.microsoft.com/office/drawing/2014/main" val="1324305746"/>
                    </a:ext>
                  </a:extLst>
                </a:gridCol>
                <a:gridCol w="4747204">
                  <a:extLst>
                    <a:ext uri="{9D8B030D-6E8A-4147-A177-3AD203B41FA5}">
                      <a16:colId xmlns:a16="http://schemas.microsoft.com/office/drawing/2014/main" val="1272998407"/>
                    </a:ext>
                  </a:extLst>
                </a:gridCol>
                <a:gridCol w="569843">
                  <a:extLst>
                    <a:ext uri="{9D8B030D-6E8A-4147-A177-3AD203B41FA5}">
                      <a16:colId xmlns:a16="http://schemas.microsoft.com/office/drawing/2014/main" val="3224005939"/>
                    </a:ext>
                  </a:extLst>
                </a:gridCol>
                <a:gridCol w="4217634">
                  <a:extLst>
                    <a:ext uri="{9D8B030D-6E8A-4147-A177-3AD203B41FA5}">
                      <a16:colId xmlns:a16="http://schemas.microsoft.com/office/drawing/2014/main" val="1377135389"/>
                    </a:ext>
                  </a:extLst>
                </a:gridCol>
                <a:gridCol w="1122993">
                  <a:extLst>
                    <a:ext uri="{9D8B030D-6E8A-4147-A177-3AD203B41FA5}">
                      <a16:colId xmlns:a16="http://schemas.microsoft.com/office/drawing/2014/main" val="1425701969"/>
                    </a:ext>
                  </a:extLst>
                </a:gridCol>
              </a:tblGrid>
              <a:tr h="337407">
                <a:tc gridSpan="5">
                  <a:txBody>
                    <a:bodyPr/>
                    <a:lstStyle/>
                    <a:p>
                      <a:pPr algn="l" fontAlgn="t"/>
                      <a:r>
                        <a:rPr lang="id-ID" sz="2000" b="1" u="none" strike="noStrike" dirty="0">
                          <a:solidFill>
                            <a:srgbClr val="FFC000"/>
                          </a:solidFill>
                          <a:effectLst/>
                        </a:rPr>
                        <a:t>Standar PRSMA 2.8</a:t>
                      </a:r>
                      <a:endParaRPr lang="id-ID" sz="2000" b="1" i="1"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84201613"/>
                  </a:ext>
                </a:extLst>
              </a:tr>
              <a:tr h="388018">
                <a:tc gridSpan="5">
                  <a:txBody>
                    <a:bodyPr/>
                    <a:lstStyle/>
                    <a:p>
                      <a:pPr algn="l" fontAlgn="t"/>
                      <a:r>
                        <a:rPr lang="fi-FI" sz="2000" u="none" strike="noStrike">
                          <a:solidFill>
                            <a:schemeClr val="tx1"/>
                          </a:solidFill>
                          <a:effectLst/>
                        </a:rPr>
                        <a:t>RSMA melakukan  monitoring  keadaan ruhani pasien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86177652"/>
                  </a:ext>
                </a:extLst>
              </a:tr>
              <a:tr h="337407">
                <a:tc gridSpan="5">
                  <a:txBody>
                    <a:bodyPr/>
                    <a:lstStyle/>
                    <a:p>
                      <a:pPr algn="l" fontAlgn="t"/>
                      <a:r>
                        <a:rPr lang="fi-FI" sz="2000" b="1" u="none" strike="noStrike" dirty="0">
                          <a:solidFill>
                            <a:srgbClr val="FFC000"/>
                          </a:solidFill>
                          <a:effectLst/>
                        </a:rPr>
                        <a:t>Maksud dan Tujuan PRSMA 2.8</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080196309"/>
                  </a:ext>
                </a:extLst>
              </a:tr>
              <a:tr h="1315887">
                <a:tc gridSpan="5">
                  <a:txBody>
                    <a:bodyPr/>
                    <a:lstStyle/>
                    <a:p>
                      <a:pPr algn="l" fontAlgn="t"/>
                      <a:r>
                        <a:rPr lang="id-ID" sz="2000" u="none" strike="noStrike">
                          <a:solidFill>
                            <a:schemeClr val="tx1"/>
                          </a:solidFill>
                          <a:effectLst/>
                        </a:rPr>
                        <a:t>Monitoring layanan ruhani merupakan pelayanan bimbingan ruhani yang dilakukan secara holistik dan berkesinambungan terhadap pasien yang mengalami permasalahan spiritual khusus. Proses ini melibatkan tim bina ruhani dan profesional pemberi asuhan. Proses monitoring sesuai dengan kebijakan manajemen.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91067786"/>
                  </a:ext>
                </a:extLst>
              </a:tr>
              <a:tr h="337407">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826316623"/>
                  </a:ext>
                </a:extLst>
              </a:tr>
              <a:tr h="674814">
                <a:tc>
                  <a:txBody>
                    <a:bodyPr/>
                    <a:lstStyle/>
                    <a:p>
                      <a:pPr algn="r" fontAlgn="t"/>
                      <a:r>
                        <a:rPr lang="id-ID" sz="2000" u="none" strike="noStrike" dirty="0">
                          <a:solidFill>
                            <a:schemeClr val="tx1"/>
                          </a:solidFill>
                          <a:effectLst/>
                        </a:rPr>
                        <a:t>1.</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Dilakukan monitoring terhadap kondisi spiritual pasien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Catatan dalam rekam medik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3095918001"/>
                  </a:ext>
                </a:extLst>
              </a:tr>
              <a:tr h="337407">
                <a:tc rowSpan="2">
                  <a:txBody>
                    <a:bodyPr/>
                    <a:lstStyle/>
                    <a:p>
                      <a:pPr algn="r" fontAlgn="t"/>
                      <a:r>
                        <a:rPr lang="id-ID" sz="2000" u="none" strike="noStrike" dirty="0">
                          <a:solidFill>
                            <a:schemeClr val="tx1"/>
                          </a:solidFill>
                          <a:effectLst/>
                        </a:rPr>
                        <a:t>2.</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rowSpan="2">
                  <a:txBody>
                    <a:bodyPr/>
                    <a:lstStyle/>
                    <a:p>
                      <a:pPr algn="l" fontAlgn="t"/>
                      <a:r>
                        <a:rPr lang="id-ID" sz="2000" u="none" strike="noStrike">
                          <a:solidFill>
                            <a:schemeClr val="tx1"/>
                          </a:solidFill>
                          <a:effectLst/>
                        </a:rPr>
                        <a:t>Pasien dengan "pemulangan kritis " diserahkan kepada pimpinan Muhammadiyah/lembaga dakwah setempat untuk asuhan selanjutnya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ctr" fontAlgn="b"/>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Mou</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rowSpan="2">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4122945331"/>
                  </a:ext>
                </a:extLst>
              </a:tr>
              <a:tr h="570218">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Daftar pasien yang dirujuk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82225966"/>
                  </a:ext>
                </a:extLst>
              </a:tr>
            </a:tbl>
          </a:graphicData>
        </a:graphic>
      </p:graphicFrame>
    </p:spTree>
    <p:extLst>
      <p:ext uri="{BB962C8B-B14F-4D97-AF65-F5344CB8AC3E}">
        <p14:creationId xmlns:p14="http://schemas.microsoft.com/office/powerpoint/2010/main" val="2525835548"/>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745B7DD-E440-4FA3-816B-6700D8ACAA2C}"/>
              </a:ext>
            </a:extLst>
          </p:cNvPr>
          <p:cNvGraphicFramePr>
            <a:graphicFrameLocks noGrp="1"/>
          </p:cNvGraphicFramePr>
          <p:nvPr>
            <p:extLst>
              <p:ext uri="{D42A27DB-BD31-4B8C-83A1-F6EECF244321}">
                <p14:modId xmlns:p14="http://schemas.microsoft.com/office/powerpoint/2010/main" val="1708389398"/>
              </p:ext>
            </p:extLst>
          </p:nvPr>
        </p:nvGraphicFramePr>
        <p:xfrm>
          <a:off x="344557" y="-26502"/>
          <a:ext cx="11675165" cy="6867525"/>
        </p:xfrm>
        <a:graphic>
          <a:graphicData uri="http://schemas.openxmlformats.org/drawingml/2006/table">
            <a:tbl>
              <a:tblPr>
                <a:tableStyleId>{5C22544A-7EE6-4342-B048-85BDC9FD1C3A}</a:tableStyleId>
              </a:tblPr>
              <a:tblGrid>
                <a:gridCol w="628800">
                  <a:extLst>
                    <a:ext uri="{9D8B030D-6E8A-4147-A177-3AD203B41FA5}">
                      <a16:colId xmlns:a16="http://schemas.microsoft.com/office/drawing/2014/main" val="443436295"/>
                    </a:ext>
                  </a:extLst>
                </a:gridCol>
                <a:gridCol w="5361182">
                  <a:extLst>
                    <a:ext uri="{9D8B030D-6E8A-4147-A177-3AD203B41FA5}">
                      <a16:colId xmlns:a16="http://schemas.microsoft.com/office/drawing/2014/main" val="173560124"/>
                    </a:ext>
                  </a:extLst>
                </a:gridCol>
                <a:gridCol w="636104">
                  <a:extLst>
                    <a:ext uri="{9D8B030D-6E8A-4147-A177-3AD203B41FA5}">
                      <a16:colId xmlns:a16="http://schemas.microsoft.com/office/drawing/2014/main" val="3375280880"/>
                    </a:ext>
                  </a:extLst>
                </a:gridCol>
                <a:gridCol w="3885130">
                  <a:extLst>
                    <a:ext uri="{9D8B030D-6E8A-4147-A177-3AD203B41FA5}">
                      <a16:colId xmlns:a16="http://schemas.microsoft.com/office/drawing/2014/main" val="2424183984"/>
                    </a:ext>
                  </a:extLst>
                </a:gridCol>
                <a:gridCol w="1163949">
                  <a:extLst>
                    <a:ext uri="{9D8B030D-6E8A-4147-A177-3AD203B41FA5}">
                      <a16:colId xmlns:a16="http://schemas.microsoft.com/office/drawing/2014/main" val="1270184128"/>
                    </a:ext>
                  </a:extLst>
                </a:gridCol>
              </a:tblGrid>
              <a:tr h="286462">
                <a:tc gridSpan="5">
                  <a:txBody>
                    <a:bodyPr/>
                    <a:lstStyle/>
                    <a:p>
                      <a:pPr algn="ctr" fontAlgn="t"/>
                      <a:r>
                        <a:rPr lang="id-ID" sz="2000" b="1" u="none" strike="noStrike" dirty="0">
                          <a:solidFill>
                            <a:schemeClr val="tx1"/>
                          </a:solidFill>
                          <a:effectLst/>
                        </a:rPr>
                        <a:t>PENGGUNAAN OBAT</a:t>
                      </a:r>
                      <a:endParaRPr lang="id-ID" sz="2000" b="1" i="0" u="none" strike="noStrike" dirty="0">
                        <a:solidFill>
                          <a:schemeClr val="tx1"/>
                        </a:solidFill>
                        <a:effectLst/>
                        <a:latin typeface="Cambria" panose="020405030504060302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38278632"/>
                  </a:ext>
                </a:extLst>
              </a:tr>
              <a:tr h="238718">
                <a:tc gridSpan="5">
                  <a:txBody>
                    <a:bodyPr/>
                    <a:lstStyle/>
                    <a:p>
                      <a:pPr algn="l" fontAlgn="t"/>
                      <a:r>
                        <a:rPr lang="id-ID" sz="2000" b="1" u="none" strike="noStrike" dirty="0">
                          <a:solidFill>
                            <a:srgbClr val="FFC000"/>
                          </a:solidFill>
                          <a:effectLst/>
                        </a:rPr>
                        <a:t>Standar PRSMA 3.1</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719076343"/>
                  </a:ext>
                </a:extLst>
              </a:tr>
              <a:tr h="298397">
                <a:tc gridSpan="5">
                  <a:txBody>
                    <a:bodyPr/>
                    <a:lstStyle/>
                    <a:p>
                      <a:pPr algn="l" fontAlgn="t"/>
                      <a:r>
                        <a:rPr lang="id-ID" sz="2000" u="none" strike="noStrike">
                          <a:solidFill>
                            <a:schemeClr val="tx1"/>
                          </a:solidFill>
                          <a:effectLst/>
                        </a:rPr>
                        <a:t>RSMA melakukan seleksi dan Pengadaan Obat yang cost effective dan tidak bertentangan dengan ajaran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537952740"/>
                  </a:ext>
                </a:extLst>
              </a:tr>
              <a:tr h="238718">
                <a:tc gridSpan="5">
                  <a:txBody>
                    <a:bodyPr/>
                    <a:lstStyle/>
                    <a:p>
                      <a:pPr algn="l" fontAlgn="t"/>
                      <a:r>
                        <a:rPr lang="fi-FI" sz="2000" b="1" u="none" strike="noStrike" dirty="0">
                          <a:solidFill>
                            <a:srgbClr val="FFC000"/>
                          </a:solidFill>
                          <a:effectLst/>
                        </a:rPr>
                        <a:t>Maksud dan Tujuan PRSMA 3.1</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352798"/>
                  </a:ext>
                </a:extLst>
              </a:tr>
              <a:tr h="775833">
                <a:tc gridSpan="5">
                  <a:txBody>
                    <a:bodyPr/>
                    <a:lstStyle/>
                    <a:p>
                      <a:pPr algn="l" fontAlgn="t"/>
                      <a:r>
                        <a:rPr lang="id-ID" sz="2000" u="none" strike="noStrike" dirty="0">
                          <a:solidFill>
                            <a:schemeClr val="tx1"/>
                          </a:solidFill>
                          <a:effectLst/>
                        </a:rPr>
                        <a:t>Seleksi obat merupakan proses dalam pengadaaan obat untuk pemenuhan kebutuhan pelayanan. Dalam seleksi ini melibatkan komite </a:t>
                      </a:r>
                      <a:r>
                        <a:rPr lang="id-ID" sz="2000" u="none" strike="noStrike" dirty="0" smtClean="0">
                          <a:solidFill>
                            <a:schemeClr val="tx1"/>
                          </a:solidFill>
                          <a:effectLst/>
                        </a:rPr>
                        <a:t>Pertimbangan AIK, </a:t>
                      </a:r>
                      <a:r>
                        <a:rPr lang="id-ID" sz="2000" u="none" strike="noStrike" dirty="0">
                          <a:solidFill>
                            <a:schemeClr val="tx1"/>
                          </a:solidFill>
                          <a:effectLst/>
                        </a:rPr>
                        <a:t>kelompok staf medik dan logistik farmasi. Proses seleksi sesuai dengan kebijakan manajemen,   produk halal, cost effective, bebas risywah</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202456513"/>
                  </a:ext>
                </a:extLst>
              </a:tr>
              <a:tr h="238718">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116565046"/>
                  </a:ext>
                </a:extLst>
              </a:tr>
              <a:tr h="238718">
                <a:tc rowSpan="2">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a:solidFill>
                            <a:schemeClr val="tx1"/>
                          </a:solidFill>
                          <a:effectLst/>
                        </a:rPr>
                        <a:t>Proses pengadaan obat tidak bertentangan dengan ajaran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pengadaan obat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033079039"/>
                  </a:ext>
                </a:extLst>
              </a:tr>
              <a:tr h="238718">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Pimpinan / staf pengadaan farmasi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475802990"/>
                  </a:ext>
                </a:extLst>
              </a:tr>
              <a:tr h="238718">
                <a:tc rowSpan="3">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RSMA menggunakan obat-obat halal, kecuali adanya kebutuhan mendesak atau terpaksa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Daftar obat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647054361"/>
                  </a:ext>
                </a:extLst>
              </a:tr>
              <a:tr h="238718">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Persedian obat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249519488"/>
                  </a:ext>
                </a:extLst>
              </a:tr>
              <a:tr h="238718">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Pimpinan / staf pengadaan farmasi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409443799"/>
                  </a:ext>
                </a:extLst>
              </a:tr>
              <a:tr h="477436">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menentukan kriteria obat yang digunakan secara cost effective.</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en-US" sz="2000" u="none" strike="noStrike">
                          <a:solidFill>
                            <a:schemeClr val="tx1"/>
                          </a:solidFill>
                          <a:effectLst/>
                        </a:rPr>
                        <a:t>Kriteria obat yang digunakan secara cost effective.</a:t>
                      </a:r>
                      <a:endParaRPr lang="en-US"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073680706"/>
                  </a:ext>
                </a:extLst>
              </a:tr>
              <a:tr h="238718">
                <a:tc rowSpan="3">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a:solidFill>
                            <a:schemeClr val="tx1"/>
                          </a:solidFill>
                          <a:effectLst/>
                        </a:rPr>
                        <a:t> Proses seleksi dan pengadaan obat  bebas risywah.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proses seleksi obat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2395385"/>
                  </a:ext>
                </a:extLst>
              </a:tr>
              <a:tr h="238718">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Pimpinan / staf pengadaan farmasi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122401904"/>
                  </a:ext>
                </a:extLst>
              </a:tr>
              <a:tr h="238718">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Pemasok obat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961223906"/>
                  </a:ext>
                </a:extLst>
              </a:tr>
              <a:tr h="238718">
                <a:tc>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Segala bentuk bonus, kredit nota, hadiah harus masuk dalam sistem rumah sakit</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dirty="0">
                          <a:solidFill>
                            <a:schemeClr val="tx1"/>
                          </a:solidFill>
                          <a:effectLst/>
                        </a:rPr>
                        <a:t>R</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nl-NL" sz="2000" u="none" strike="noStrike">
                          <a:solidFill>
                            <a:schemeClr val="tx1"/>
                          </a:solidFill>
                          <a:effectLst/>
                        </a:rPr>
                        <a:t>Kebijakan tentang bonus, kredit nota dan hadiah</a:t>
                      </a:r>
                      <a:endParaRPr lang="nl-NL"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601202105"/>
                  </a:ext>
                </a:extLst>
              </a:tr>
              <a:tr h="477436">
                <a:tc>
                  <a:txBody>
                    <a:bodyPr/>
                    <a:lstStyle/>
                    <a:p>
                      <a:pPr algn="r" fontAlgn="t"/>
                      <a:r>
                        <a:rPr lang="id-ID" sz="2000" u="none" strike="noStrike">
                          <a:solidFill>
                            <a:schemeClr val="tx1"/>
                          </a:solidFill>
                          <a:effectLst/>
                        </a:rPr>
                        <a:t>6.</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 Dilakukan pengawasan dalam proses pengadaan obat</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Doumen bukti pengawasan proses pengadaan obat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654519040"/>
                  </a:ext>
                </a:extLst>
              </a:tr>
            </a:tbl>
          </a:graphicData>
        </a:graphic>
      </p:graphicFrame>
    </p:spTree>
    <p:extLst>
      <p:ext uri="{BB962C8B-B14F-4D97-AF65-F5344CB8AC3E}">
        <p14:creationId xmlns:p14="http://schemas.microsoft.com/office/powerpoint/2010/main" val="2657473556"/>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92E75DAC-F3EF-4126-8D97-F46C31C5F433}"/>
              </a:ext>
            </a:extLst>
          </p:cNvPr>
          <p:cNvGraphicFramePr>
            <a:graphicFrameLocks noGrp="1"/>
          </p:cNvGraphicFramePr>
          <p:nvPr>
            <p:extLst>
              <p:ext uri="{D42A27DB-BD31-4B8C-83A1-F6EECF244321}">
                <p14:modId xmlns:p14="http://schemas.microsoft.com/office/powerpoint/2010/main" val="1972697029"/>
              </p:ext>
            </p:extLst>
          </p:nvPr>
        </p:nvGraphicFramePr>
        <p:xfrm>
          <a:off x="569844" y="424071"/>
          <a:ext cx="11290852" cy="4829638"/>
        </p:xfrm>
        <a:graphic>
          <a:graphicData uri="http://schemas.openxmlformats.org/drawingml/2006/table">
            <a:tbl>
              <a:tblPr>
                <a:tableStyleId>{5C22544A-7EE6-4342-B048-85BDC9FD1C3A}</a:tableStyleId>
              </a:tblPr>
              <a:tblGrid>
                <a:gridCol w="608102">
                  <a:extLst>
                    <a:ext uri="{9D8B030D-6E8A-4147-A177-3AD203B41FA5}">
                      <a16:colId xmlns:a16="http://schemas.microsoft.com/office/drawing/2014/main" val="2161081197"/>
                    </a:ext>
                  </a:extLst>
                </a:gridCol>
                <a:gridCol w="5010819">
                  <a:extLst>
                    <a:ext uri="{9D8B030D-6E8A-4147-A177-3AD203B41FA5}">
                      <a16:colId xmlns:a16="http://schemas.microsoft.com/office/drawing/2014/main" val="3351129242"/>
                    </a:ext>
                  </a:extLst>
                </a:gridCol>
                <a:gridCol w="662609">
                  <a:extLst>
                    <a:ext uri="{9D8B030D-6E8A-4147-A177-3AD203B41FA5}">
                      <a16:colId xmlns:a16="http://schemas.microsoft.com/office/drawing/2014/main" val="1751782663"/>
                    </a:ext>
                  </a:extLst>
                </a:gridCol>
                <a:gridCol w="3883687">
                  <a:extLst>
                    <a:ext uri="{9D8B030D-6E8A-4147-A177-3AD203B41FA5}">
                      <a16:colId xmlns:a16="http://schemas.microsoft.com/office/drawing/2014/main" val="937887912"/>
                    </a:ext>
                  </a:extLst>
                </a:gridCol>
                <a:gridCol w="1125635">
                  <a:extLst>
                    <a:ext uri="{9D8B030D-6E8A-4147-A177-3AD203B41FA5}">
                      <a16:colId xmlns:a16="http://schemas.microsoft.com/office/drawing/2014/main" val="3939582342"/>
                    </a:ext>
                  </a:extLst>
                </a:gridCol>
              </a:tblGrid>
              <a:tr h="286039">
                <a:tc gridSpan="5">
                  <a:txBody>
                    <a:bodyPr/>
                    <a:lstStyle/>
                    <a:p>
                      <a:pPr algn="l" fontAlgn="t"/>
                      <a:r>
                        <a:rPr lang="id-ID" sz="2000" b="1" u="none" strike="noStrike" dirty="0">
                          <a:solidFill>
                            <a:srgbClr val="FFC000"/>
                          </a:solidFill>
                          <a:effectLst/>
                        </a:rPr>
                        <a:t>Standar PRSMA 3.2</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47352835"/>
                  </a:ext>
                </a:extLst>
              </a:tr>
              <a:tr h="457663">
                <a:tc gridSpan="5">
                  <a:txBody>
                    <a:bodyPr/>
                    <a:lstStyle/>
                    <a:p>
                      <a:pPr algn="l" fontAlgn="t"/>
                      <a:r>
                        <a:rPr lang="id-ID" sz="2000" u="none" strike="noStrike">
                          <a:solidFill>
                            <a:schemeClr val="tx1"/>
                          </a:solidFill>
                          <a:effectLst/>
                        </a:rPr>
                        <a:t>Penggunaan Obat tidak bertentangan dengan ajaran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930620035"/>
                  </a:ext>
                </a:extLst>
              </a:tr>
              <a:tr h="286039">
                <a:tc gridSpan="5">
                  <a:txBody>
                    <a:bodyPr/>
                    <a:lstStyle/>
                    <a:p>
                      <a:pPr algn="l" fontAlgn="t"/>
                      <a:r>
                        <a:rPr lang="fi-FI" sz="2000" b="1" u="none" strike="noStrike" dirty="0">
                          <a:solidFill>
                            <a:srgbClr val="FFC000"/>
                          </a:solidFill>
                          <a:effectLst/>
                        </a:rPr>
                        <a:t>Maksud dan Tujuan PRSMA 3.2</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79059152"/>
                  </a:ext>
                </a:extLst>
              </a:tr>
              <a:tr h="614984">
                <a:tc gridSpan="5">
                  <a:txBody>
                    <a:bodyPr/>
                    <a:lstStyle/>
                    <a:p>
                      <a:pPr algn="l" fontAlgn="t"/>
                      <a:r>
                        <a:rPr lang="id-ID" sz="2000" u="none" strike="noStrike">
                          <a:solidFill>
                            <a:schemeClr val="tx1"/>
                          </a:solidFill>
                          <a:effectLst/>
                        </a:rPr>
                        <a:t>Penggunaan obat meliputi proses penetapan jenis obat, jual beli, penyerahan, dan penggunaan obat. RSMA menjamin semua proses tersebut tidak bertentangan dengan ajaran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324052012"/>
                  </a:ext>
                </a:extLst>
              </a:tr>
              <a:tr h="286039">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978969304"/>
                  </a:ext>
                </a:extLst>
              </a:tr>
              <a:tr h="858118">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Penetapan tarif obat dengan mempertimbangkan peraturan perundangan dan ketentuan RSMA</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dirty="0">
                          <a:solidFill>
                            <a:schemeClr val="tx1"/>
                          </a:solidFill>
                          <a:effectLst/>
                        </a:rPr>
                        <a:t>Kebijkan penetapan tarif obat</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869339317"/>
                  </a:ext>
                </a:extLst>
              </a:tr>
              <a:tr h="286039">
                <a:tc rowSpan="3">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rowSpan="3">
                  <a:txBody>
                    <a:bodyPr/>
                    <a:lstStyle/>
                    <a:p>
                      <a:pPr algn="l" fontAlgn="t"/>
                      <a:r>
                        <a:rPr lang="id-ID" sz="2000" u="none" strike="noStrike">
                          <a:solidFill>
                            <a:schemeClr val="tx1"/>
                          </a:solidFill>
                          <a:effectLst/>
                        </a:rPr>
                        <a:t>Penggunaan obat-obat mahal dan atau berisiko tinggi diberikan atas keridhaan pasien atau keluarga</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Dokumen dalam rekam medis</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668164788"/>
                  </a:ext>
                </a:extLst>
              </a:tr>
              <a:tr h="286039">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Staf medik / Keperawatan</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038666534"/>
                  </a:ext>
                </a:extLst>
              </a:tr>
              <a:tr h="286039">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Pasien / Keluarga</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2591359042"/>
                  </a:ext>
                </a:extLst>
              </a:tr>
              <a:tr h="286039">
                <a:tc rowSpan="3">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rowSpan="3">
                  <a:txBody>
                    <a:bodyPr/>
                    <a:lstStyle/>
                    <a:p>
                      <a:pPr algn="l" fontAlgn="t"/>
                      <a:r>
                        <a:rPr lang="id-ID" sz="2000" u="none" strike="noStrike">
                          <a:solidFill>
                            <a:schemeClr val="tx1"/>
                          </a:solidFill>
                          <a:effectLst/>
                        </a:rPr>
                        <a:t> Lebel &amp; informasi obat memuat atau mencantumkan adab minum obat</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rowSpan="3">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Label obat</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979328812"/>
                  </a:ext>
                </a:extLst>
              </a:tr>
              <a:tr h="286039">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019460493"/>
                  </a:ext>
                </a:extLst>
              </a:tr>
              <a:tr h="286039">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433583985"/>
                  </a:ext>
                </a:extLst>
              </a:tr>
            </a:tbl>
          </a:graphicData>
        </a:graphic>
      </p:graphicFrame>
    </p:spTree>
    <p:extLst>
      <p:ext uri="{BB962C8B-B14F-4D97-AF65-F5344CB8AC3E}">
        <p14:creationId xmlns:p14="http://schemas.microsoft.com/office/powerpoint/2010/main" val="3572497957"/>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F64F779-C130-4751-87A8-1AFB1222E243}"/>
              </a:ext>
            </a:extLst>
          </p:cNvPr>
          <p:cNvGraphicFramePr>
            <a:graphicFrameLocks noGrp="1"/>
          </p:cNvGraphicFramePr>
          <p:nvPr>
            <p:extLst>
              <p:ext uri="{D42A27DB-BD31-4B8C-83A1-F6EECF244321}">
                <p14:modId xmlns:p14="http://schemas.microsoft.com/office/powerpoint/2010/main" val="2190005055"/>
              </p:ext>
            </p:extLst>
          </p:nvPr>
        </p:nvGraphicFramePr>
        <p:xfrm>
          <a:off x="622853" y="278297"/>
          <a:ext cx="11357112" cy="4740029"/>
        </p:xfrm>
        <a:graphic>
          <a:graphicData uri="http://schemas.openxmlformats.org/drawingml/2006/table">
            <a:tbl>
              <a:tblPr>
                <a:tableStyleId>{5C22544A-7EE6-4342-B048-85BDC9FD1C3A}</a:tableStyleId>
              </a:tblPr>
              <a:tblGrid>
                <a:gridCol w="611670">
                  <a:extLst>
                    <a:ext uri="{9D8B030D-6E8A-4147-A177-3AD203B41FA5}">
                      <a16:colId xmlns:a16="http://schemas.microsoft.com/office/drawing/2014/main" val="476564384"/>
                    </a:ext>
                  </a:extLst>
                </a:gridCol>
                <a:gridCol w="4043098">
                  <a:extLst>
                    <a:ext uri="{9D8B030D-6E8A-4147-A177-3AD203B41FA5}">
                      <a16:colId xmlns:a16="http://schemas.microsoft.com/office/drawing/2014/main" val="4141107853"/>
                    </a:ext>
                  </a:extLst>
                </a:gridCol>
                <a:gridCol w="260285">
                  <a:extLst>
                    <a:ext uri="{9D8B030D-6E8A-4147-A177-3AD203B41FA5}">
                      <a16:colId xmlns:a16="http://schemas.microsoft.com/office/drawing/2014/main" val="1383309072"/>
                    </a:ext>
                  </a:extLst>
                </a:gridCol>
                <a:gridCol w="5309819">
                  <a:extLst>
                    <a:ext uri="{9D8B030D-6E8A-4147-A177-3AD203B41FA5}">
                      <a16:colId xmlns:a16="http://schemas.microsoft.com/office/drawing/2014/main" val="1364310529"/>
                    </a:ext>
                  </a:extLst>
                </a:gridCol>
                <a:gridCol w="1132240">
                  <a:extLst>
                    <a:ext uri="{9D8B030D-6E8A-4147-A177-3AD203B41FA5}">
                      <a16:colId xmlns:a16="http://schemas.microsoft.com/office/drawing/2014/main" val="2658603708"/>
                    </a:ext>
                  </a:extLst>
                </a:gridCol>
              </a:tblGrid>
              <a:tr h="312540">
                <a:tc gridSpan="5">
                  <a:txBody>
                    <a:bodyPr/>
                    <a:lstStyle/>
                    <a:p>
                      <a:pPr algn="l" fontAlgn="t"/>
                      <a:r>
                        <a:rPr lang="id-ID" sz="2000" b="1" u="none" strike="noStrike" dirty="0">
                          <a:solidFill>
                            <a:srgbClr val="FFC000"/>
                          </a:solidFill>
                          <a:effectLst/>
                        </a:rPr>
                        <a:t>Standar PRSMA 3.3</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702543838"/>
                  </a:ext>
                </a:extLst>
              </a:tr>
              <a:tr h="390675">
                <a:tc gridSpan="5">
                  <a:txBody>
                    <a:bodyPr/>
                    <a:lstStyle/>
                    <a:p>
                      <a:pPr algn="l" fontAlgn="t"/>
                      <a:r>
                        <a:rPr lang="fi-FI" sz="2000" u="none" strike="noStrike">
                          <a:solidFill>
                            <a:schemeClr val="tx1"/>
                          </a:solidFill>
                          <a:effectLst/>
                        </a:rPr>
                        <a:t>Asuhan Kefarmasian sesuai ajaran Islam</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244345"/>
                  </a:ext>
                </a:extLst>
              </a:tr>
              <a:tr h="312540">
                <a:tc gridSpan="5">
                  <a:txBody>
                    <a:bodyPr/>
                    <a:lstStyle/>
                    <a:p>
                      <a:pPr algn="l" fontAlgn="t"/>
                      <a:r>
                        <a:rPr lang="fi-FI" sz="2000" b="1" u="none" strike="noStrike" dirty="0">
                          <a:solidFill>
                            <a:srgbClr val="FFC000"/>
                          </a:solidFill>
                          <a:effectLst/>
                        </a:rPr>
                        <a:t>Maksud dan Tujuan PRSMA 3.3</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30872943"/>
                  </a:ext>
                </a:extLst>
              </a:tr>
              <a:tr h="703215">
                <a:tc gridSpan="5">
                  <a:txBody>
                    <a:bodyPr/>
                    <a:lstStyle/>
                    <a:p>
                      <a:pPr algn="l" fontAlgn="t"/>
                      <a:r>
                        <a:rPr lang="id-ID" sz="2000" u="none" strike="noStrike" dirty="0">
                          <a:solidFill>
                            <a:schemeClr val="tx1"/>
                          </a:solidFill>
                          <a:effectLst/>
                        </a:rPr>
                        <a:t>Asuhan kefarmasian merupakan proses pemenuhan kebutuhan pelayanan obat. Dalam asuhan kefarmasian ini melibatkan komite medik, komite </a:t>
                      </a:r>
                      <a:r>
                        <a:rPr lang="id-ID" sz="2000" u="none" strike="noStrike" dirty="0" smtClean="0">
                          <a:solidFill>
                            <a:schemeClr val="tx1"/>
                          </a:solidFill>
                          <a:effectLst/>
                        </a:rPr>
                        <a:t>Pertimbangan AIK </a:t>
                      </a:r>
                      <a:r>
                        <a:rPr lang="id-ID" sz="2000" u="none" strike="noStrike" dirty="0">
                          <a:solidFill>
                            <a:schemeClr val="tx1"/>
                          </a:solidFill>
                          <a:effectLst/>
                        </a:rPr>
                        <a:t>dan apoteker. RSMA menjamin proses asuhan kefarmasian tidak bertentangan dengan ajaran Islam.</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86495529"/>
                  </a:ext>
                </a:extLst>
              </a:tr>
              <a:tr h="312540">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068799131"/>
                  </a:ext>
                </a:extLst>
              </a:tr>
              <a:tr h="312540">
                <a:tc rowSpan="2">
                  <a:txBody>
                    <a:bodyPr/>
                    <a:lstStyle/>
                    <a:p>
                      <a:pPr algn="r" fontAlgn="t"/>
                      <a:r>
                        <a:rPr lang="id-ID" sz="2000" u="none" strike="noStrike" dirty="0">
                          <a:solidFill>
                            <a:schemeClr val="tx1"/>
                          </a:solidFill>
                          <a:effectLst/>
                        </a:rPr>
                        <a:t>1.</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rowSpan="2">
                  <a:txBody>
                    <a:bodyPr/>
                    <a:lstStyle/>
                    <a:p>
                      <a:pPr algn="l" fontAlgn="t"/>
                      <a:r>
                        <a:rPr lang="id-ID" sz="2000" u="none" strike="noStrike" dirty="0">
                          <a:solidFill>
                            <a:schemeClr val="tx1"/>
                          </a:solidFill>
                          <a:effectLst/>
                        </a:rPr>
                        <a:t>RSMA memastikan penggunaan obat secara islami</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rowSpan="2">
                  <a:txBody>
                    <a:bodyPr/>
                    <a:lstStyle/>
                    <a:p>
                      <a:pPr algn="ctr" fontAlgn="b"/>
                      <a:r>
                        <a:rPr lang="id-ID" sz="2000" u="none" strike="noStrike" dirty="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Persedian obat</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rowSpan="2">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690689463"/>
                  </a:ext>
                </a:extLst>
              </a:tr>
              <a:tr h="312540">
                <a:tc vMerge="1">
                  <a:txBody>
                    <a:bodyPr/>
                    <a:lstStyle/>
                    <a:p>
                      <a:endParaRPr lang="id-ID"/>
                    </a:p>
                  </a:txBody>
                  <a:tcPr/>
                </a:tc>
                <a:tc vMerge="1">
                  <a:txBody>
                    <a:bodyPr/>
                    <a:lstStyle/>
                    <a:p>
                      <a:endParaRPr lang="id-ID"/>
                    </a:p>
                  </a:txBody>
                  <a:tcPr/>
                </a:tc>
                <a:tc vMerge="1">
                  <a:txBody>
                    <a:bodyPr/>
                    <a:lstStyle/>
                    <a:p>
                      <a:pPr algn="ct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Proses pengobatan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vMerge="1">
                  <a:txBody>
                    <a:bodyPr/>
                    <a:lstStyle/>
                    <a:p>
                      <a:pPr algn="r" fontAlgn="b"/>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303217130"/>
                  </a:ext>
                </a:extLst>
              </a:tr>
              <a:tr h="312540">
                <a:tc rowSpan="3">
                  <a:txBody>
                    <a:bodyPr/>
                    <a:lstStyle/>
                    <a:p>
                      <a:pPr algn="r" fontAlgn="t"/>
                      <a:r>
                        <a:rPr lang="id-ID" sz="2000" u="none" strike="noStrike" dirty="0">
                          <a:solidFill>
                            <a:schemeClr val="tx1"/>
                          </a:solidFill>
                          <a:effectLst/>
                        </a:rPr>
                        <a:t>2.</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rowSpan="3">
                  <a:txBody>
                    <a:bodyPr/>
                    <a:lstStyle/>
                    <a:p>
                      <a:pPr algn="l" fontAlgn="t"/>
                      <a:r>
                        <a:rPr lang="id-ID" sz="2000" u="none" strike="noStrike" dirty="0">
                          <a:solidFill>
                            <a:schemeClr val="tx1"/>
                          </a:solidFill>
                          <a:effectLst/>
                        </a:rPr>
                        <a:t> RSMA memberikan pemahaman kepada pasien tentang proses penyembuhan penyakit menurut Islam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dalam rekam medik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898500386"/>
                  </a:ext>
                </a:extLst>
              </a:tr>
              <a:tr h="312540">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Proses edukasi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469669557"/>
                  </a:ext>
                </a:extLst>
              </a:tr>
              <a:tr h="462305">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PPA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49799696"/>
                  </a:ext>
                </a:extLst>
              </a:tr>
              <a:tr h="625079">
                <a:tc>
                  <a:txBody>
                    <a:bodyPr/>
                    <a:lstStyle/>
                    <a:p>
                      <a:pPr algn="r" fontAlgn="t"/>
                      <a:r>
                        <a:rPr lang="id-ID" sz="2000" u="none" strike="noStrike" dirty="0">
                          <a:solidFill>
                            <a:schemeClr val="tx1"/>
                          </a:solidFill>
                          <a:effectLst/>
                        </a:rPr>
                        <a:t>3.</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fi-FI" sz="2000" u="none" strike="noStrike" dirty="0">
                          <a:solidFill>
                            <a:schemeClr val="tx1"/>
                          </a:solidFill>
                          <a:effectLst/>
                        </a:rPr>
                        <a:t>Pasien diberikan tuntunan berdoa ketika menggunakan obat</a:t>
                      </a:r>
                      <a:endParaRPr lang="fi-FI"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en-US" sz="2000" u="none" strike="noStrike" dirty="0" smtClean="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id-ID" sz="2000" u="none" strike="noStrike" dirty="0">
                          <a:solidFill>
                            <a:schemeClr val="tx1"/>
                          </a:solidFill>
                          <a:effectLst/>
                        </a:rPr>
                        <a:t> </a:t>
                      </a:r>
                      <a:r>
                        <a:rPr lang="id-ID" sz="2000" u="none" strike="noStrike" dirty="0" smtClean="0">
                          <a:solidFill>
                            <a:schemeClr val="tx1"/>
                          </a:solidFill>
                          <a:effectLst/>
                        </a:rPr>
                        <a:t>Pasien / Keluarga</a:t>
                      </a:r>
                      <a:endParaRPr lang="id-ID" sz="2000" b="0" i="0" u="none" strike="noStrike" dirty="0" smtClean="0">
                        <a:solidFill>
                          <a:schemeClr val="tx1"/>
                        </a:solidFill>
                        <a:effectLst/>
                        <a:latin typeface="Calibri" panose="020F0502020204030204" pitchFamily="34" charset="0"/>
                      </a:endParaRPr>
                    </a:p>
                    <a:p>
                      <a:pPr algn="l"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624853727"/>
                  </a:ext>
                </a:extLst>
              </a:tr>
            </a:tbl>
          </a:graphicData>
        </a:graphic>
      </p:graphicFrame>
    </p:spTree>
    <p:extLst>
      <p:ext uri="{BB962C8B-B14F-4D97-AF65-F5344CB8AC3E}">
        <p14:creationId xmlns:p14="http://schemas.microsoft.com/office/powerpoint/2010/main" val="2965245587"/>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5219799E-43E2-4188-9896-18173925FE4B}"/>
              </a:ext>
            </a:extLst>
          </p:cNvPr>
          <p:cNvGraphicFramePr>
            <a:graphicFrameLocks noGrp="1"/>
          </p:cNvGraphicFramePr>
          <p:nvPr>
            <p:extLst>
              <p:ext uri="{D42A27DB-BD31-4B8C-83A1-F6EECF244321}">
                <p14:modId xmlns:p14="http://schemas.microsoft.com/office/powerpoint/2010/main" val="2419127337"/>
              </p:ext>
            </p:extLst>
          </p:nvPr>
        </p:nvGraphicFramePr>
        <p:xfrm>
          <a:off x="569844" y="477078"/>
          <a:ext cx="11290852" cy="4664783"/>
        </p:xfrm>
        <a:graphic>
          <a:graphicData uri="http://schemas.openxmlformats.org/drawingml/2006/table">
            <a:tbl>
              <a:tblPr>
                <a:tableStyleId>{5C22544A-7EE6-4342-B048-85BDC9FD1C3A}</a:tableStyleId>
              </a:tblPr>
              <a:tblGrid>
                <a:gridCol w="608102">
                  <a:extLst>
                    <a:ext uri="{9D8B030D-6E8A-4147-A177-3AD203B41FA5}">
                      <a16:colId xmlns:a16="http://schemas.microsoft.com/office/drawing/2014/main" val="3028496542"/>
                    </a:ext>
                  </a:extLst>
                </a:gridCol>
                <a:gridCol w="4019509">
                  <a:extLst>
                    <a:ext uri="{9D8B030D-6E8A-4147-A177-3AD203B41FA5}">
                      <a16:colId xmlns:a16="http://schemas.microsoft.com/office/drawing/2014/main" val="3752372666"/>
                    </a:ext>
                  </a:extLst>
                </a:gridCol>
                <a:gridCol w="258766">
                  <a:extLst>
                    <a:ext uri="{9D8B030D-6E8A-4147-A177-3AD203B41FA5}">
                      <a16:colId xmlns:a16="http://schemas.microsoft.com/office/drawing/2014/main" val="2973218051"/>
                    </a:ext>
                  </a:extLst>
                </a:gridCol>
                <a:gridCol w="5278840">
                  <a:extLst>
                    <a:ext uri="{9D8B030D-6E8A-4147-A177-3AD203B41FA5}">
                      <a16:colId xmlns:a16="http://schemas.microsoft.com/office/drawing/2014/main" val="1408872587"/>
                    </a:ext>
                  </a:extLst>
                </a:gridCol>
                <a:gridCol w="1125635">
                  <a:extLst>
                    <a:ext uri="{9D8B030D-6E8A-4147-A177-3AD203B41FA5}">
                      <a16:colId xmlns:a16="http://schemas.microsoft.com/office/drawing/2014/main" val="855471394"/>
                    </a:ext>
                  </a:extLst>
                </a:gridCol>
              </a:tblGrid>
              <a:tr h="331404">
                <a:tc gridSpan="5">
                  <a:txBody>
                    <a:bodyPr/>
                    <a:lstStyle/>
                    <a:p>
                      <a:pPr algn="l" fontAlgn="t"/>
                      <a:r>
                        <a:rPr lang="id-ID" sz="2000" b="1" u="none" strike="noStrike" dirty="0">
                          <a:solidFill>
                            <a:srgbClr val="FFC000"/>
                          </a:solidFill>
                          <a:effectLst/>
                        </a:rPr>
                        <a:t>Standar PRSMA 4.1</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174675245"/>
                  </a:ext>
                </a:extLst>
              </a:tr>
              <a:tr h="430825">
                <a:tc gridSpan="5">
                  <a:txBody>
                    <a:bodyPr/>
                    <a:lstStyle/>
                    <a:p>
                      <a:pPr algn="l" fontAlgn="t"/>
                      <a:r>
                        <a:rPr lang="id-ID" sz="2000" u="none" strike="noStrike">
                          <a:solidFill>
                            <a:schemeClr val="tx1"/>
                          </a:solidFill>
                          <a:effectLst/>
                        </a:rPr>
                        <a:t>RSMA menjamin kehalalan makanan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5292779"/>
                  </a:ext>
                </a:extLst>
              </a:tr>
              <a:tr h="331404">
                <a:tc gridSpan="5">
                  <a:txBody>
                    <a:bodyPr/>
                    <a:lstStyle/>
                    <a:p>
                      <a:pPr algn="l" fontAlgn="t"/>
                      <a:r>
                        <a:rPr lang="fi-FI" sz="2000" b="1" u="none" strike="noStrike" dirty="0">
                          <a:solidFill>
                            <a:srgbClr val="FFC000"/>
                          </a:solidFill>
                          <a:effectLst/>
                        </a:rPr>
                        <a:t>Maksud dan Tujuan PRSMA 4.1</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483956606"/>
                  </a:ext>
                </a:extLst>
              </a:tr>
              <a:tr h="397685">
                <a:tc gridSpan="5">
                  <a:txBody>
                    <a:bodyPr/>
                    <a:lstStyle/>
                    <a:p>
                      <a:pPr algn="l" fontAlgn="t"/>
                      <a:r>
                        <a:rPr lang="id-ID" sz="2000" u="none" strike="noStrike">
                          <a:solidFill>
                            <a:schemeClr val="tx1"/>
                          </a:solidFill>
                          <a:effectLst/>
                        </a:rPr>
                        <a:t>RSMA menjamin kehalalan  makanan dan minuman yang disajikan kepada pasien, pegawai, dan pelanggan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342027628"/>
                  </a:ext>
                </a:extLst>
              </a:tr>
              <a:tr h="331404">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301021870"/>
                  </a:ext>
                </a:extLst>
              </a:tr>
              <a:tr h="662808">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RSMA menjamin makanan atau minuman yang disediakan halal dan thayyib</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Sertifikasi jaminan halal terhadap proses produksi dari lembaga yang berwenang</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4040708472"/>
                  </a:ext>
                </a:extLst>
              </a:tr>
              <a:tr h="662808">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Seluruh  pasien mendapatkan pelayanan makanan dan minuman yang halal dan thayyib</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Sertifikasi jaminan halal terhadap proses produksi makanan pasien dari lembaga yang berwenang</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1477093086"/>
                  </a:ext>
                </a:extLst>
              </a:tr>
              <a:tr h="994211">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Makanan dan minuman yang dijual dan disajikan di lingkungan RSMA dijamin kehalalannya</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dirty="0">
                          <a:solidFill>
                            <a:schemeClr val="tx1"/>
                          </a:solidFill>
                          <a:effectLst/>
                        </a:rPr>
                        <a:t>Sertifikasi jaminan halal terhadap proses produksi makanan keluarga dari lembaga yang berwenang</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717970493"/>
                  </a:ext>
                </a:extLst>
              </a:tr>
            </a:tbl>
          </a:graphicData>
        </a:graphic>
      </p:graphicFrame>
    </p:spTree>
    <p:extLst>
      <p:ext uri="{BB962C8B-B14F-4D97-AF65-F5344CB8AC3E}">
        <p14:creationId xmlns:p14="http://schemas.microsoft.com/office/powerpoint/2010/main" val="1452383380"/>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AEA4131-BFD0-42B7-9548-40B4AB50A56F}"/>
              </a:ext>
            </a:extLst>
          </p:cNvPr>
          <p:cNvGraphicFramePr>
            <a:graphicFrameLocks noGrp="1"/>
          </p:cNvGraphicFramePr>
          <p:nvPr>
            <p:extLst>
              <p:ext uri="{D42A27DB-BD31-4B8C-83A1-F6EECF244321}">
                <p14:modId xmlns:p14="http://schemas.microsoft.com/office/powerpoint/2010/main" val="3741620838"/>
              </p:ext>
            </p:extLst>
          </p:nvPr>
        </p:nvGraphicFramePr>
        <p:xfrm>
          <a:off x="278296" y="424070"/>
          <a:ext cx="11476383" cy="4268560"/>
        </p:xfrm>
        <a:graphic>
          <a:graphicData uri="http://schemas.openxmlformats.org/drawingml/2006/table">
            <a:tbl>
              <a:tblPr>
                <a:tableStyleId>{5C22544A-7EE6-4342-B048-85BDC9FD1C3A}</a:tableStyleId>
              </a:tblPr>
              <a:tblGrid>
                <a:gridCol w="618094">
                  <a:extLst>
                    <a:ext uri="{9D8B030D-6E8A-4147-A177-3AD203B41FA5}">
                      <a16:colId xmlns:a16="http://schemas.microsoft.com/office/drawing/2014/main" val="1985260228"/>
                    </a:ext>
                  </a:extLst>
                </a:gridCol>
                <a:gridCol w="4085557">
                  <a:extLst>
                    <a:ext uri="{9D8B030D-6E8A-4147-A177-3AD203B41FA5}">
                      <a16:colId xmlns:a16="http://schemas.microsoft.com/office/drawing/2014/main" val="4079429131"/>
                    </a:ext>
                  </a:extLst>
                </a:gridCol>
                <a:gridCol w="263018">
                  <a:extLst>
                    <a:ext uri="{9D8B030D-6E8A-4147-A177-3AD203B41FA5}">
                      <a16:colId xmlns:a16="http://schemas.microsoft.com/office/drawing/2014/main" val="2346913874"/>
                    </a:ext>
                  </a:extLst>
                </a:gridCol>
                <a:gridCol w="5365582">
                  <a:extLst>
                    <a:ext uri="{9D8B030D-6E8A-4147-A177-3AD203B41FA5}">
                      <a16:colId xmlns:a16="http://schemas.microsoft.com/office/drawing/2014/main" val="3920675967"/>
                    </a:ext>
                  </a:extLst>
                </a:gridCol>
                <a:gridCol w="1144132">
                  <a:extLst>
                    <a:ext uri="{9D8B030D-6E8A-4147-A177-3AD203B41FA5}">
                      <a16:colId xmlns:a16="http://schemas.microsoft.com/office/drawing/2014/main" val="4284807331"/>
                    </a:ext>
                  </a:extLst>
                </a:gridCol>
              </a:tblGrid>
              <a:tr h="363547">
                <a:tc gridSpan="5">
                  <a:txBody>
                    <a:bodyPr/>
                    <a:lstStyle/>
                    <a:p>
                      <a:pPr algn="l" fontAlgn="t"/>
                      <a:r>
                        <a:rPr lang="id-ID" sz="2000" b="1" u="none" strike="noStrike" dirty="0">
                          <a:solidFill>
                            <a:srgbClr val="FFC000"/>
                          </a:solidFill>
                          <a:effectLst/>
                        </a:rPr>
                        <a:t>Standar PRSMA 4.2</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905819963"/>
                  </a:ext>
                </a:extLst>
              </a:tr>
              <a:tr h="363547">
                <a:tc gridSpan="5">
                  <a:txBody>
                    <a:bodyPr/>
                    <a:lstStyle/>
                    <a:p>
                      <a:pPr algn="l" fontAlgn="t"/>
                      <a:r>
                        <a:rPr lang="fi-FI" sz="2000" u="none" strike="noStrike">
                          <a:solidFill>
                            <a:schemeClr val="tx1"/>
                          </a:solidFill>
                          <a:effectLst/>
                        </a:rPr>
                        <a:t>Suplai makanan di RSMA oleh pihak lain dijamin kehalalannya</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871460601"/>
                  </a:ext>
                </a:extLst>
              </a:tr>
              <a:tr h="363547">
                <a:tc gridSpan="5">
                  <a:txBody>
                    <a:bodyPr/>
                    <a:lstStyle/>
                    <a:p>
                      <a:pPr algn="l" fontAlgn="t"/>
                      <a:r>
                        <a:rPr lang="fi-FI" sz="2000" b="1" u="none" strike="noStrike" dirty="0">
                          <a:solidFill>
                            <a:srgbClr val="FFC000"/>
                          </a:solidFill>
                          <a:effectLst/>
                        </a:rPr>
                        <a:t>Maksud dan Tujuan PRSMA 4.2</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47333649"/>
                  </a:ext>
                </a:extLst>
              </a:tr>
              <a:tr h="436257">
                <a:tc gridSpan="5">
                  <a:txBody>
                    <a:bodyPr/>
                    <a:lstStyle/>
                    <a:p>
                      <a:pPr algn="l" fontAlgn="t"/>
                      <a:r>
                        <a:rPr lang="id-ID" sz="2000" u="none" strike="noStrike">
                          <a:solidFill>
                            <a:schemeClr val="tx1"/>
                          </a:solidFill>
                          <a:effectLst/>
                        </a:rPr>
                        <a:t>RSMA memastikan kehalalan suplai bahan makanan dan makanan jadi yang digunakan di rumah sakit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788179825"/>
                  </a:ext>
                </a:extLst>
              </a:tr>
              <a:tr h="363547">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683288938"/>
                  </a:ext>
                </a:extLst>
              </a:tr>
              <a:tr h="727095">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fi-FI" sz="2000" u="none" strike="noStrike">
                          <a:solidFill>
                            <a:schemeClr val="tx1"/>
                          </a:solidFill>
                          <a:effectLst/>
                        </a:rPr>
                        <a:t>RSMA menjamin kehalalan pasokan makanan/minuman </a:t>
                      </a:r>
                      <a:endParaRPr lang="fi-FI"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Kebijakan direksi RSMA</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2500587115"/>
                  </a:ext>
                </a:extLst>
              </a:tr>
              <a:tr h="727095">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fi-FI" sz="2000" u="none" strike="noStrike">
                          <a:solidFill>
                            <a:schemeClr val="tx1"/>
                          </a:solidFill>
                          <a:effectLst/>
                        </a:rPr>
                        <a:t>Seluruh  pemasok menjamin makanan/minuman  halal </a:t>
                      </a:r>
                      <a:endParaRPr lang="fi-FI"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Sertifikasi jaminan halal terhadap proses produksi makanan pasien dari lembaga yang berwenang</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200794710"/>
                  </a:ext>
                </a:extLst>
              </a:tr>
              <a:tr h="727095">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Petugas memastikan bahwa makanan/minuman yang dipasok  adalah halal </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Catatan monitoring</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261998364"/>
                  </a:ext>
                </a:extLst>
              </a:tr>
            </a:tbl>
          </a:graphicData>
        </a:graphic>
      </p:graphicFrame>
    </p:spTree>
    <p:extLst>
      <p:ext uri="{BB962C8B-B14F-4D97-AF65-F5344CB8AC3E}">
        <p14:creationId xmlns:p14="http://schemas.microsoft.com/office/powerpoint/2010/main" val="528540824"/>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EAC22BE-D7DF-4895-850F-9F4F4380EE59}"/>
              </a:ext>
            </a:extLst>
          </p:cNvPr>
          <p:cNvGraphicFramePr>
            <a:graphicFrameLocks noGrp="1"/>
          </p:cNvGraphicFramePr>
          <p:nvPr>
            <p:extLst>
              <p:ext uri="{D42A27DB-BD31-4B8C-83A1-F6EECF244321}">
                <p14:modId xmlns:p14="http://schemas.microsoft.com/office/powerpoint/2010/main" val="1743122838"/>
              </p:ext>
            </p:extLst>
          </p:nvPr>
        </p:nvGraphicFramePr>
        <p:xfrm>
          <a:off x="702365" y="331304"/>
          <a:ext cx="10999304" cy="4820749"/>
        </p:xfrm>
        <a:graphic>
          <a:graphicData uri="http://schemas.openxmlformats.org/drawingml/2006/table">
            <a:tbl>
              <a:tblPr>
                <a:tableStyleId>{5C22544A-7EE6-4342-B048-85BDC9FD1C3A}</a:tableStyleId>
              </a:tblPr>
              <a:tblGrid>
                <a:gridCol w="410075">
                  <a:extLst>
                    <a:ext uri="{9D8B030D-6E8A-4147-A177-3AD203B41FA5}">
                      <a16:colId xmlns:a16="http://schemas.microsoft.com/office/drawing/2014/main" val="3730646148"/>
                    </a:ext>
                  </a:extLst>
                </a:gridCol>
                <a:gridCol w="4837786">
                  <a:extLst>
                    <a:ext uri="{9D8B030D-6E8A-4147-A177-3AD203B41FA5}">
                      <a16:colId xmlns:a16="http://schemas.microsoft.com/office/drawing/2014/main" val="372129216"/>
                    </a:ext>
                  </a:extLst>
                </a:gridCol>
                <a:gridCol w="569844">
                  <a:extLst>
                    <a:ext uri="{9D8B030D-6E8A-4147-A177-3AD203B41FA5}">
                      <a16:colId xmlns:a16="http://schemas.microsoft.com/office/drawing/2014/main" val="275380362"/>
                    </a:ext>
                  </a:extLst>
                </a:gridCol>
                <a:gridCol w="4422526">
                  <a:extLst>
                    <a:ext uri="{9D8B030D-6E8A-4147-A177-3AD203B41FA5}">
                      <a16:colId xmlns:a16="http://schemas.microsoft.com/office/drawing/2014/main" val="2783575159"/>
                    </a:ext>
                  </a:extLst>
                </a:gridCol>
                <a:gridCol w="759073">
                  <a:extLst>
                    <a:ext uri="{9D8B030D-6E8A-4147-A177-3AD203B41FA5}">
                      <a16:colId xmlns:a16="http://schemas.microsoft.com/office/drawing/2014/main" val="4241571337"/>
                    </a:ext>
                  </a:extLst>
                </a:gridCol>
              </a:tblGrid>
              <a:tr h="295680">
                <a:tc gridSpan="5">
                  <a:txBody>
                    <a:bodyPr/>
                    <a:lstStyle/>
                    <a:p>
                      <a:pPr algn="l" fontAlgn="t"/>
                      <a:r>
                        <a:rPr lang="id-ID" sz="2000" b="1" u="none" strike="noStrike" dirty="0">
                          <a:solidFill>
                            <a:srgbClr val="FFC000"/>
                          </a:solidFill>
                          <a:effectLst/>
                        </a:rPr>
                        <a:t>Standar PRSMA 4.3</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905136800"/>
                  </a:ext>
                </a:extLst>
              </a:tr>
              <a:tr h="295680">
                <a:tc gridSpan="5">
                  <a:txBody>
                    <a:bodyPr/>
                    <a:lstStyle/>
                    <a:p>
                      <a:pPr algn="l" fontAlgn="t"/>
                      <a:r>
                        <a:rPr lang="fi-FI" sz="2000" u="none" strike="noStrike">
                          <a:solidFill>
                            <a:schemeClr val="tx1"/>
                          </a:solidFill>
                          <a:effectLst/>
                        </a:rPr>
                        <a:t>RSMA dalam proses produksi makanan menganut kaidah kehalalan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02284081"/>
                  </a:ext>
                </a:extLst>
              </a:tr>
              <a:tr h="295680">
                <a:tc gridSpan="5">
                  <a:txBody>
                    <a:bodyPr/>
                    <a:lstStyle/>
                    <a:p>
                      <a:pPr algn="l" fontAlgn="t"/>
                      <a:r>
                        <a:rPr lang="fi-FI" sz="2000" b="1" u="none" strike="noStrike" dirty="0">
                          <a:solidFill>
                            <a:srgbClr val="FFC000"/>
                          </a:solidFill>
                          <a:effectLst/>
                        </a:rPr>
                        <a:t>Maksud dan Tujuan PRSMA 4.3</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76275201"/>
                  </a:ext>
                </a:extLst>
              </a:tr>
              <a:tr h="650496">
                <a:tc gridSpan="5">
                  <a:txBody>
                    <a:bodyPr/>
                    <a:lstStyle/>
                    <a:p>
                      <a:pPr algn="l" fontAlgn="t"/>
                      <a:r>
                        <a:rPr lang="nn-NO" sz="2000" u="none" strike="noStrike">
                          <a:solidFill>
                            <a:schemeClr val="tx1"/>
                          </a:solidFill>
                          <a:effectLst/>
                        </a:rPr>
                        <a:t>RSMA  membuat kebijakan yang mengatur tentang proses produksi makanan menganut kaidah kehalalan</a:t>
                      </a:r>
                      <a:endParaRPr lang="nn-NO"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570605334"/>
                  </a:ext>
                </a:extLst>
              </a:tr>
              <a:tr h="295680">
                <a:tc>
                  <a:txBody>
                    <a:bodyPr/>
                    <a:lstStyle/>
                    <a:p>
                      <a:pPr algn="r" fontAlgn="t"/>
                      <a:r>
                        <a:rPr lang="id-ID" sz="2000" b="1" u="none" strike="noStrike" dirty="0">
                          <a:solidFill>
                            <a:schemeClr val="tx1"/>
                          </a:solidFill>
                          <a:effectLst/>
                        </a:rPr>
                        <a:t> </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b="1" u="none" strike="noStrike" dirty="0">
                          <a:solidFill>
                            <a:schemeClr val="tx1"/>
                          </a:solidFill>
                          <a:effectLst/>
                        </a:rPr>
                        <a:t>ELEMEN</a:t>
                      </a:r>
                      <a:endParaRPr lang="id-ID" sz="2000" b="1"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gridSpan="2">
                  <a:txBody>
                    <a:bodyPr/>
                    <a:lstStyle/>
                    <a:p>
                      <a:pPr algn="ctr" fontAlgn="b"/>
                      <a:r>
                        <a:rPr lang="id-ID" sz="2000" b="1" u="none" strike="noStrike" dirty="0">
                          <a:solidFill>
                            <a:schemeClr val="tx1"/>
                          </a:solidFill>
                          <a:effectLst/>
                        </a:rPr>
                        <a:t>TELUSUR</a:t>
                      </a:r>
                      <a:endParaRPr lang="id-ID" sz="2000" b="1"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301305103"/>
                  </a:ext>
                </a:extLst>
              </a:tr>
              <a:tr h="295680">
                <a:tc rowSpan="2">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rowSpan="2">
                  <a:txBody>
                    <a:bodyPr/>
                    <a:lstStyle/>
                    <a:p>
                      <a:pPr algn="l" fontAlgn="t"/>
                      <a:r>
                        <a:rPr lang="fi-FI" sz="2000" u="none" strike="noStrike">
                          <a:solidFill>
                            <a:schemeClr val="tx1"/>
                          </a:solidFill>
                          <a:effectLst/>
                        </a:rPr>
                        <a:t>RSMA menjamin proses produksi makanan menganut kaidah kehalalan</a:t>
                      </a:r>
                      <a:endParaRPr lang="fi-FI"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b"/>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Kebijakan RSMA</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rowSpan="2">
                  <a:txBody>
                    <a:bodyPr/>
                    <a:lstStyle/>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59558143"/>
                  </a:ext>
                </a:extLst>
              </a:tr>
              <a:tr h="591360">
                <a:tc vMerge="1">
                  <a:txBody>
                    <a:bodyPr/>
                    <a:lstStyle/>
                    <a:p>
                      <a:endParaRPr lang="id-ID"/>
                    </a:p>
                  </a:txBody>
                  <a:tcPr/>
                </a:tc>
                <a:tc vMerge="1">
                  <a:txBody>
                    <a:bodyPr/>
                    <a:lstStyle/>
                    <a:p>
                      <a:endParaRPr lang="id-ID"/>
                    </a:p>
                  </a:txBody>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Sertifikasi jaminan halal terhadap proses produksi dari lembaga yang berwenang</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992388432"/>
                  </a:ext>
                </a:extLst>
              </a:tr>
              <a:tr h="795379">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Pelayanan makanan di lingkungan RSMA proses produksinya menganut kaidah kehalalan</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Sertifikasi jaminan halal terhadap proses produksi makanan keluarga dari lembaga yang berwenang</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3699425772"/>
                  </a:ext>
                </a:extLst>
              </a:tr>
              <a:tr h="1055578">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Petugas melaksanakan pelayanan makanan bagi pasien dalam proses produksi makananannya menganut kaidah kehalalan</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a:solidFill>
                            <a:schemeClr val="tx1"/>
                          </a:solidFill>
                          <a:effectLst/>
                        </a:rPr>
                        <a:t>Sertifikasi jaminan halal terhadap proses produksi makanan pasien dari lembaga yang berwenang</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extLst>
                  <a:ext uri="{0D108BD9-81ED-4DB2-BD59-A6C34878D82A}">
                    <a16:rowId xmlns:a16="http://schemas.microsoft.com/office/drawing/2014/main" val="2107618438"/>
                  </a:ext>
                </a:extLst>
              </a:tr>
            </a:tbl>
          </a:graphicData>
        </a:graphic>
      </p:graphicFrame>
    </p:spTree>
    <p:extLst>
      <p:ext uri="{BB962C8B-B14F-4D97-AF65-F5344CB8AC3E}">
        <p14:creationId xmlns:p14="http://schemas.microsoft.com/office/powerpoint/2010/main" val="206688920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7BA680F-BE13-4568-9AD5-35C5692EE8F1}"/>
              </a:ext>
            </a:extLst>
          </p:cNvPr>
          <p:cNvGraphicFramePr>
            <a:graphicFrameLocks noGrp="1"/>
          </p:cNvGraphicFramePr>
          <p:nvPr>
            <p:extLst>
              <p:ext uri="{D42A27DB-BD31-4B8C-83A1-F6EECF244321}">
                <p14:modId xmlns:p14="http://schemas.microsoft.com/office/powerpoint/2010/main" val="983460134"/>
              </p:ext>
            </p:extLst>
          </p:nvPr>
        </p:nvGraphicFramePr>
        <p:xfrm>
          <a:off x="251791" y="397565"/>
          <a:ext cx="11675167" cy="6264185"/>
        </p:xfrm>
        <a:graphic>
          <a:graphicData uri="http://schemas.openxmlformats.org/drawingml/2006/table">
            <a:tbl>
              <a:tblPr>
                <a:tableStyleId>{5C22544A-7EE6-4342-B048-85BDC9FD1C3A}</a:tableStyleId>
              </a:tblPr>
              <a:tblGrid>
                <a:gridCol w="628800">
                  <a:extLst>
                    <a:ext uri="{9D8B030D-6E8A-4147-A177-3AD203B41FA5}">
                      <a16:colId xmlns:a16="http://schemas.microsoft.com/office/drawing/2014/main" val="4251531232"/>
                    </a:ext>
                  </a:extLst>
                </a:gridCol>
                <a:gridCol w="4156324">
                  <a:extLst>
                    <a:ext uri="{9D8B030D-6E8A-4147-A177-3AD203B41FA5}">
                      <a16:colId xmlns:a16="http://schemas.microsoft.com/office/drawing/2014/main" val="3419583115"/>
                    </a:ext>
                  </a:extLst>
                </a:gridCol>
                <a:gridCol w="267574">
                  <a:extLst>
                    <a:ext uri="{9D8B030D-6E8A-4147-A177-3AD203B41FA5}">
                      <a16:colId xmlns:a16="http://schemas.microsoft.com/office/drawing/2014/main" val="1528425764"/>
                    </a:ext>
                  </a:extLst>
                </a:gridCol>
                <a:gridCol w="5458520">
                  <a:extLst>
                    <a:ext uri="{9D8B030D-6E8A-4147-A177-3AD203B41FA5}">
                      <a16:colId xmlns:a16="http://schemas.microsoft.com/office/drawing/2014/main" val="1186385943"/>
                    </a:ext>
                  </a:extLst>
                </a:gridCol>
                <a:gridCol w="1163949">
                  <a:extLst>
                    <a:ext uri="{9D8B030D-6E8A-4147-A177-3AD203B41FA5}">
                      <a16:colId xmlns:a16="http://schemas.microsoft.com/office/drawing/2014/main" val="222149504"/>
                    </a:ext>
                  </a:extLst>
                </a:gridCol>
              </a:tblGrid>
              <a:tr h="253931">
                <a:tc gridSpan="5">
                  <a:txBody>
                    <a:bodyPr/>
                    <a:lstStyle/>
                    <a:p>
                      <a:pPr algn="l" fontAlgn="t"/>
                      <a:r>
                        <a:rPr lang="id-ID" sz="2000" b="1" u="none" strike="noStrike" dirty="0">
                          <a:solidFill>
                            <a:srgbClr val="FFC000"/>
                          </a:solidFill>
                          <a:effectLst/>
                        </a:rPr>
                        <a:t>Standar PRSMA 4.4</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481152287"/>
                  </a:ext>
                </a:extLst>
              </a:tr>
              <a:tr h="330110">
                <a:tc gridSpan="5">
                  <a:txBody>
                    <a:bodyPr/>
                    <a:lstStyle/>
                    <a:p>
                      <a:pPr algn="l" fontAlgn="t"/>
                      <a:r>
                        <a:rPr lang="id-ID" sz="2000" u="none" strike="noStrike">
                          <a:solidFill>
                            <a:schemeClr val="tx1"/>
                          </a:solidFill>
                          <a:effectLst/>
                        </a:rPr>
                        <a:t>RSMA mengevalasi daya terima pasien terhadap makanan untuk mencegah tabdzir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59223732"/>
                  </a:ext>
                </a:extLst>
              </a:tr>
              <a:tr h="253931">
                <a:tc gridSpan="5">
                  <a:txBody>
                    <a:bodyPr/>
                    <a:lstStyle/>
                    <a:p>
                      <a:pPr algn="l" fontAlgn="t"/>
                      <a:r>
                        <a:rPr lang="fi-FI" sz="2000" b="1" u="none" strike="noStrike" dirty="0">
                          <a:solidFill>
                            <a:srgbClr val="FFC000"/>
                          </a:solidFill>
                          <a:effectLst/>
                        </a:rPr>
                        <a:t>Maksud dan Tujuan PRSMA 4.4</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74995975"/>
                  </a:ext>
                </a:extLst>
              </a:tr>
              <a:tr h="459615">
                <a:tc gridSpan="5">
                  <a:txBody>
                    <a:bodyPr/>
                    <a:lstStyle/>
                    <a:p>
                      <a:pPr algn="l" fontAlgn="t"/>
                      <a:r>
                        <a:rPr lang="id-ID" sz="2000" u="none" strike="noStrike">
                          <a:solidFill>
                            <a:schemeClr val="tx1"/>
                          </a:solidFill>
                          <a:effectLst/>
                        </a:rPr>
                        <a:t>Tabzir adalah perilaku syetan, yakni menyia-nyiakan sesuatu yang bermanfaat. RSMA melakukan evaluasi daya terima pasien terhadap gizi/makanan yang diberikan untuk memperkirakan seberapa banyak sebaiknya porsi diberikan, agar yang tersisa lebih minimal</a:t>
                      </a:r>
                      <a:endParaRPr lang="id-ID" sz="2000" b="0" i="1"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607521194"/>
                  </a:ext>
                </a:extLst>
              </a:tr>
              <a:tr h="253931">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068603887"/>
                  </a:ext>
                </a:extLst>
              </a:tr>
              <a:tr h="761792">
                <a:tc>
                  <a:txBody>
                    <a:bodyPr/>
                    <a:lstStyle/>
                    <a:p>
                      <a:pPr algn="r" fontAlgn="t"/>
                      <a:r>
                        <a:rPr lang="id-ID" sz="2000" u="none" strike="noStrike" dirty="0">
                          <a:solidFill>
                            <a:schemeClr val="tx1"/>
                          </a:solidFill>
                          <a:effectLst/>
                        </a:rPr>
                        <a:t>1.</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RSMA mengatur tentang evaluasi daya terima pasien terhadap makanan untuk mencegah mubadzir</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Regulasi proses evaluasi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52112908"/>
                  </a:ext>
                </a:extLst>
              </a:tr>
              <a:tr h="253931">
                <a:tc rowSpan="4">
                  <a:txBody>
                    <a:bodyPr/>
                    <a:lstStyle/>
                    <a:p>
                      <a:pPr algn="r" fontAlgn="t"/>
                      <a:r>
                        <a:rPr lang="id-ID" sz="2000" u="none" strike="noStrike" dirty="0">
                          <a:solidFill>
                            <a:schemeClr val="tx1"/>
                          </a:solidFill>
                          <a:effectLst/>
                        </a:rPr>
                        <a:t>2.</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4">
                  <a:txBody>
                    <a:bodyPr/>
                    <a:lstStyle/>
                    <a:p>
                      <a:pPr algn="l" fontAlgn="t"/>
                      <a:r>
                        <a:rPr lang="id-ID" sz="2000" u="none" strike="noStrike" dirty="0">
                          <a:solidFill>
                            <a:schemeClr val="tx1"/>
                          </a:solidFill>
                          <a:effectLst/>
                        </a:rPr>
                        <a:t>Diet yang disiapkan RSMA dikonsumsi oleh pasien</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4">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228265065"/>
                  </a:ext>
                </a:extLst>
              </a:tr>
              <a:tr h="253931">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956604392"/>
                  </a:ext>
                </a:extLst>
              </a:tr>
              <a:tr h="253931">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845240063"/>
                  </a:ext>
                </a:extLst>
              </a:tr>
              <a:tr h="253931">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 keluarga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879387398"/>
                  </a:ext>
                </a:extLst>
              </a:tr>
              <a:tr h="253931">
                <a:tc rowSpan="3">
                  <a:txBody>
                    <a:bodyPr/>
                    <a:lstStyle/>
                    <a:p>
                      <a:pPr algn="r" fontAlgn="t"/>
                      <a:r>
                        <a:rPr lang="id-ID" sz="2000" u="none" strike="noStrike" dirty="0">
                          <a:solidFill>
                            <a:schemeClr val="tx1"/>
                          </a:solidFill>
                          <a:effectLst/>
                        </a:rPr>
                        <a:t>3.</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dirty="0">
                          <a:solidFill>
                            <a:schemeClr val="tx1"/>
                          </a:solidFill>
                          <a:effectLst/>
                        </a:rPr>
                        <a:t>Keluarga pasien berpartisipasi aktif membantu pasien mengkonsumsi diet</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partisipsi aktif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507495026"/>
                  </a:ext>
                </a:extLst>
              </a:tr>
              <a:tr h="253931">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150448974"/>
                  </a:ext>
                </a:extLst>
              </a:tr>
              <a:tr h="253931">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Pasien / keluarga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648101490"/>
                  </a:ext>
                </a:extLst>
              </a:tr>
              <a:tr h="253931">
                <a:tc rowSpan="3">
                  <a:txBody>
                    <a:bodyPr/>
                    <a:lstStyle/>
                    <a:p>
                      <a:pPr algn="r" fontAlgn="t"/>
                      <a:r>
                        <a:rPr lang="id-ID" sz="2000" u="none" strike="noStrike" dirty="0">
                          <a:solidFill>
                            <a:schemeClr val="tx1"/>
                          </a:solidFill>
                          <a:effectLst/>
                        </a:rPr>
                        <a:t>4.</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l" fontAlgn="t"/>
                      <a:r>
                        <a:rPr lang="id-ID" sz="2000" u="none" strike="noStrike" dirty="0">
                          <a:solidFill>
                            <a:schemeClr val="tx1"/>
                          </a:solidFill>
                          <a:effectLst/>
                        </a:rPr>
                        <a:t> Petugas mengevaluasi daya terima pasien terhadap makanan untuk mencegah mubadzir</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dirty="0">
                          <a:solidFill>
                            <a:schemeClr val="tx1"/>
                          </a:solidFill>
                          <a:effectLst/>
                        </a:rPr>
                        <a:t>D</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dalam rekam medis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3">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637526266"/>
                  </a:ext>
                </a:extLst>
              </a:tr>
              <a:tr h="253931">
                <a:tc vMerge="1">
                  <a:txBody>
                    <a:bodyPr/>
                    <a:lstStyle/>
                    <a:p>
                      <a:endParaRPr lang="id-ID"/>
                    </a:p>
                  </a:txBody>
                  <a:tcPr/>
                </a:tc>
                <a:tc vMerge="1">
                  <a:txBody>
                    <a:bodyPr/>
                    <a:lstStyle/>
                    <a:p>
                      <a:endParaRPr lang="id-ID"/>
                    </a:p>
                  </a:txBody>
                  <a:tcPr/>
                </a:tc>
                <a:tc rowSpan="2">
                  <a:txBody>
                    <a:bodyPr/>
                    <a:lstStyle/>
                    <a:p>
                      <a:pPr algn="ctr" fontAlgn="t"/>
                      <a:r>
                        <a:rPr lang="id-ID" sz="2000" u="none" strike="noStrike" dirty="0">
                          <a:solidFill>
                            <a:schemeClr val="tx1"/>
                          </a:solidFill>
                          <a:effectLst/>
                        </a:rPr>
                        <a:t>W</a:t>
                      </a:r>
                      <a:endParaRPr lang="id-ID" sz="2000" b="0" i="0" u="none" strike="noStrike" dirty="0">
                        <a:solidFill>
                          <a:schemeClr val="tx1"/>
                        </a:solidFill>
                        <a:effectLst/>
                        <a:latin typeface="Calibri" panose="020F0502020204030204" pitchFamily="34" charset="0"/>
                      </a:endParaRPr>
                    </a:p>
                    <a:p>
                      <a:pPr algn="ct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83813556"/>
                  </a:ext>
                </a:extLst>
              </a:tr>
              <a:tr h="253931">
                <a:tc vMerge="1">
                  <a:txBody>
                    <a:bodyPr/>
                    <a:lstStyle/>
                    <a:p>
                      <a:endParaRPr lang="id-ID"/>
                    </a:p>
                  </a:txBody>
                  <a:tcPr/>
                </a:tc>
                <a:tc vMerge="1">
                  <a:txBody>
                    <a:bodyPr/>
                    <a:lstStyle/>
                    <a:p>
                      <a:endParaRPr lang="id-ID"/>
                    </a:p>
                  </a:txBody>
                  <a:tcPr/>
                </a:tc>
                <a:tc vMerge="1">
                  <a:txBody>
                    <a:bodyPr/>
                    <a:lstStyle/>
                    <a:p>
                      <a:pPr algn="ct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Pasien / keluarga</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928701203"/>
                  </a:ext>
                </a:extLst>
              </a:tr>
            </a:tbl>
          </a:graphicData>
        </a:graphic>
      </p:graphicFrame>
    </p:spTree>
    <p:extLst>
      <p:ext uri="{BB962C8B-B14F-4D97-AF65-F5344CB8AC3E}">
        <p14:creationId xmlns:p14="http://schemas.microsoft.com/office/powerpoint/2010/main" val="235434462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4915341A-CFF2-4D34-AD1C-F5AC8057A32A}"/>
              </a:ext>
            </a:extLst>
          </p:cNvPr>
          <p:cNvGraphicFramePr>
            <a:graphicFrameLocks noGrp="1"/>
          </p:cNvGraphicFramePr>
          <p:nvPr>
            <p:extLst>
              <p:ext uri="{D42A27DB-BD31-4B8C-83A1-F6EECF244321}">
                <p14:modId xmlns:p14="http://schemas.microsoft.com/office/powerpoint/2010/main" val="4058553245"/>
              </p:ext>
            </p:extLst>
          </p:nvPr>
        </p:nvGraphicFramePr>
        <p:xfrm>
          <a:off x="463826" y="357810"/>
          <a:ext cx="11370366" cy="4301575"/>
        </p:xfrm>
        <a:graphic>
          <a:graphicData uri="http://schemas.openxmlformats.org/drawingml/2006/table">
            <a:tbl>
              <a:tblPr>
                <a:tableStyleId>{5C22544A-7EE6-4342-B048-85BDC9FD1C3A}</a:tableStyleId>
              </a:tblPr>
              <a:tblGrid>
                <a:gridCol w="612385">
                  <a:extLst>
                    <a:ext uri="{9D8B030D-6E8A-4147-A177-3AD203B41FA5}">
                      <a16:colId xmlns:a16="http://schemas.microsoft.com/office/drawing/2014/main" val="1449846181"/>
                    </a:ext>
                  </a:extLst>
                </a:gridCol>
                <a:gridCol w="4940276">
                  <a:extLst>
                    <a:ext uri="{9D8B030D-6E8A-4147-A177-3AD203B41FA5}">
                      <a16:colId xmlns:a16="http://schemas.microsoft.com/office/drawing/2014/main" val="3417803480"/>
                    </a:ext>
                  </a:extLst>
                </a:gridCol>
                <a:gridCol w="516835">
                  <a:extLst>
                    <a:ext uri="{9D8B030D-6E8A-4147-A177-3AD203B41FA5}">
                      <a16:colId xmlns:a16="http://schemas.microsoft.com/office/drawing/2014/main" val="355478009"/>
                    </a:ext>
                  </a:extLst>
                </a:gridCol>
                <a:gridCol w="4167308">
                  <a:extLst>
                    <a:ext uri="{9D8B030D-6E8A-4147-A177-3AD203B41FA5}">
                      <a16:colId xmlns:a16="http://schemas.microsoft.com/office/drawing/2014/main" val="597913926"/>
                    </a:ext>
                  </a:extLst>
                </a:gridCol>
                <a:gridCol w="1133562">
                  <a:extLst>
                    <a:ext uri="{9D8B030D-6E8A-4147-A177-3AD203B41FA5}">
                      <a16:colId xmlns:a16="http://schemas.microsoft.com/office/drawing/2014/main" val="2100903842"/>
                    </a:ext>
                  </a:extLst>
                </a:gridCol>
              </a:tblGrid>
              <a:tr h="368245">
                <a:tc gridSpan="5">
                  <a:txBody>
                    <a:bodyPr/>
                    <a:lstStyle/>
                    <a:p>
                      <a:pPr algn="l" fontAlgn="t"/>
                      <a:r>
                        <a:rPr lang="id-ID" sz="2000" b="1" u="none" strike="noStrike" dirty="0">
                          <a:solidFill>
                            <a:srgbClr val="FFC000"/>
                          </a:solidFill>
                          <a:effectLst/>
                        </a:rPr>
                        <a:t>Standar PRSMA 4.5</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82625821"/>
                  </a:ext>
                </a:extLst>
              </a:tr>
              <a:tr h="368245">
                <a:tc gridSpan="5">
                  <a:txBody>
                    <a:bodyPr/>
                    <a:lstStyle/>
                    <a:p>
                      <a:pPr algn="l" fontAlgn="t"/>
                      <a:r>
                        <a:rPr lang="id-ID" sz="2000" u="none" strike="noStrike">
                          <a:solidFill>
                            <a:schemeClr val="tx1"/>
                          </a:solidFill>
                          <a:effectLst/>
                        </a:rPr>
                        <a:t>RSMA mengelola sisa makanan agar tetap bermanfaat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046851676"/>
                  </a:ext>
                </a:extLst>
              </a:tr>
              <a:tr h="368245">
                <a:tc gridSpan="5">
                  <a:txBody>
                    <a:bodyPr/>
                    <a:lstStyle/>
                    <a:p>
                      <a:pPr algn="l" fontAlgn="t"/>
                      <a:r>
                        <a:rPr lang="fi-FI" sz="2000" b="1" u="none" strike="noStrike" dirty="0">
                          <a:solidFill>
                            <a:srgbClr val="FFC000"/>
                          </a:solidFill>
                          <a:effectLst/>
                        </a:rPr>
                        <a:t>Maksud dan Tujuan PRSMA 4.5</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70036510"/>
                  </a:ext>
                </a:extLst>
              </a:tr>
              <a:tr h="460306">
                <a:tc gridSpan="5">
                  <a:txBody>
                    <a:bodyPr/>
                    <a:lstStyle/>
                    <a:p>
                      <a:pPr algn="l" fontAlgn="t"/>
                      <a:r>
                        <a:rPr lang="id-ID" sz="2000" u="none" strike="noStrike">
                          <a:solidFill>
                            <a:schemeClr val="tx1"/>
                          </a:solidFill>
                          <a:effectLst/>
                        </a:rPr>
                        <a:t>RSMA  membuat kebijakan yang mengatur tentang pengelolaan sisa makanan agar tidak mubadzir dan tetap bermanfaat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31332878"/>
                  </a:ext>
                </a:extLst>
              </a:tr>
              <a:tr h="368245">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095136622"/>
                  </a:ext>
                </a:extLst>
              </a:tr>
              <a:tr h="736490">
                <a:tc>
                  <a:txBody>
                    <a:bodyPr/>
                    <a:lstStyle/>
                    <a:p>
                      <a:pPr algn="r" fontAlgn="t"/>
                      <a:r>
                        <a:rPr lang="id-ID" sz="2000" u="none" strike="noStrike" dirty="0">
                          <a:solidFill>
                            <a:schemeClr val="tx1"/>
                          </a:solidFill>
                          <a:effectLst/>
                        </a:rPr>
                        <a:t>1.</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dirty="0">
                          <a:solidFill>
                            <a:schemeClr val="tx1"/>
                          </a:solidFill>
                          <a:effectLst/>
                        </a:rPr>
                        <a:t>RSMA mengatur tentang pengelolaan sisa makanan agar tetap bermanfaat</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Regulasi proses pengelolaan sisa makanan</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859621415"/>
                  </a:ext>
                </a:extLst>
              </a:tr>
              <a:tr h="368245">
                <a:tc rowSpan="2">
                  <a:txBody>
                    <a:bodyPr/>
                    <a:lstStyle/>
                    <a:p>
                      <a:pPr algn="r" fontAlgn="t"/>
                      <a:r>
                        <a:rPr lang="id-ID" sz="2000" u="none" strike="noStrike" dirty="0">
                          <a:solidFill>
                            <a:schemeClr val="tx1"/>
                          </a:solidFill>
                          <a:effectLst/>
                        </a:rPr>
                        <a:t>2.</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ctr"/>
                      <a:r>
                        <a:rPr lang="id-ID" sz="2000" u="none" strike="noStrike" dirty="0">
                          <a:solidFill>
                            <a:schemeClr val="tx1"/>
                          </a:solidFill>
                          <a:effectLst/>
                        </a:rPr>
                        <a:t>Seluruh staf mengetahui cara mengelola sisa makanan agar tetap bermanfaat</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Pengelolaan sisa makan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126426121"/>
                  </a:ext>
                </a:extLst>
              </a:tr>
              <a:tr h="368245">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vMerge="1">
                  <a:txBody>
                    <a:bodyPr/>
                    <a:lstStyle/>
                    <a:p>
                      <a:endParaRPr lang="id-ID"/>
                    </a:p>
                  </a:txBody>
                  <a:tcPr/>
                </a:tc>
                <a:tc>
                  <a:txBody>
                    <a:bodyPr/>
                    <a:lstStyle/>
                    <a:p>
                      <a:pPr algn="ctr" fontAlgn="t"/>
                      <a:r>
                        <a:rPr lang="id-ID" sz="2000" u="none" strike="noStrike">
                          <a:solidFill>
                            <a:schemeClr val="tx1"/>
                          </a:solidFill>
                          <a:effectLst/>
                        </a:rPr>
                        <a:t>W</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Staf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720377036"/>
                  </a:ext>
                </a:extLst>
              </a:tr>
              <a:tr h="736490">
                <a:tc>
                  <a:txBody>
                    <a:bodyPr/>
                    <a:lstStyle/>
                    <a:p>
                      <a:pPr algn="r" fontAlgn="t"/>
                      <a:r>
                        <a:rPr lang="id-ID" sz="2000" u="none" strike="noStrike" dirty="0">
                          <a:solidFill>
                            <a:schemeClr val="tx1"/>
                          </a:solidFill>
                          <a:effectLst/>
                        </a:rPr>
                        <a:t>3.</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dirty="0">
                          <a:solidFill>
                            <a:schemeClr val="tx1"/>
                          </a:solidFill>
                          <a:effectLst/>
                        </a:rPr>
                        <a:t>RSMA bekerjasama dengan pihak ketiga dalam mengelola sisa makanan agar tetap bermanfaat</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PKS dalam mengelola sisa makanan dengan pihak ketiga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816940914"/>
                  </a:ext>
                </a:extLst>
              </a:tr>
            </a:tbl>
          </a:graphicData>
        </a:graphic>
      </p:graphicFrame>
    </p:spTree>
    <p:extLst>
      <p:ext uri="{BB962C8B-B14F-4D97-AF65-F5344CB8AC3E}">
        <p14:creationId xmlns:p14="http://schemas.microsoft.com/office/powerpoint/2010/main" val="2125119084"/>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9C1458D-0502-4E67-A663-A251A00ED1F6}"/>
              </a:ext>
            </a:extLst>
          </p:cNvPr>
          <p:cNvGraphicFramePr>
            <a:graphicFrameLocks noGrp="1"/>
          </p:cNvGraphicFramePr>
          <p:nvPr>
            <p:extLst>
              <p:ext uri="{D42A27DB-BD31-4B8C-83A1-F6EECF244321}">
                <p14:modId xmlns:p14="http://schemas.microsoft.com/office/powerpoint/2010/main" val="1006989513"/>
              </p:ext>
            </p:extLst>
          </p:nvPr>
        </p:nvGraphicFramePr>
        <p:xfrm>
          <a:off x="556592" y="304800"/>
          <a:ext cx="11317356" cy="4588764"/>
        </p:xfrm>
        <a:graphic>
          <a:graphicData uri="http://schemas.openxmlformats.org/drawingml/2006/table">
            <a:tbl>
              <a:tblPr>
                <a:tableStyleId>{5C22544A-7EE6-4342-B048-85BDC9FD1C3A}</a:tableStyleId>
              </a:tblPr>
              <a:tblGrid>
                <a:gridCol w="609530">
                  <a:extLst>
                    <a:ext uri="{9D8B030D-6E8A-4147-A177-3AD203B41FA5}">
                      <a16:colId xmlns:a16="http://schemas.microsoft.com/office/drawing/2014/main" val="1687492849"/>
                    </a:ext>
                  </a:extLst>
                </a:gridCol>
                <a:gridCol w="4028944">
                  <a:extLst>
                    <a:ext uri="{9D8B030D-6E8A-4147-A177-3AD203B41FA5}">
                      <a16:colId xmlns:a16="http://schemas.microsoft.com/office/drawing/2014/main" val="3505026379"/>
                    </a:ext>
                  </a:extLst>
                </a:gridCol>
                <a:gridCol w="259373">
                  <a:extLst>
                    <a:ext uri="{9D8B030D-6E8A-4147-A177-3AD203B41FA5}">
                      <a16:colId xmlns:a16="http://schemas.microsoft.com/office/drawing/2014/main" val="2019782959"/>
                    </a:ext>
                  </a:extLst>
                </a:gridCol>
                <a:gridCol w="5291232">
                  <a:extLst>
                    <a:ext uri="{9D8B030D-6E8A-4147-A177-3AD203B41FA5}">
                      <a16:colId xmlns:a16="http://schemas.microsoft.com/office/drawing/2014/main" val="56864019"/>
                    </a:ext>
                  </a:extLst>
                </a:gridCol>
                <a:gridCol w="1128277">
                  <a:extLst>
                    <a:ext uri="{9D8B030D-6E8A-4147-A177-3AD203B41FA5}">
                      <a16:colId xmlns:a16="http://schemas.microsoft.com/office/drawing/2014/main" val="2038409587"/>
                    </a:ext>
                  </a:extLst>
                </a:gridCol>
              </a:tblGrid>
              <a:tr h="414223">
                <a:tc gridSpan="5">
                  <a:txBody>
                    <a:bodyPr/>
                    <a:lstStyle/>
                    <a:p>
                      <a:pPr algn="ctr" fontAlgn="t"/>
                      <a:r>
                        <a:rPr lang="id-ID" sz="2400" b="1" u="none" strike="noStrike" dirty="0">
                          <a:solidFill>
                            <a:schemeClr val="tx1"/>
                          </a:solidFill>
                          <a:effectLst/>
                        </a:rPr>
                        <a:t>PROMOSI KESEHATAN</a:t>
                      </a:r>
                      <a:endParaRPr lang="id-ID" sz="2400" b="1" i="0" u="none" strike="noStrike" dirty="0">
                        <a:solidFill>
                          <a:schemeClr val="tx1"/>
                        </a:solidFill>
                        <a:effectLst/>
                        <a:latin typeface="Cambria" panose="020405030504060302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2282176262"/>
                  </a:ext>
                </a:extLst>
              </a:tr>
              <a:tr h="345186">
                <a:tc gridSpan="5">
                  <a:txBody>
                    <a:bodyPr/>
                    <a:lstStyle/>
                    <a:p>
                      <a:pPr algn="l" fontAlgn="t"/>
                      <a:r>
                        <a:rPr lang="id-ID" sz="2000" b="1" u="none" strike="noStrike" dirty="0">
                          <a:solidFill>
                            <a:srgbClr val="FFC000"/>
                          </a:solidFill>
                          <a:effectLst/>
                        </a:rPr>
                        <a:t>Standar PRSMA 5.1</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138789557"/>
                  </a:ext>
                </a:extLst>
              </a:tr>
              <a:tr h="345186">
                <a:tc gridSpan="5">
                  <a:txBody>
                    <a:bodyPr/>
                    <a:lstStyle/>
                    <a:p>
                      <a:pPr algn="l" fontAlgn="t"/>
                      <a:r>
                        <a:rPr lang="id-ID" sz="2000" u="none" strike="noStrike">
                          <a:solidFill>
                            <a:schemeClr val="tx1"/>
                          </a:solidFill>
                          <a:effectLst/>
                        </a:rPr>
                        <a:t>RSMA memiliki sarana  promosi kesehatan dan mengembangkan suasana kondusif untuk Pelaksanaan Program PKRS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97204645"/>
                  </a:ext>
                </a:extLst>
              </a:tr>
              <a:tr h="345186">
                <a:tc gridSpan="5">
                  <a:txBody>
                    <a:bodyPr/>
                    <a:lstStyle/>
                    <a:p>
                      <a:pPr algn="l" fontAlgn="t"/>
                      <a:r>
                        <a:rPr lang="fi-FI" sz="2000" b="1" u="none" strike="noStrike" dirty="0">
                          <a:solidFill>
                            <a:srgbClr val="FFC000"/>
                          </a:solidFill>
                          <a:effectLst/>
                        </a:rPr>
                        <a:t>Maksud dan Tujuan PRSMA 5.1</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492551316"/>
                  </a:ext>
                </a:extLst>
              </a:tr>
              <a:tr h="793928">
                <a:tc gridSpan="5">
                  <a:txBody>
                    <a:bodyPr/>
                    <a:lstStyle/>
                    <a:p>
                      <a:pPr algn="l" fontAlgn="t"/>
                      <a:r>
                        <a:rPr lang="id-ID" sz="2000" u="none" strike="noStrike">
                          <a:solidFill>
                            <a:schemeClr val="tx1"/>
                          </a:solidFill>
                          <a:effectLst/>
                        </a:rPr>
                        <a:t>RSMA menciptakan suasana yang kondusif agar pasien, keluarga pasien, pengunjung, dan masyarakat sekitar rumah sakit berperilaku hidup bersih dan sehat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53531830"/>
                  </a:ext>
                </a:extLst>
              </a:tr>
              <a:tr h="345186">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953379350"/>
                  </a:ext>
                </a:extLst>
              </a:tr>
              <a:tr h="345186">
                <a:tc rowSpan="2">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a:solidFill>
                            <a:schemeClr val="tx1"/>
                          </a:solidFill>
                          <a:effectLst/>
                        </a:rPr>
                        <a:t>RSMA menjamin lingkungan yang sehat, bersih, dan rapi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O</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Ruangan dan halaman 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858070920"/>
                  </a:ext>
                </a:extLst>
              </a:tr>
              <a:tr h="345186">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Daftar kader / komunitas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314043588"/>
                  </a:ext>
                </a:extLst>
              </a:tr>
              <a:tr h="1035558">
                <a:tc>
                  <a:txBody>
                    <a:bodyPr/>
                    <a:lstStyle/>
                    <a:p>
                      <a:pPr algn="r" fontAlgn="t"/>
                      <a:r>
                        <a:rPr lang="id-ID" sz="2000" u="none" strike="noStrike" dirty="0" smtClean="0">
                          <a:solidFill>
                            <a:schemeClr val="tx1"/>
                          </a:solidFill>
                          <a:effectLst/>
                        </a:rPr>
                        <a:t>2</a:t>
                      </a:r>
                      <a:r>
                        <a:rPr lang="en-US" sz="2000" u="none" strike="noStrike" dirty="0" smtClean="0">
                          <a:solidFill>
                            <a:schemeClr val="tx1"/>
                          </a:solidFill>
                          <a:effectLst/>
                        </a:rPr>
                        <a:t>.</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menyiarkan "hospital channel" di setiap ruang tunggu dan perawatan sebagai media PKRS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promosi kesehatan dalam media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939384391"/>
                  </a:ext>
                </a:extLst>
              </a:tr>
            </a:tbl>
          </a:graphicData>
        </a:graphic>
      </p:graphicFrame>
    </p:spTree>
    <p:extLst>
      <p:ext uri="{BB962C8B-B14F-4D97-AF65-F5344CB8AC3E}">
        <p14:creationId xmlns:p14="http://schemas.microsoft.com/office/powerpoint/2010/main" val="2392798359"/>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8AC8A73-1E33-49FF-AB9D-03BFE590ED97}"/>
              </a:ext>
            </a:extLst>
          </p:cNvPr>
          <p:cNvGraphicFramePr>
            <a:graphicFrameLocks noGrp="1"/>
          </p:cNvGraphicFramePr>
          <p:nvPr>
            <p:extLst>
              <p:ext uri="{D42A27DB-BD31-4B8C-83A1-F6EECF244321}">
                <p14:modId xmlns:p14="http://schemas.microsoft.com/office/powerpoint/2010/main" val="3525403628"/>
              </p:ext>
            </p:extLst>
          </p:nvPr>
        </p:nvGraphicFramePr>
        <p:xfrm>
          <a:off x="384313" y="278296"/>
          <a:ext cx="11502887" cy="6496050"/>
        </p:xfrm>
        <a:graphic>
          <a:graphicData uri="http://schemas.openxmlformats.org/drawingml/2006/table">
            <a:tbl>
              <a:tblPr>
                <a:tableStyleId>{5C22544A-7EE6-4342-B048-85BDC9FD1C3A}</a:tableStyleId>
              </a:tblPr>
              <a:tblGrid>
                <a:gridCol w="619521">
                  <a:extLst>
                    <a:ext uri="{9D8B030D-6E8A-4147-A177-3AD203B41FA5}">
                      <a16:colId xmlns:a16="http://schemas.microsoft.com/office/drawing/2014/main" val="578301233"/>
                    </a:ext>
                  </a:extLst>
                </a:gridCol>
                <a:gridCol w="5224688">
                  <a:extLst>
                    <a:ext uri="{9D8B030D-6E8A-4147-A177-3AD203B41FA5}">
                      <a16:colId xmlns:a16="http://schemas.microsoft.com/office/drawing/2014/main" val="320042066"/>
                    </a:ext>
                  </a:extLst>
                </a:gridCol>
                <a:gridCol w="463826">
                  <a:extLst>
                    <a:ext uri="{9D8B030D-6E8A-4147-A177-3AD203B41FA5}">
                      <a16:colId xmlns:a16="http://schemas.microsoft.com/office/drawing/2014/main" val="1301869752"/>
                    </a:ext>
                  </a:extLst>
                </a:gridCol>
                <a:gridCol w="4048078">
                  <a:extLst>
                    <a:ext uri="{9D8B030D-6E8A-4147-A177-3AD203B41FA5}">
                      <a16:colId xmlns:a16="http://schemas.microsoft.com/office/drawing/2014/main" val="3873106730"/>
                    </a:ext>
                  </a:extLst>
                </a:gridCol>
                <a:gridCol w="1146774">
                  <a:extLst>
                    <a:ext uri="{9D8B030D-6E8A-4147-A177-3AD203B41FA5}">
                      <a16:colId xmlns:a16="http://schemas.microsoft.com/office/drawing/2014/main" val="3141168771"/>
                    </a:ext>
                  </a:extLst>
                </a:gridCol>
              </a:tblGrid>
              <a:tr h="247826">
                <a:tc gridSpan="5">
                  <a:txBody>
                    <a:bodyPr/>
                    <a:lstStyle/>
                    <a:p>
                      <a:pPr algn="l" fontAlgn="t"/>
                      <a:r>
                        <a:rPr lang="id-ID" sz="2000" b="1" u="none" strike="noStrike" dirty="0">
                          <a:solidFill>
                            <a:srgbClr val="FFC000"/>
                          </a:solidFill>
                          <a:effectLst/>
                        </a:rPr>
                        <a:t>Standar PRSMA 5.2</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805806650"/>
                  </a:ext>
                </a:extLst>
              </a:tr>
              <a:tr h="285000">
                <a:tc gridSpan="5">
                  <a:txBody>
                    <a:bodyPr/>
                    <a:lstStyle/>
                    <a:p>
                      <a:pPr algn="l" fontAlgn="t"/>
                      <a:r>
                        <a:rPr lang="id-ID" sz="2000" u="none" strike="noStrike">
                          <a:solidFill>
                            <a:schemeClr val="tx1"/>
                          </a:solidFill>
                          <a:effectLst/>
                        </a:rPr>
                        <a:t>RSMA mempunyai layanan berhenti merokok dan melakukan kampanye berhenti merokok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104445355"/>
                  </a:ext>
                </a:extLst>
              </a:tr>
              <a:tr h="247826">
                <a:tc gridSpan="5">
                  <a:txBody>
                    <a:bodyPr/>
                    <a:lstStyle/>
                    <a:p>
                      <a:pPr algn="l" fontAlgn="t"/>
                      <a:r>
                        <a:rPr lang="fi-FI" sz="2000" b="1" u="none" strike="noStrike" dirty="0">
                          <a:solidFill>
                            <a:srgbClr val="FFC000"/>
                          </a:solidFill>
                          <a:effectLst/>
                        </a:rPr>
                        <a:t>Maksud dan Tujuan PRSMA 5.2</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137507733"/>
                  </a:ext>
                </a:extLst>
              </a:tr>
              <a:tr h="1115219">
                <a:tc gridSpan="5">
                  <a:txBody>
                    <a:bodyPr/>
                    <a:lstStyle/>
                    <a:p>
                      <a:pPr algn="l" fontAlgn="t"/>
                      <a:r>
                        <a:rPr lang="id-ID" sz="2000" u="none" strike="noStrike">
                          <a:solidFill>
                            <a:schemeClr val="tx1"/>
                          </a:solidFill>
                          <a:effectLst/>
                        </a:rPr>
                        <a:t>Merokok merupakan aktifitas yang telah terbukti menimbulkan bahaya bagi kesehatan. Bagi yang sudah merokok, wajib berupaya untuk menghentikan dari kebiasaan merokok. Bagi yang belum merokok wajib menghindarkan diri dari merokok. Banyak orang yang terlanjur memiliki kebiasaan merokok berkeinginan berhenti, namun mengalami kesulitan. RSMA berperan dalam membantu orang-orang yang ingin berhenti merokok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680896075"/>
                  </a:ext>
                </a:extLst>
              </a:tr>
              <a:tr h="247826">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286910084"/>
                  </a:ext>
                </a:extLst>
              </a:tr>
              <a:tr h="247826">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RSMA memiliki Klinik Berhenti Merokok</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Bukti catatan dalam rekam medis</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033194276"/>
                  </a:ext>
                </a:extLst>
              </a:tr>
              <a:tr h="495653">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Terdapat kegiatan sosialisasi tentang bahaya merokok dan kewajiban berhenti merokok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kegiatan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225750051"/>
                  </a:ext>
                </a:extLst>
              </a:tr>
              <a:tr h="743479">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Mendorong segenap civitas hospitalia RSMA yang masih merokok untuk mengikuti program layanan berhenti merokok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kegiatan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422971581"/>
                  </a:ext>
                </a:extLst>
              </a:tr>
              <a:tr h="743479">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Melakukan penyuluhan kepada pasien, keluarga pasien, pengunjung dan pegawai untuk berhenti dan tidak mulai merokok</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kegiatan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118528174"/>
                  </a:ext>
                </a:extLst>
              </a:tr>
              <a:tr h="743479">
                <a:tc>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sv-SE" sz="2000" u="none" strike="noStrike">
                          <a:solidFill>
                            <a:schemeClr val="tx1"/>
                          </a:solidFill>
                          <a:effectLst/>
                        </a:rPr>
                        <a:t>Melakukan event penyadaran masyarakat untuk berhenti merokok dalam hari-hari besar kesehatan</a:t>
                      </a:r>
                      <a:endParaRPr lang="sv-SE"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kegiatan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180704579"/>
                  </a:ext>
                </a:extLst>
              </a:tr>
            </a:tbl>
          </a:graphicData>
        </a:graphic>
      </p:graphicFrame>
    </p:spTree>
    <p:extLst>
      <p:ext uri="{BB962C8B-B14F-4D97-AF65-F5344CB8AC3E}">
        <p14:creationId xmlns:p14="http://schemas.microsoft.com/office/powerpoint/2010/main" val="1443399133"/>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7A1B101E-090D-4BC6-8C78-AF7962065EB4}"/>
              </a:ext>
            </a:extLst>
          </p:cNvPr>
          <p:cNvGraphicFramePr>
            <a:graphicFrameLocks noGrp="1"/>
          </p:cNvGraphicFramePr>
          <p:nvPr>
            <p:extLst>
              <p:ext uri="{D42A27DB-BD31-4B8C-83A1-F6EECF244321}">
                <p14:modId xmlns:p14="http://schemas.microsoft.com/office/powerpoint/2010/main" val="2287377678"/>
              </p:ext>
            </p:extLst>
          </p:nvPr>
        </p:nvGraphicFramePr>
        <p:xfrm>
          <a:off x="172278" y="238539"/>
          <a:ext cx="11847444" cy="6266133"/>
        </p:xfrm>
        <a:graphic>
          <a:graphicData uri="http://schemas.openxmlformats.org/drawingml/2006/table">
            <a:tbl>
              <a:tblPr>
                <a:tableStyleId>{5C22544A-7EE6-4342-B048-85BDC9FD1C3A}</a:tableStyleId>
              </a:tblPr>
              <a:tblGrid>
                <a:gridCol w="441696">
                  <a:extLst>
                    <a:ext uri="{9D8B030D-6E8A-4147-A177-3AD203B41FA5}">
                      <a16:colId xmlns:a16="http://schemas.microsoft.com/office/drawing/2014/main" val="1869486697"/>
                    </a:ext>
                  </a:extLst>
                </a:gridCol>
                <a:gridCol w="5826583">
                  <a:extLst>
                    <a:ext uri="{9D8B030D-6E8A-4147-A177-3AD203B41FA5}">
                      <a16:colId xmlns:a16="http://schemas.microsoft.com/office/drawing/2014/main" val="125620053"/>
                    </a:ext>
                  </a:extLst>
                </a:gridCol>
                <a:gridCol w="927274">
                  <a:extLst>
                    <a:ext uri="{9D8B030D-6E8A-4147-A177-3AD203B41FA5}">
                      <a16:colId xmlns:a16="http://schemas.microsoft.com/office/drawing/2014/main" val="258739287"/>
                    </a:ext>
                  </a:extLst>
                </a:gridCol>
                <a:gridCol w="3834287">
                  <a:extLst>
                    <a:ext uri="{9D8B030D-6E8A-4147-A177-3AD203B41FA5}">
                      <a16:colId xmlns:a16="http://schemas.microsoft.com/office/drawing/2014/main" val="3119349189"/>
                    </a:ext>
                  </a:extLst>
                </a:gridCol>
                <a:gridCol w="817604">
                  <a:extLst>
                    <a:ext uri="{9D8B030D-6E8A-4147-A177-3AD203B41FA5}">
                      <a16:colId xmlns:a16="http://schemas.microsoft.com/office/drawing/2014/main" val="1555001923"/>
                    </a:ext>
                  </a:extLst>
                </a:gridCol>
              </a:tblGrid>
              <a:tr h="240696">
                <a:tc gridSpan="5">
                  <a:txBody>
                    <a:bodyPr/>
                    <a:lstStyle/>
                    <a:p>
                      <a:pPr algn="l" fontAlgn="t"/>
                      <a:r>
                        <a:rPr lang="id-ID" sz="2000" b="1" u="none" strike="noStrike" dirty="0">
                          <a:solidFill>
                            <a:srgbClr val="FFC000"/>
                          </a:solidFill>
                          <a:effectLst/>
                        </a:rPr>
                        <a:t>Standar PRSMA 5.3</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09311707"/>
                  </a:ext>
                </a:extLst>
              </a:tr>
              <a:tr h="397149">
                <a:tc gridSpan="5">
                  <a:txBody>
                    <a:bodyPr/>
                    <a:lstStyle/>
                    <a:p>
                      <a:pPr algn="l" fontAlgn="t"/>
                      <a:r>
                        <a:rPr lang="id-ID" sz="2000" u="none" strike="noStrike">
                          <a:solidFill>
                            <a:schemeClr val="tx1"/>
                          </a:solidFill>
                          <a:effectLst/>
                        </a:rPr>
                        <a:t>RSMA mempunyai layanan klinik keluarga sakinah dan melakukan kampanye keluarga sakinah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937686457"/>
                  </a:ext>
                </a:extLst>
              </a:tr>
              <a:tr h="240696">
                <a:tc gridSpan="5">
                  <a:txBody>
                    <a:bodyPr/>
                    <a:lstStyle/>
                    <a:p>
                      <a:pPr algn="l" fontAlgn="t"/>
                      <a:r>
                        <a:rPr lang="fi-FI" sz="2000" b="1" u="none" strike="noStrike" dirty="0">
                          <a:solidFill>
                            <a:srgbClr val="FFC000"/>
                          </a:solidFill>
                          <a:effectLst/>
                        </a:rPr>
                        <a:t>Maksud dan Tujuan PRSMA 5.3</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238019478"/>
                  </a:ext>
                </a:extLst>
              </a:tr>
              <a:tr h="878542">
                <a:tc gridSpan="5">
                  <a:txBody>
                    <a:bodyPr/>
                    <a:lstStyle/>
                    <a:p>
                      <a:pPr algn="l" fontAlgn="t"/>
                      <a:r>
                        <a:rPr lang="id-ID" sz="2000" u="none" strike="noStrike">
                          <a:solidFill>
                            <a:schemeClr val="tx1"/>
                          </a:solidFill>
                          <a:effectLst/>
                        </a:rPr>
                        <a:t>Keluarga Sakinah merupakan program persyarikatan untuk menguatkan fungsi keluarga dalam mempersiapkan generasi penerus yang tangguh.  Layanan Keluarga Sakinah diharapkan mampu memberikan solusi bagi keluarga yang menghadapi permasalahan, sebagai salah satu upaya mewujudkan amanah persyarikatan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979026351"/>
                  </a:ext>
                </a:extLst>
              </a:tr>
              <a:tr h="240696">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706353355"/>
                  </a:ext>
                </a:extLst>
              </a:tr>
              <a:tr h="647474">
                <a:tc rowSpan="2">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l" fontAlgn="t"/>
                      <a:r>
                        <a:rPr lang="id-ID" sz="2000" u="none" strike="noStrike">
                          <a:solidFill>
                            <a:schemeClr val="tx1"/>
                          </a:solidFill>
                          <a:effectLst/>
                        </a:rPr>
                        <a:t>Menyelenggarakan Klinik  Keluarga Sakinah yang melayani konsultasi perencanaan keluarga, kontrasepsi, dan kesehatan keluarga, Klinik tumbuh kembang</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R</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Pedoman Kerja Kelompok Kerja dan unit Promosi dan Layanan Konsultasi Keluarga Sakinah</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rowSpan="2">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709256393"/>
                  </a:ext>
                </a:extLst>
              </a:tr>
              <a:tr h="481393">
                <a:tc vMerge="1">
                  <a:txBody>
                    <a:bodyPr/>
                    <a:lstStyle/>
                    <a:p>
                      <a:endParaRPr lang="id-ID"/>
                    </a:p>
                  </a:txBody>
                  <a:tcPr/>
                </a:tc>
                <a:tc vMerge="1">
                  <a:txBody>
                    <a:bodyPr/>
                    <a:lstStyle/>
                    <a:p>
                      <a:endParaRPr lang="id-ID"/>
                    </a:p>
                  </a:txBody>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Penetapan Kelompok Kerja dan unit Promosi dan Layanan Konsultasi Keluarga Sakinah</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vMerge="1">
                  <a:txBody>
                    <a:bodyPr/>
                    <a:lstStyle/>
                    <a:p>
                      <a:pPr algn="r" fontAlgn="t"/>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29524960"/>
                  </a:ext>
                </a:extLst>
              </a:tr>
              <a:tr h="647474">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Membentuk Kelompok Kerja Layanan Konsultasi Keluarga Sakinah</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SK Kelompok Kerja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997573440"/>
                  </a:ext>
                </a:extLst>
              </a:tr>
              <a:tr h="647474">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a:solidFill>
                            <a:schemeClr val="tx1"/>
                          </a:solidFill>
                          <a:effectLst/>
                        </a:rPr>
                        <a:t>Terlibat dalam sosialisasi dan penguatan keluarga sakinah di kalangan masyarakat.</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Kegiatan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699055366"/>
                  </a:ext>
                </a:extLst>
              </a:tr>
              <a:tr h="859286">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ctr"/>
                      <a:r>
                        <a:rPr lang="id-ID" sz="2000" u="none" strike="noStrike">
                          <a:solidFill>
                            <a:schemeClr val="tx1"/>
                          </a:solidFill>
                          <a:effectLst/>
                        </a:rPr>
                        <a:t>Melakukan sosialisasi perencanaan keluarga, Imunisasi Bayi, Imunisasi Ibu Hamil dan perencanaan keluarga</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Bukti Kegiatan</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4076673071"/>
                  </a:ext>
                </a:extLst>
              </a:tr>
            </a:tbl>
          </a:graphicData>
        </a:graphic>
      </p:graphicFrame>
    </p:spTree>
    <p:extLst>
      <p:ext uri="{BB962C8B-B14F-4D97-AF65-F5344CB8AC3E}">
        <p14:creationId xmlns:p14="http://schemas.microsoft.com/office/powerpoint/2010/main" val="242895319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0C6A0CC8-E9A9-436D-9D26-2F93629D5F8D}"/>
              </a:ext>
            </a:extLst>
          </p:cNvPr>
          <p:cNvGraphicFramePr>
            <a:graphicFrameLocks noGrp="1"/>
          </p:cNvGraphicFramePr>
          <p:nvPr>
            <p:extLst>
              <p:ext uri="{D42A27DB-BD31-4B8C-83A1-F6EECF244321}">
                <p14:modId xmlns:p14="http://schemas.microsoft.com/office/powerpoint/2010/main" val="3303441388"/>
              </p:ext>
            </p:extLst>
          </p:nvPr>
        </p:nvGraphicFramePr>
        <p:xfrm>
          <a:off x="265043" y="238539"/>
          <a:ext cx="11661915" cy="6262918"/>
        </p:xfrm>
        <a:graphic>
          <a:graphicData uri="http://schemas.openxmlformats.org/drawingml/2006/table">
            <a:tbl>
              <a:tblPr>
                <a:tableStyleId>{5C22544A-7EE6-4342-B048-85BDC9FD1C3A}</a:tableStyleId>
              </a:tblPr>
              <a:tblGrid>
                <a:gridCol w="628087">
                  <a:extLst>
                    <a:ext uri="{9D8B030D-6E8A-4147-A177-3AD203B41FA5}">
                      <a16:colId xmlns:a16="http://schemas.microsoft.com/office/drawing/2014/main" val="3485160324"/>
                    </a:ext>
                  </a:extLst>
                </a:gridCol>
                <a:gridCol w="4151606">
                  <a:extLst>
                    <a:ext uri="{9D8B030D-6E8A-4147-A177-3AD203B41FA5}">
                      <a16:colId xmlns:a16="http://schemas.microsoft.com/office/drawing/2014/main" val="799704714"/>
                    </a:ext>
                  </a:extLst>
                </a:gridCol>
                <a:gridCol w="267270">
                  <a:extLst>
                    <a:ext uri="{9D8B030D-6E8A-4147-A177-3AD203B41FA5}">
                      <a16:colId xmlns:a16="http://schemas.microsoft.com/office/drawing/2014/main" val="236016621"/>
                    </a:ext>
                  </a:extLst>
                </a:gridCol>
                <a:gridCol w="5452324">
                  <a:extLst>
                    <a:ext uri="{9D8B030D-6E8A-4147-A177-3AD203B41FA5}">
                      <a16:colId xmlns:a16="http://schemas.microsoft.com/office/drawing/2014/main" val="679941392"/>
                    </a:ext>
                  </a:extLst>
                </a:gridCol>
                <a:gridCol w="1162628">
                  <a:extLst>
                    <a:ext uri="{9D8B030D-6E8A-4147-A177-3AD203B41FA5}">
                      <a16:colId xmlns:a16="http://schemas.microsoft.com/office/drawing/2014/main" val="2633397913"/>
                    </a:ext>
                  </a:extLst>
                </a:gridCol>
              </a:tblGrid>
              <a:tr h="255173">
                <a:tc gridSpan="5">
                  <a:txBody>
                    <a:bodyPr/>
                    <a:lstStyle/>
                    <a:p>
                      <a:pPr algn="l" fontAlgn="t"/>
                      <a:r>
                        <a:rPr lang="id-ID" sz="2000" b="1" u="none" strike="noStrike" dirty="0">
                          <a:solidFill>
                            <a:srgbClr val="FFC000"/>
                          </a:solidFill>
                          <a:effectLst/>
                        </a:rPr>
                        <a:t>Standar PRSMA 5.4</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62251342"/>
                  </a:ext>
                </a:extLst>
              </a:tr>
              <a:tr h="612415">
                <a:tc gridSpan="5">
                  <a:txBody>
                    <a:bodyPr/>
                    <a:lstStyle/>
                    <a:p>
                      <a:pPr algn="l" fontAlgn="t"/>
                      <a:r>
                        <a:rPr lang="id-ID" sz="2000" u="none" strike="noStrike">
                          <a:solidFill>
                            <a:schemeClr val="tx1"/>
                          </a:solidFill>
                          <a:effectLst/>
                        </a:rPr>
                        <a:t>RSMA menggalang kemitraan dengan sektor lain, dunia usaha dan swasta lainnya dalam upaya meningkatkan pelaksanaan PKRS baik di dalam maupun di luar gedung.</a:t>
                      </a:r>
                      <a:endParaRPr lang="id-ID" sz="2000" b="0" i="0" u="none" strike="noStrike">
                        <a:solidFill>
                          <a:schemeClr val="tx1"/>
                        </a:solidFill>
                        <a:effectLst/>
                        <a:latin typeface="Times New Roman" panose="020206030504050203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646051702"/>
                  </a:ext>
                </a:extLst>
              </a:tr>
              <a:tr h="255173">
                <a:tc gridSpan="5">
                  <a:txBody>
                    <a:bodyPr/>
                    <a:lstStyle/>
                    <a:p>
                      <a:pPr algn="l" fontAlgn="t"/>
                      <a:r>
                        <a:rPr lang="fi-FI" sz="2000" b="1" u="none" strike="noStrike" dirty="0">
                          <a:solidFill>
                            <a:srgbClr val="FFC000"/>
                          </a:solidFill>
                          <a:effectLst/>
                        </a:rPr>
                        <a:t>Maksud dan Tujuan PRSMA 5.4</a:t>
                      </a:r>
                      <a:endParaRPr lang="fi-FI" sz="2000" b="1" i="0" u="none" strike="noStrike" dirty="0">
                        <a:solidFill>
                          <a:srgbClr val="FFC000"/>
                        </a:solidFill>
                        <a:effectLst/>
                        <a:latin typeface="Times New Roman" panose="020206030504050203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1106031"/>
                  </a:ext>
                </a:extLst>
              </a:tr>
              <a:tr h="395518">
                <a:tc gridSpan="5">
                  <a:txBody>
                    <a:bodyPr/>
                    <a:lstStyle/>
                    <a:p>
                      <a:pPr algn="l" fontAlgn="t"/>
                      <a:r>
                        <a:rPr lang="fi-FI" sz="2000" u="none" strike="noStrike">
                          <a:solidFill>
                            <a:schemeClr val="tx1"/>
                          </a:solidFill>
                          <a:effectLst/>
                        </a:rPr>
                        <a:t>Terjalin kerjasama dengan mitra terkait untuk optimalisasi pelaksanaan kegiatan PKRS</a:t>
                      </a:r>
                      <a:endParaRPr lang="fi-FI" sz="2000" b="0" i="0" u="none" strike="noStrike">
                        <a:solidFill>
                          <a:schemeClr val="tx1"/>
                        </a:solidFill>
                        <a:effectLst/>
                        <a:latin typeface="Times New Roman" panose="020206030504050203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92004263"/>
                  </a:ext>
                </a:extLst>
              </a:tr>
              <a:tr h="255173">
                <a:tc gridSpan="2">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Times New Roman" panose="02020603050405020304" pitchFamily="18" charset="0"/>
                      </a:endParaRPr>
                    </a:p>
                  </a:txBody>
                  <a:tcPr marL="9525" marR="9525" marT="9525" marB="0">
                    <a:solidFill>
                      <a:schemeClr val="bg1"/>
                    </a:solidFill>
                  </a:tcPr>
                </a:tc>
                <a:extLst>
                  <a:ext uri="{0D108BD9-81ED-4DB2-BD59-A6C34878D82A}">
                    <a16:rowId xmlns:a16="http://schemas.microsoft.com/office/drawing/2014/main" val="302548395"/>
                  </a:ext>
                </a:extLst>
              </a:tr>
              <a:tr h="765519">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nn-NO" sz="2000" u="none" strike="noStrike">
                          <a:solidFill>
                            <a:schemeClr val="tx1"/>
                          </a:solidFill>
                          <a:effectLst/>
                        </a:rPr>
                        <a:t>Melakukan kerjasama dengan pemerintah dalam sosialisai program atau pengembangan kebijakan PKRS </a:t>
                      </a:r>
                      <a:endParaRPr lang="nn-NO"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DokumenIKS dengan pemerintah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729396031"/>
                  </a:ext>
                </a:extLst>
              </a:tr>
              <a:tr h="765519">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Melakukan kerjasama dengan perguruan tinggi dalam penelitian dan pengembangan kebijakan data kesehatan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IKS dengan perguruan tinggi</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2574204091"/>
                  </a:ext>
                </a:extLst>
              </a:tr>
              <a:tr h="765519">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Melakukan kerjasama dengan Pihak swasta dan korporasi dalam pelaksanaan program kebijakan PKRS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Dokumen IKS dengan swasta</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570558495"/>
                  </a:ext>
                </a:extLst>
              </a:tr>
              <a:tr h="1020692">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Melakukan kerjasama dengan kelompok masyarakat terutama di internal Muhammadiyah dalam pelaksanaan kebijakan program PKRS</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da-DK" sz="2000" u="none" strike="noStrike">
                          <a:solidFill>
                            <a:schemeClr val="tx1"/>
                          </a:solidFill>
                          <a:effectLst/>
                        </a:rPr>
                        <a:t>Dokumen IKS dengan kelompok masyarakat</a:t>
                      </a:r>
                      <a:endParaRPr lang="da-DK"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t"/>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249229668"/>
                  </a:ext>
                </a:extLst>
              </a:tr>
            </a:tbl>
          </a:graphicData>
        </a:graphic>
      </p:graphicFrame>
    </p:spTree>
    <p:extLst>
      <p:ext uri="{BB962C8B-B14F-4D97-AF65-F5344CB8AC3E}">
        <p14:creationId xmlns:p14="http://schemas.microsoft.com/office/powerpoint/2010/main" val="667631440"/>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C453D9F-D66D-41A8-85DE-A854662241B0}"/>
              </a:ext>
            </a:extLst>
          </p:cNvPr>
          <p:cNvGraphicFramePr>
            <a:graphicFrameLocks noGrp="1"/>
          </p:cNvGraphicFramePr>
          <p:nvPr>
            <p:extLst>
              <p:ext uri="{D42A27DB-BD31-4B8C-83A1-F6EECF244321}">
                <p14:modId xmlns:p14="http://schemas.microsoft.com/office/powerpoint/2010/main" val="147835500"/>
              </p:ext>
            </p:extLst>
          </p:nvPr>
        </p:nvGraphicFramePr>
        <p:xfrm>
          <a:off x="344558" y="212035"/>
          <a:ext cx="11502886" cy="6286266"/>
        </p:xfrm>
        <a:graphic>
          <a:graphicData uri="http://schemas.openxmlformats.org/drawingml/2006/table">
            <a:tbl>
              <a:tblPr>
                <a:tableStyleId>{5C22544A-7EE6-4342-B048-85BDC9FD1C3A}</a:tableStyleId>
              </a:tblPr>
              <a:tblGrid>
                <a:gridCol w="619521">
                  <a:extLst>
                    <a:ext uri="{9D8B030D-6E8A-4147-A177-3AD203B41FA5}">
                      <a16:colId xmlns:a16="http://schemas.microsoft.com/office/drawing/2014/main" val="3535607427"/>
                    </a:ext>
                  </a:extLst>
                </a:gridCol>
                <a:gridCol w="5463225">
                  <a:extLst>
                    <a:ext uri="{9D8B030D-6E8A-4147-A177-3AD203B41FA5}">
                      <a16:colId xmlns:a16="http://schemas.microsoft.com/office/drawing/2014/main" val="1347998444"/>
                    </a:ext>
                  </a:extLst>
                </a:gridCol>
                <a:gridCol w="702366">
                  <a:extLst>
                    <a:ext uri="{9D8B030D-6E8A-4147-A177-3AD203B41FA5}">
                      <a16:colId xmlns:a16="http://schemas.microsoft.com/office/drawing/2014/main" val="3900666173"/>
                    </a:ext>
                  </a:extLst>
                </a:gridCol>
                <a:gridCol w="3571000">
                  <a:extLst>
                    <a:ext uri="{9D8B030D-6E8A-4147-A177-3AD203B41FA5}">
                      <a16:colId xmlns:a16="http://schemas.microsoft.com/office/drawing/2014/main" val="173175899"/>
                    </a:ext>
                  </a:extLst>
                </a:gridCol>
                <a:gridCol w="1146774">
                  <a:extLst>
                    <a:ext uri="{9D8B030D-6E8A-4147-A177-3AD203B41FA5}">
                      <a16:colId xmlns:a16="http://schemas.microsoft.com/office/drawing/2014/main" val="2756033137"/>
                    </a:ext>
                  </a:extLst>
                </a:gridCol>
              </a:tblGrid>
              <a:tr h="303998">
                <a:tc gridSpan="5">
                  <a:txBody>
                    <a:bodyPr/>
                    <a:lstStyle/>
                    <a:p>
                      <a:pPr algn="ctr" fontAlgn="t"/>
                      <a:r>
                        <a:rPr lang="id-ID" sz="2400" b="1" u="none" strike="noStrike" dirty="0">
                          <a:solidFill>
                            <a:schemeClr val="tx1"/>
                          </a:solidFill>
                          <a:effectLst/>
                        </a:rPr>
                        <a:t>PELAYANAN JENAZAH</a:t>
                      </a:r>
                      <a:endParaRPr lang="id-ID" sz="2400" b="1" i="0" u="none" strike="noStrike" dirty="0">
                        <a:solidFill>
                          <a:schemeClr val="tx1"/>
                        </a:solidFill>
                        <a:effectLst/>
                        <a:latin typeface="Cambria" panose="02040503050406030204" pitchFamily="18"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258451813"/>
                  </a:ext>
                </a:extLst>
              </a:tr>
              <a:tr h="253332">
                <a:tc gridSpan="5">
                  <a:txBody>
                    <a:bodyPr/>
                    <a:lstStyle/>
                    <a:p>
                      <a:pPr algn="l" fontAlgn="t"/>
                      <a:r>
                        <a:rPr lang="id-ID" sz="2000" b="1" u="none" strike="noStrike" dirty="0">
                          <a:solidFill>
                            <a:srgbClr val="FFC000"/>
                          </a:solidFill>
                          <a:effectLst/>
                        </a:rPr>
                        <a:t>Standar PRSMA 6.1</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864686405"/>
                  </a:ext>
                </a:extLst>
              </a:tr>
              <a:tr h="329331">
                <a:tc gridSpan="5">
                  <a:txBody>
                    <a:bodyPr/>
                    <a:lstStyle/>
                    <a:p>
                      <a:pPr algn="l" fontAlgn="t"/>
                      <a:r>
                        <a:rPr lang="id-ID" sz="2000" u="none" strike="noStrike">
                          <a:solidFill>
                            <a:schemeClr val="tx1"/>
                          </a:solidFill>
                          <a:effectLst/>
                        </a:rPr>
                        <a:t>RSMA memberikan pelayanan jenazah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1332036300"/>
                  </a:ext>
                </a:extLst>
              </a:tr>
              <a:tr h="253332">
                <a:tc gridSpan="5">
                  <a:txBody>
                    <a:bodyPr/>
                    <a:lstStyle/>
                    <a:p>
                      <a:pPr algn="l" fontAlgn="t"/>
                      <a:r>
                        <a:rPr lang="fi-FI" sz="2000" b="1" u="none" strike="noStrike" dirty="0">
                          <a:solidFill>
                            <a:srgbClr val="FFC000"/>
                          </a:solidFill>
                          <a:effectLst/>
                        </a:rPr>
                        <a:t>Maksud dan Tujuan PRSMA 6.1</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94183861"/>
                  </a:ext>
                </a:extLst>
              </a:tr>
              <a:tr h="721996">
                <a:tc gridSpan="5">
                  <a:txBody>
                    <a:bodyPr/>
                    <a:lstStyle/>
                    <a:p>
                      <a:pPr algn="l" fontAlgn="t"/>
                      <a:r>
                        <a:rPr lang="id-ID" sz="2000" u="none" strike="noStrike">
                          <a:solidFill>
                            <a:schemeClr val="tx1"/>
                          </a:solidFill>
                          <a:effectLst/>
                        </a:rPr>
                        <a:t>Layanan Jenazah merupakan hak orang mati yang harus dipenuhi oleh yang masih hidup sebagai salah satu fardhu kifayah. Sebagai tempat pelayanan  orang sakit, RSMA  berkewajiban melaksanakan pelayanan jenazah, khususnya bagi yang meninggal di rumah sakit.</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883781571"/>
                  </a:ext>
                </a:extLst>
              </a:tr>
              <a:tr h="253332">
                <a:tc>
                  <a:txBody>
                    <a:bodyPr/>
                    <a:lstStyle/>
                    <a:p>
                      <a:pPr algn="r" fontAlgn="t"/>
                      <a:r>
                        <a:rPr lang="id-ID" sz="2000" b="1" u="none" strike="noStrike">
                          <a:solidFill>
                            <a:schemeClr val="tx1"/>
                          </a:solidFill>
                          <a:effectLst/>
                        </a:rPr>
                        <a:t> </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b="1" u="none" strike="noStrike">
                          <a:solidFill>
                            <a:schemeClr val="tx1"/>
                          </a:solidFill>
                          <a:effectLst/>
                        </a:rPr>
                        <a:t>ELEMEN</a:t>
                      </a:r>
                      <a:endParaRPr lang="id-ID" sz="2000" b="1" i="0" u="none" strike="noStrike">
                        <a:solidFill>
                          <a:schemeClr val="tx1"/>
                        </a:solidFill>
                        <a:effectLst/>
                        <a:latin typeface="Calibri" panose="020F0502020204030204" pitchFamily="34" charset="0"/>
                      </a:endParaRPr>
                    </a:p>
                  </a:txBody>
                  <a:tcPr marL="9525" marR="9525" marT="9525" marB="0" anchor="b">
                    <a:solidFill>
                      <a:schemeClr val="bg1"/>
                    </a:solidFill>
                  </a:tcPr>
                </a:tc>
                <a:tc gridSpan="2">
                  <a:txBody>
                    <a:bodyPr/>
                    <a:lstStyle/>
                    <a:p>
                      <a:pPr algn="ctr" fontAlgn="b"/>
                      <a:r>
                        <a:rPr lang="id-ID" sz="2000" b="1" u="none" strike="noStrike" dirty="0">
                          <a:solidFill>
                            <a:schemeClr val="tx1"/>
                          </a:solidFill>
                          <a:effectLst/>
                        </a:rPr>
                        <a:t>TELUSUR</a:t>
                      </a:r>
                      <a:endParaRPr lang="id-ID" sz="2000" b="1"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3483642952"/>
                  </a:ext>
                </a:extLst>
              </a:tr>
              <a:tr h="391670">
                <a:tc>
                  <a:txBody>
                    <a:bodyPr/>
                    <a:lstStyle/>
                    <a:p>
                      <a:pPr algn="r" fontAlgn="t"/>
                      <a:r>
                        <a:rPr lang="id-ID" sz="2000" u="none" strike="noStrike">
                          <a:solidFill>
                            <a:schemeClr val="tx1"/>
                          </a:solidFill>
                          <a:effectLst/>
                        </a:rPr>
                        <a:t>1.</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fi-FI" sz="2000" u="none" strike="noStrike">
                          <a:solidFill>
                            <a:schemeClr val="tx1"/>
                          </a:solidFill>
                          <a:effectLst/>
                        </a:rPr>
                        <a:t>RSMA memiliki Unit Pelayanan Jenazah</a:t>
                      </a:r>
                      <a:endParaRPr lang="fi-FI"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dirty="0">
                          <a:solidFill>
                            <a:schemeClr val="tx1"/>
                          </a:solidFill>
                          <a:effectLst/>
                        </a:rPr>
                        <a:t>D </a:t>
                      </a:r>
                      <a:endParaRPr lang="en-US" sz="2000" u="none" strike="noStrike" dirty="0" smtClean="0">
                        <a:solidFill>
                          <a:schemeClr val="tx1"/>
                        </a:solidFill>
                        <a:effectLst/>
                      </a:endParaRPr>
                    </a:p>
                    <a:p>
                      <a:pPr algn="ctr" fontAlgn="b"/>
                      <a:r>
                        <a:rPr lang="id-ID" sz="2000" u="none" strike="noStrike" dirty="0" smtClean="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Kebijakan/Pedoman</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714067479"/>
                  </a:ext>
                </a:extLst>
              </a:tr>
              <a:tr h="506664">
                <a:tc>
                  <a:txBody>
                    <a:bodyPr/>
                    <a:lstStyle/>
                    <a:p>
                      <a:pPr algn="r" fontAlgn="t"/>
                      <a:r>
                        <a:rPr lang="id-ID" sz="2000" u="none" strike="noStrike">
                          <a:solidFill>
                            <a:schemeClr val="tx1"/>
                          </a:solidFill>
                          <a:effectLst/>
                        </a:rPr>
                        <a:t>2.</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Unit Pelayanan Jenazah melaksanakan proses perawatan jenazah sesuai tuntunan Islam</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dirty="0">
                          <a:solidFill>
                            <a:schemeClr val="tx1"/>
                          </a:solidFill>
                          <a:effectLst/>
                        </a:rPr>
                        <a:t>D </a:t>
                      </a:r>
                      <a:endParaRPr lang="en-US" sz="2000" u="none" strike="noStrike" dirty="0" smtClean="0">
                        <a:solidFill>
                          <a:schemeClr val="tx1"/>
                        </a:solidFill>
                        <a:effectLst/>
                      </a:endParaRPr>
                    </a:p>
                    <a:p>
                      <a:pPr algn="ctr" fontAlgn="b"/>
                      <a:r>
                        <a:rPr lang="id-ID" sz="2000" u="none" strike="noStrike" dirty="0" smtClean="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dirty="0">
                          <a:solidFill>
                            <a:schemeClr val="tx1"/>
                          </a:solidFill>
                          <a:effectLst/>
                        </a:rPr>
                        <a:t>Pedoman kerja</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903192987"/>
                  </a:ext>
                </a:extLst>
              </a:tr>
              <a:tr h="506664">
                <a:tc>
                  <a:txBody>
                    <a:bodyPr/>
                    <a:lstStyle/>
                    <a:p>
                      <a:pPr algn="r" fontAlgn="t"/>
                      <a:r>
                        <a:rPr lang="id-ID" sz="2000" u="none" strike="noStrike">
                          <a:solidFill>
                            <a:schemeClr val="tx1"/>
                          </a:solidFill>
                          <a:effectLst/>
                        </a:rPr>
                        <a:t>3.</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a:solidFill>
                            <a:schemeClr val="tx1"/>
                          </a:solidFill>
                          <a:effectLst/>
                        </a:rPr>
                        <a:t>RSMA memiliki mobil jenazah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dirty="0">
                          <a:solidFill>
                            <a:schemeClr val="tx1"/>
                          </a:solidFill>
                          <a:effectLst/>
                        </a:rPr>
                        <a:t>D </a:t>
                      </a:r>
                      <a:endParaRPr lang="en-US" sz="2000" u="none" strike="noStrike" dirty="0" smtClean="0">
                        <a:solidFill>
                          <a:schemeClr val="tx1"/>
                        </a:solidFill>
                        <a:effectLst/>
                      </a:endParaRPr>
                    </a:p>
                    <a:p>
                      <a:pPr algn="ctr" fontAlgn="b"/>
                      <a:r>
                        <a:rPr lang="id-ID" sz="2000" u="none" strike="noStrike" dirty="0" smtClean="0">
                          <a:solidFill>
                            <a:schemeClr val="tx1"/>
                          </a:solidFill>
                          <a:effectLst/>
                        </a:rPr>
                        <a:t>O</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en-US" sz="2000" u="none" strike="noStrike" dirty="0" smtClean="0">
                          <a:solidFill>
                            <a:schemeClr val="tx1"/>
                          </a:solidFill>
                          <a:effectLst/>
                        </a:rPr>
                        <a:t>Unit Mobil </a:t>
                      </a:r>
                      <a:r>
                        <a:rPr lang="en-US" sz="2000" u="none" strike="noStrike" dirty="0" err="1" smtClean="0">
                          <a:solidFill>
                            <a:schemeClr val="tx1"/>
                          </a:solidFill>
                          <a:effectLst/>
                        </a:rPr>
                        <a:t>Jenazah</a:t>
                      </a:r>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165189231"/>
                  </a:ext>
                </a:extLst>
              </a:tr>
              <a:tr h="506664">
                <a:tc>
                  <a:txBody>
                    <a:bodyPr/>
                    <a:lstStyle/>
                    <a:p>
                      <a:pPr algn="r" fontAlgn="t"/>
                      <a:r>
                        <a:rPr lang="id-ID" sz="2000" u="none" strike="noStrike">
                          <a:solidFill>
                            <a:schemeClr val="tx1"/>
                          </a:solidFill>
                          <a:effectLst/>
                        </a:rPr>
                        <a:t>4.</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Ada petugas perawatan  jenazah yang siap 24 jam/on call</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Daftar sarana dan prasarana kamar jenazah</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1065621700"/>
                  </a:ext>
                </a:extLst>
              </a:tr>
              <a:tr h="506664">
                <a:tc>
                  <a:txBody>
                    <a:bodyPr/>
                    <a:lstStyle/>
                    <a:p>
                      <a:pPr algn="r" fontAlgn="t"/>
                      <a:r>
                        <a:rPr lang="id-ID" sz="2000" u="none" strike="noStrike">
                          <a:solidFill>
                            <a:schemeClr val="tx1"/>
                          </a:solidFill>
                          <a:effectLst/>
                        </a:rPr>
                        <a:t>5.</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RSMA memiliki jejaring layanan jenazah di masyarakat sekitar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l" fontAlgn="b"/>
                      <a:r>
                        <a:rPr lang="id-ID" sz="2000" u="none" strike="noStrike">
                          <a:solidFill>
                            <a:schemeClr val="tx1"/>
                          </a:solidFill>
                          <a:effectLst/>
                        </a:rPr>
                        <a:t>Daftar jejaring</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3931411772"/>
                  </a:ext>
                </a:extLst>
              </a:tr>
              <a:tr h="506664">
                <a:tc>
                  <a:txBody>
                    <a:bodyPr/>
                    <a:lstStyle/>
                    <a:p>
                      <a:pPr algn="r" fontAlgn="t"/>
                      <a:r>
                        <a:rPr lang="id-ID" sz="2000" u="none" strike="noStrike">
                          <a:solidFill>
                            <a:schemeClr val="tx1"/>
                          </a:solidFill>
                          <a:effectLst/>
                        </a:rPr>
                        <a:t>6.</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Menyelenggarakan pelatihan perawatan jenazah untuk masyarakat/jejaring</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2480496509"/>
                  </a:ext>
                </a:extLst>
              </a:tr>
            </a:tbl>
          </a:graphicData>
        </a:graphic>
      </p:graphicFrame>
    </p:spTree>
    <p:extLst>
      <p:ext uri="{BB962C8B-B14F-4D97-AF65-F5344CB8AC3E}">
        <p14:creationId xmlns:p14="http://schemas.microsoft.com/office/powerpoint/2010/main" val="2201791771"/>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F111662A-94E8-4BD2-AE40-3AB5B375B8F9}"/>
              </a:ext>
            </a:extLst>
          </p:cNvPr>
          <p:cNvGraphicFramePr>
            <a:graphicFrameLocks noGrp="1"/>
          </p:cNvGraphicFramePr>
          <p:nvPr>
            <p:extLst>
              <p:ext uri="{D42A27DB-BD31-4B8C-83A1-F6EECF244321}">
                <p14:modId xmlns:p14="http://schemas.microsoft.com/office/powerpoint/2010/main" val="2066204336"/>
              </p:ext>
            </p:extLst>
          </p:nvPr>
        </p:nvGraphicFramePr>
        <p:xfrm>
          <a:off x="291547" y="799683"/>
          <a:ext cx="11608906" cy="5258633"/>
        </p:xfrm>
        <a:graphic>
          <a:graphicData uri="http://schemas.openxmlformats.org/drawingml/2006/table">
            <a:tbl>
              <a:tblPr>
                <a:tableStyleId>{5C22544A-7EE6-4342-B048-85BDC9FD1C3A}</a:tableStyleId>
              </a:tblPr>
              <a:tblGrid>
                <a:gridCol w="625232">
                  <a:extLst>
                    <a:ext uri="{9D8B030D-6E8A-4147-A177-3AD203B41FA5}">
                      <a16:colId xmlns:a16="http://schemas.microsoft.com/office/drawing/2014/main" val="1089894498"/>
                    </a:ext>
                  </a:extLst>
                </a:gridCol>
                <a:gridCol w="6807724">
                  <a:extLst>
                    <a:ext uri="{9D8B030D-6E8A-4147-A177-3AD203B41FA5}">
                      <a16:colId xmlns:a16="http://schemas.microsoft.com/office/drawing/2014/main" val="3322077081"/>
                    </a:ext>
                  </a:extLst>
                </a:gridCol>
                <a:gridCol w="399079">
                  <a:extLst>
                    <a:ext uri="{9D8B030D-6E8A-4147-A177-3AD203B41FA5}">
                      <a16:colId xmlns:a16="http://schemas.microsoft.com/office/drawing/2014/main" val="4047402744"/>
                    </a:ext>
                  </a:extLst>
                </a:gridCol>
                <a:gridCol w="2619528">
                  <a:extLst>
                    <a:ext uri="{9D8B030D-6E8A-4147-A177-3AD203B41FA5}">
                      <a16:colId xmlns:a16="http://schemas.microsoft.com/office/drawing/2014/main" val="306887896"/>
                    </a:ext>
                  </a:extLst>
                </a:gridCol>
                <a:gridCol w="1157343">
                  <a:extLst>
                    <a:ext uri="{9D8B030D-6E8A-4147-A177-3AD203B41FA5}">
                      <a16:colId xmlns:a16="http://schemas.microsoft.com/office/drawing/2014/main" val="2852839362"/>
                    </a:ext>
                  </a:extLst>
                </a:gridCol>
              </a:tblGrid>
              <a:tr h="296084">
                <a:tc gridSpan="5">
                  <a:txBody>
                    <a:bodyPr/>
                    <a:lstStyle/>
                    <a:p>
                      <a:pPr algn="l" fontAlgn="t"/>
                      <a:r>
                        <a:rPr lang="id-ID" sz="2000" b="1" u="none" strike="noStrike" dirty="0">
                          <a:solidFill>
                            <a:srgbClr val="FFC000"/>
                          </a:solidFill>
                          <a:effectLst/>
                        </a:rPr>
                        <a:t>Standar PRSMA 6.2</a:t>
                      </a:r>
                      <a:endParaRPr lang="id-ID"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751506457"/>
                  </a:ext>
                </a:extLst>
              </a:tr>
              <a:tr h="384909">
                <a:tc gridSpan="5">
                  <a:txBody>
                    <a:bodyPr/>
                    <a:lstStyle/>
                    <a:p>
                      <a:pPr algn="l" fontAlgn="t"/>
                      <a:r>
                        <a:rPr lang="id-ID" sz="2000" u="none" strike="noStrike">
                          <a:solidFill>
                            <a:schemeClr val="tx1"/>
                          </a:solidFill>
                          <a:effectLst/>
                        </a:rPr>
                        <a:t>RSMA memiliki jejaring pelayanan jenazah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473841431"/>
                  </a:ext>
                </a:extLst>
              </a:tr>
              <a:tr h="296084">
                <a:tc gridSpan="5">
                  <a:txBody>
                    <a:bodyPr/>
                    <a:lstStyle/>
                    <a:p>
                      <a:pPr algn="l" fontAlgn="t"/>
                      <a:r>
                        <a:rPr lang="fi-FI" sz="2000" b="1" u="none" strike="noStrike" dirty="0">
                          <a:solidFill>
                            <a:srgbClr val="FFC000"/>
                          </a:solidFill>
                          <a:effectLst/>
                        </a:rPr>
                        <a:t>Maksud dan Tujuan PRSMA 6.3</a:t>
                      </a:r>
                      <a:endParaRPr lang="fi-FI" sz="2000" b="1" i="0" u="none" strike="noStrike" dirty="0">
                        <a:solidFill>
                          <a:srgbClr val="FFC000"/>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284164688"/>
                  </a:ext>
                </a:extLst>
              </a:tr>
              <a:tr h="1139924">
                <a:tc gridSpan="5">
                  <a:txBody>
                    <a:bodyPr/>
                    <a:lstStyle/>
                    <a:p>
                      <a:pPr algn="l" fontAlgn="t"/>
                      <a:r>
                        <a:rPr lang="id-ID" sz="2000" u="none" strike="noStrike">
                          <a:solidFill>
                            <a:schemeClr val="tx1"/>
                          </a:solidFill>
                          <a:effectLst/>
                        </a:rPr>
                        <a:t>Jejaring pelayanan jenazah dimaksudkan untuk memberikan akses yang lebih luas kepada masyarakat untuk mendapatkan pelayanan jenazah yang sesuai dengan tuntunan Rasulullah</a:t>
                      </a:r>
                      <a:endParaRPr lang="id-ID" sz="2000" b="0"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hMerge="1">
                  <a:txBody>
                    <a:bodyPr/>
                    <a:lstStyle/>
                    <a:p>
                      <a:endParaRPr lang="id-ID"/>
                    </a:p>
                  </a:txBody>
                  <a:tcPr/>
                </a:tc>
                <a:tc hMerge="1">
                  <a:txBody>
                    <a:bodyPr/>
                    <a:lstStyle/>
                    <a:p>
                      <a:endParaRPr lang="id-ID"/>
                    </a:p>
                  </a:txBody>
                  <a:tcPr/>
                </a:tc>
                <a:tc hMerge="1">
                  <a:txBody>
                    <a:bodyPr/>
                    <a:lstStyle/>
                    <a:p>
                      <a:endParaRPr lang="id-ID"/>
                    </a:p>
                  </a:txBody>
                  <a:tcPr/>
                </a:tc>
                <a:extLst>
                  <a:ext uri="{0D108BD9-81ED-4DB2-BD59-A6C34878D82A}">
                    <a16:rowId xmlns:a16="http://schemas.microsoft.com/office/drawing/2014/main" val="3894729965"/>
                  </a:ext>
                </a:extLst>
              </a:tr>
              <a:tr h="296084">
                <a:tc gridSpan="2">
                  <a:txBody>
                    <a:bodyPr/>
                    <a:lstStyle/>
                    <a:p>
                      <a:pPr algn="ctr" fontAlgn="b"/>
                      <a:r>
                        <a:rPr lang="id-ID" sz="2000" b="1" u="none" strike="noStrike" dirty="0" smtClean="0">
                          <a:solidFill>
                            <a:schemeClr val="tx1"/>
                          </a:solidFill>
                          <a:effectLst/>
                        </a:rPr>
                        <a:t>ELEMEN</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tc hMerge="1">
                  <a:txBody>
                    <a:bodyPr/>
                    <a:lstStyle/>
                    <a:p>
                      <a:pPr algn="ctr" fontAlgn="b"/>
                      <a:endParaRPr lang="id-ID" sz="2000" b="1" i="0" u="none" strike="noStrike" dirty="0">
                        <a:solidFill>
                          <a:schemeClr val="tx1"/>
                        </a:solidFill>
                        <a:effectLst/>
                        <a:latin typeface="Calibri" panose="020F0502020204030204" pitchFamily="34" charset="0"/>
                      </a:endParaRPr>
                    </a:p>
                  </a:txBody>
                  <a:tcPr marL="9525" marR="9525" marT="9525" marB="0" anchor="b">
                    <a:solidFill>
                      <a:schemeClr val="bg1"/>
                    </a:solidFill>
                  </a:tcPr>
                </a:tc>
                <a:tc gridSpan="2">
                  <a:txBody>
                    <a:bodyPr/>
                    <a:lstStyle/>
                    <a:p>
                      <a:pPr algn="ctr" fontAlgn="b"/>
                      <a:r>
                        <a:rPr lang="id-ID" sz="2000" b="1" u="none" strike="noStrike">
                          <a:solidFill>
                            <a:schemeClr val="tx1"/>
                          </a:solidFill>
                          <a:effectLst/>
                        </a:rPr>
                        <a:t>TELUSUR</a:t>
                      </a:r>
                      <a:endParaRPr lang="id-ID" sz="2000" b="1" i="0" u="none" strike="noStrike">
                        <a:solidFill>
                          <a:schemeClr val="tx1"/>
                        </a:solidFill>
                        <a:effectLst/>
                        <a:latin typeface="Calibri" panose="020F0502020204030204" pitchFamily="34" charset="0"/>
                      </a:endParaRPr>
                    </a:p>
                  </a:txBody>
                  <a:tcPr marL="9525" marR="9525" marT="9525" marB="0">
                    <a:solidFill>
                      <a:schemeClr val="bg1"/>
                    </a:solidFill>
                  </a:tcPr>
                </a:tc>
                <a:tc hMerge="1">
                  <a:txBody>
                    <a:bodyPr/>
                    <a:lstStyle/>
                    <a:p>
                      <a:endParaRPr lang="id-ID"/>
                    </a:p>
                  </a:txBody>
                  <a:tcPr/>
                </a:tc>
                <a:tc>
                  <a:txBody>
                    <a:bodyPr/>
                    <a:lstStyle/>
                    <a:p>
                      <a:pPr algn="ctr" fontAlgn="t"/>
                      <a:r>
                        <a:rPr lang="id-ID" sz="2000" b="1" u="none" strike="noStrike" dirty="0">
                          <a:solidFill>
                            <a:schemeClr val="tx1"/>
                          </a:solidFill>
                          <a:effectLst/>
                        </a:rPr>
                        <a:t>SKOR</a:t>
                      </a:r>
                      <a:endParaRPr lang="id-ID" sz="2000" b="1" i="0" u="none" strike="noStrike" dirty="0">
                        <a:solidFill>
                          <a:schemeClr val="tx1"/>
                        </a:solidFill>
                        <a:effectLst/>
                        <a:latin typeface="Calibri" panose="020F0502020204030204" pitchFamily="34" charset="0"/>
                      </a:endParaRPr>
                    </a:p>
                  </a:txBody>
                  <a:tcPr marL="9525" marR="9525" marT="9525" marB="0">
                    <a:solidFill>
                      <a:schemeClr val="bg1"/>
                    </a:solidFill>
                  </a:tcPr>
                </a:tc>
                <a:extLst>
                  <a:ext uri="{0D108BD9-81ED-4DB2-BD59-A6C34878D82A}">
                    <a16:rowId xmlns:a16="http://schemas.microsoft.com/office/drawing/2014/main" val="1047213659"/>
                  </a:ext>
                </a:extLst>
              </a:tr>
              <a:tr h="592168">
                <a:tc>
                  <a:txBody>
                    <a:bodyPr/>
                    <a:lstStyle/>
                    <a:p>
                      <a:pPr algn="r" fontAlgn="t"/>
                      <a:r>
                        <a:rPr lang="id-ID" sz="2000" u="none" strike="noStrike" dirty="0">
                          <a:solidFill>
                            <a:schemeClr val="tx1"/>
                          </a:solidFill>
                          <a:effectLst/>
                        </a:rPr>
                        <a:t>1.</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RSMA memiliki "organisasi" pelayanan jenazah yang melibatkan masyarakat di luar rumah sakit</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dirty="0">
                          <a:solidFill>
                            <a:schemeClr val="tx1"/>
                          </a:solidFill>
                          <a:effectLst/>
                        </a:rPr>
                        <a:t>D O</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dirty="0">
                          <a:solidFill>
                            <a:schemeClr val="tx1"/>
                          </a:solidFill>
                          <a:effectLst/>
                        </a:rPr>
                        <a:t>Kebijakan/Pedoman</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490085472"/>
                  </a:ext>
                </a:extLst>
              </a:tr>
              <a:tr h="592168">
                <a:tc>
                  <a:txBody>
                    <a:bodyPr/>
                    <a:lstStyle/>
                    <a:p>
                      <a:pPr algn="r" fontAlgn="t"/>
                      <a:r>
                        <a:rPr lang="id-ID" sz="2000" u="none" strike="noStrike" dirty="0">
                          <a:solidFill>
                            <a:schemeClr val="tx1"/>
                          </a:solidFill>
                          <a:effectLst/>
                        </a:rPr>
                        <a:t>2.</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"Organisasi" pelayanan jenazah dan pengurusnya ditetapkan oleh Pimpinan RSMA</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t"/>
                      <a:r>
                        <a:rPr lang="id-ID" sz="2000" u="none" strike="noStrike" dirty="0">
                          <a:solidFill>
                            <a:schemeClr val="tx1"/>
                          </a:solidFill>
                          <a:effectLst/>
                        </a:rPr>
                        <a:t>Surat Keputusan</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4257977688"/>
                  </a:ext>
                </a:extLst>
              </a:tr>
              <a:tr h="296084">
                <a:tc>
                  <a:txBody>
                    <a:bodyPr/>
                    <a:lstStyle/>
                    <a:p>
                      <a:pPr algn="r" fontAlgn="t"/>
                      <a:r>
                        <a:rPr lang="id-ID" sz="2000" u="none" strike="noStrike" dirty="0">
                          <a:solidFill>
                            <a:schemeClr val="tx1"/>
                          </a:solidFill>
                          <a:effectLst/>
                        </a:rPr>
                        <a:t>3.</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t"/>
                      <a:r>
                        <a:rPr lang="id-ID" sz="2000" u="none" strike="noStrike" dirty="0">
                          <a:solidFill>
                            <a:schemeClr val="tx1"/>
                          </a:solidFill>
                          <a:effectLst/>
                        </a:rPr>
                        <a:t>Memiliki daftar anggota jejaring</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1856289526"/>
                  </a:ext>
                </a:extLst>
              </a:tr>
              <a:tr h="0">
                <a:tc>
                  <a:txBody>
                    <a:bodyPr/>
                    <a:lstStyle/>
                    <a:p>
                      <a:pPr algn="r" fontAlgn="t"/>
                      <a:r>
                        <a:rPr lang="id-ID" sz="2000" u="none" strike="noStrike" dirty="0">
                          <a:solidFill>
                            <a:schemeClr val="tx1"/>
                          </a:solidFill>
                          <a:effectLst/>
                        </a:rPr>
                        <a:t>4.</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dirty="0">
                          <a:solidFill>
                            <a:schemeClr val="tx1"/>
                          </a:solidFill>
                          <a:effectLst/>
                        </a:rPr>
                        <a:t>Memiliki Tim Rukti Jenazah mobile</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b"/>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b"/>
                      <a:r>
                        <a:rPr lang="id-ID" sz="2000" u="none" strike="noStrike" dirty="0">
                          <a:solidFill>
                            <a:schemeClr val="tx1"/>
                          </a:solidFill>
                          <a:effectLst/>
                        </a:rPr>
                        <a:t>Daftar sarana dan prasarana kamar jenazah</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b"/>
                      <a:r>
                        <a:rPr lang="id-ID" sz="2000" u="none" strike="noStrike">
                          <a:solidFill>
                            <a:schemeClr val="tx1"/>
                          </a:solidFill>
                          <a:effectLst/>
                        </a:rPr>
                        <a:t> </a:t>
                      </a:r>
                      <a:endParaRPr lang="id-ID" sz="2000" b="0" i="0" u="none" strike="noStrike">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464871668"/>
                  </a:ext>
                </a:extLst>
              </a:tr>
              <a:tr h="592168">
                <a:tc>
                  <a:txBody>
                    <a:bodyPr/>
                    <a:lstStyle/>
                    <a:p>
                      <a:pPr algn="r" fontAlgn="t"/>
                      <a:r>
                        <a:rPr lang="id-ID" sz="2000" u="none" strike="noStrike" dirty="0">
                          <a:solidFill>
                            <a:schemeClr val="tx1"/>
                          </a:solidFill>
                          <a:effectLst/>
                        </a:rPr>
                        <a:t>5.</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l" fontAlgn="b"/>
                      <a:r>
                        <a:rPr lang="id-ID" sz="2000" u="none" strike="noStrike" dirty="0">
                          <a:solidFill>
                            <a:schemeClr val="tx1"/>
                          </a:solidFill>
                          <a:effectLst/>
                        </a:rPr>
                        <a:t>Menyelenggarakan pelatihan perawatan jenazah untuk masyarakat/jejaring</a:t>
                      </a:r>
                      <a:endParaRPr lang="id-ID" sz="2000" b="0" i="0" u="none" strike="noStrike" dirty="0">
                        <a:solidFill>
                          <a:schemeClr val="tx1"/>
                        </a:solidFill>
                        <a:effectLst/>
                        <a:latin typeface="Calibri" panose="020F0502020204030204" pitchFamily="34" charset="0"/>
                      </a:endParaRPr>
                    </a:p>
                  </a:txBody>
                  <a:tcPr marL="9525" marR="9525" marT="9525" marB="0">
                    <a:solidFill>
                      <a:schemeClr val="bg1"/>
                    </a:solidFill>
                  </a:tcPr>
                </a:tc>
                <a:tc>
                  <a:txBody>
                    <a:bodyPr/>
                    <a:lstStyle/>
                    <a:p>
                      <a:pPr algn="ctr" fontAlgn="t"/>
                      <a:r>
                        <a:rPr lang="id-ID" sz="2000" u="none" strike="noStrike">
                          <a:solidFill>
                            <a:schemeClr val="tx1"/>
                          </a:solidFill>
                          <a:effectLst/>
                        </a:rPr>
                        <a:t>D</a:t>
                      </a:r>
                      <a:endParaRPr lang="id-ID" sz="2000" b="0" i="0" u="none" strike="noStrike">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l"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ctr">
                    <a:solidFill>
                      <a:schemeClr val="bg1"/>
                    </a:solidFill>
                  </a:tcPr>
                </a:tc>
                <a:tc>
                  <a:txBody>
                    <a:bodyPr/>
                    <a:lstStyle/>
                    <a:p>
                      <a:pPr algn="r" fontAlgn="b"/>
                      <a:r>
                        <a:rPr lang="id-ID" sz="2000" u="none" strike="noStrike" dirty="0">
                          <a:solidFill>
                            <a:schemeClr val="tx1"/>
                          </a:solidFill>
                          <a:effectLst/>
                        </a:rPr>
                        <a:t> </a:t>
                      </a:r>
                      <a:endParaRPr lang="id-ID" sz="2000" b="0" i="0" u="none" strike="noStrike" dirty="0">
                        <a:solidFill>
                          <a:schemeClr val="tx1"/>
                        </a:solidFill>
                        <a:effectLst/>
                        <a:latin typeface="Calibri" panose="020F0502020204030204" pitchFamily="34" charset="0"/>
                      </a:endParaRPr>
                    </a:p>
                  </a:txBody>
                  <a:tcPr marL="9525" marR="9525" marT="9525" marB="0" anchor="b">
                    <a:solidFill>
                      <a:schemeClr val="bg1"/>
                    </a:solidFill>
                  </a:tcPr>
                </a:tc>
                <a:extLst>
                  <a:ext uri="{0D108BD9-81ED-4DB2-BD59-A6C34878D82A}">
                    <a16:rowId xmlns:a16="http://schemas.microsoft.com/office/drawing/2014/main" val="3189660820"/>
                  </a:ext>
                </a:extLst>
              </a:tr>
            </a:tbl>
          </a:graphicData>
        </a:graphic>
      </p:graphicFrame>
    </p:spTree>
    <p:extLst>
      <p:ext uri="{BB962C8B-B14F-4D97-AF65-F5344CB8AC3E}">
        <p14:creationId xmlns:p14="http://schemas.microsoft.com/office/powerpoint/2010/main" val="191951994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1137</TotalTime>
  <Words>10548</Words>
  <Application>Microsoft Office PowerPoint</Application>
  <PresentationFormat>Widescreen</PresentationFormat>
  <Paragraphs>2349</Paragraphs>
  <Slides>93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93</vt:i4>
      </vt:variant>
    </vt:vector>
  </HeadingPairs>
  <TitlesOfParts>
    <vt:vector size="99" baseType="lpstr">
      <vt:lpstr>Arial</vt:lpstr>
      <vt:lpstr>Calibri</vt:lpstr>
      <vt:lpstr>Calibri Light</vt:lpstr>
      <vt:lpstr>Cambria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Agus Sukaca</dc:creator>
  <cp:lastModifiedBy>Dell</cp:lastModifiedBy>
  <cp:revision>52</cp:revision>
  <dcterms:created xsi:type="dcterms:W3CDTF">2019-07-15T00:07:52Z</dcterms:created>
  <dcterms:modified xsi:type="dcterms:W3CDTF">2022-09-13T05:13:46Z</dcterms:modified>
</cp:coreProperties>
</file>